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58" r:id="rId4"/>
    <p:sldId id="268" r:id="rId5"/>
    <p:sldId id="259" r:id="rId6"/>
    <p:sldId id="276" r:id="rId7"/>
    <p:sldId id="292" r:id="rId8"/>
    <p:sldId id="277" r:id="rId9"/>
    <p:sldId id="293" r:id="rId10"/>
    <p:sldId id="264" r:id="rId11"/>
    <p:sldId id="271" r:id="rId12"/>
    <p:sldId id="266" r:id="rId13"/>
    <p:sldId id="272" r:id="rId14"/>
    <p:sldId id="282" r:id="rId15"/>
    <p:sldId id="273" r:id="rId16"/>
    <p:sldId id="267" r:id="rId17"/>
    <p:sldId id="278" r:id="rId18"/>
    <p:sldId id="270" r:id="rId19"/>
    <p:sldId id="269" r:id="rId20"/>
    <p:sldId id="280" r:id="rId21"/>
    <p:sldId id="294" r:id="rId22"/>
    <p:sldId id="285" r:id="rId23"/>
    <p:sldId id="289" r:id="rId24"/>
    <p:sldId id="288" r:id="rId25"/>
    <p:sldId id="286" r:id="rId26"/>
    <p:sldId id="283" r:id="rId27"/>
    <p:sldId id="284" r:id="rId28"/>
    <p:sldId id="291" r:id="rId29"/>
    <p:sldId id="281" r:id="rId30"/>
    <p:sldId id="274" r:id="rId31"/>
    <p:sldId id="260" r:id="rId32"/>
    <p:sldId id="287" r:id="rId33"/>
    <p:sldId id="290" r:id="rId34"/>
    <p:sldId id="261" r:id="rId35"/>
    <p:sldId id="262" r:id="rId36"/>
    <p:sldId id="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7"/>
    <p:restoredTop sz="76235" autoAdjust="0"/>
  </p:normalViewPr>
  <p:slideViewPr>
    <p:cSldViewPr snapToGrid="0" snapToObjects="1">
      <p:cViewPr varScale="1">
        <p:scale>
          <a:sx n="102" d="100"/>
          <a:sy n="102" d="100"/>
        </p:scale>
        <p:origin x="475" y="8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34" d="100"/>
          <a:sy n="134" d="100"/>
        </p:scale>
        <p:origin x="39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1BC2E-C214-E543-B0AA-DFB1968711E3}"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ECC6-383D-2140-A63C-871EB8BAB5D4}" type="slidenum">
              <a:rPr lang="en-US" smtClean="0"/>
              <a:t>‹#›</a:t>
            </a:fld>
            <a:endParaRPr lang="en-US"/>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92ECC6-383D-2140-A63C-871EB8BAB5D4}" type="slidenum">
              <a:rPr lang="en-US" smtClean="0"/>
              <a:t>1</a:t>
            </a:fld>
            <a:endParaRPr lang="en-US"/>
          </a:p>
        </p:txBody>
      </p:sp>
    </p:spTree>
    <p:extLst>
      <p:ext uri="{BB962C8B-B14F-4D97-AF65-F5344CB8AC3E}">
        <p14:creationId xmlns:p14="http://schemas.microsoft.com/office/powerpoint/2010/main" val="189986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a:t>
            </a:r>
            <a:r>
              <a:rPr lang="en-US" baseline="0" dirty="0" smtClean="0"/>
              <a:t> to the CHD SOP </a:t>
            </a:r>
          </a:p>
        </p:txBody>
      </p:sp>
      <p:sp>
        <p:nvSpPr>
          <p:cNvPr id="4" name="Slide Number Placeholder 3"/>
          <p:cNvSpPr>
            <a:spLocks noGrp="1"/>
          </p:cNvSpPr>
          <p:nvPr>
            <p:ph type="sldNum" sz="quarter" idx="10"/>
          </p:nvPr>
        </p:nvSpPr>
        <p:spPr/>
        <p:txBody>
          <a:bodyPr/>
          <a:lstStyle/>
          <a:p>
            <a:fld id="{4D92ECC6-383D-2140-A63C-871EB8BAB5D4}" type="slidenum">
              <a:rPr lang="en-US" smtClean="0"/>
              <a:t>11</a:t>
            </a:fld>
            <a:endParaRPr lang="en-US"/>
          </a:p>
        </p:txBody>
      </p:sp>
    </p:spTree>
    <p:extLst>
      <p:ext uri="{BB962C8B-B14F-4D97-AF65-F5344CB8AC3E}">
        <p14:creationId xmlns:p14="http://schemas.microsoft.com/office/powerpoint/2010/main" val="961837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13</a:t>
            </a:fld>
            <a:endParaRPr lang="en-US"/>
          </a:p>
        </p:txBody>
      </p:sp>
    </p:spTree>
    <p:extLst>
      <p:ext uri="{BB962C8B-B14F-4D97-AF65-F5344CB8AC3E}">
        <p14:creationId xmlns:p14="http://schemas.microsoft.com/office/powerpoint/2010/main" val="278854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14</a:t>
            </a:fld>
            <a:endParaRPr lang="en-US"/>
          </a:p>
        </p:txBody>
      </p:sp>
    </p:spTree>
    <p:extLst>
      <p:ext uri="{BB962C8B-B14F-4D97-AF65-F5344CB8AC3E}">
        <p14:creationId xmlns:p14="http://schemas.microsoft.com/office/powerpoint/2010/main" val="67152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17</a:t>
            </a:fld>
            <a:endParaRPr lang="en-US"/>
          </a:p>
        </p:txBody>
      </p:sp>
    </p:spTree>
    <p:extLst>
      <p:ext uri="{BB962C8B-B14F-4D97-AF65-F5344CB8AC3E}">
        <p14:creationId xmlns:p14="http://schemas.microsoft.com/office/powerpoint/2010/main" val="298665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https://www.chop.edu/conditions-diseases/protein-losing-enteropathy-ple#:~:text=Protein%2Dlosing%20enteropathy%20refers%20to,vital%20nutrients%20to%20the%20body.</a:t>
            </a:r>
          </a:p>
        </p:txBody>
      </p:sp>
      <p:sp>
        <p:nvSpPr>
          <p:cNvPr id="4" name="Slide Number Placeholder 3"/>
          <p:cNvSpPr>
            <a:spLocks noGrp="1"/>
          </p:cNvSpPr>
          <p:nvPr>
            <p:ph type="sldNum" sz="quarter" idx="10"/>
          </p:nvPr>
        </p:nvSpPr>
        <p:spPr/>
        <p:txBody>
          <a:bodyPr/>
          <a:lstStyle/>
          <a:p>
            <a:fld id="{4D92ECC6-383D-2140-A63C-871EB8BAB5D4}" type="slidenum">
              <a:rPr lang="en-US" smtClean="0"/>
              <a:t>18</a:t>
            </a:fld>
            <a:endParaRPr lang="en-US"/>
          </a:p>
        </p:txBody>
      </p:sp>
    </p:spTree>
    <p:extLst>
      <p:ext uri="{BB962C8B-B14F-4D97-AF65-F5344CB8AC3E}">
        <p14:creationId xmlns:p14="http://schemas.microsoft.com/office/powerpoint/2010/main" val="381339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19</a:t>
            </a:fld>
            <a:endParaRPr lang="en-US"/>
          </a:p>
        </p:txBody>
      </p:sp>
    </p:spTree>
    <p:extLst>
      <p:ext uri="{BB962C8B-B14F-4D97-AF65-F5344CB8AC3E}">
        <p14:creationId xmlns:p14="http://schemas.microsoft.com/office/powerpoint/2010/main" val="74126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22</a:t>
            </a:fld>
            <a:endParaRPr lang="en-US"/>
          </a:p>
        </p:txBody>
      </p:sp>
    </p:spTree>
    <p:extLst>
      <p:ext uri="{BB962C8B-B14F-4D97-AF65-F5344CB8AC3E}">
        <p14:creationId xmlns:p14="http://schemas.microsoft.com/office/powerpoint/2010/main" val="203966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23</a:t>
            </a:fld>
            <a:endParaRPr lang="en-US"/>
          </a:p>
        </p:txBody>
      </p:sp>
    </p:spTree>
    <p:extLst>
      <p:ext uri="{BB962C8B-B14F-4D97-AF65-F5344CB8AC3E}">
        <p14:creationId xmlns:p14="http://schemas.microsoft.com/office/powerpoint/2010/main" val="42090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24</a:t>
            </a:fld>
            <a:endParaRPr lang="en-US"/>
          </a:p>
        </p:txBody>
      </p:sp>
    </p:spTree>
    <p:extLst>
      <p:ext uri="{BB962C8B-B14F-4D97-AF65-F5344CB8AC3E}">
        <p14:creationId xmlns:p14="http://schemas.microsoft.com/office/powerpoint/2010/main" val="1626275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26</a:t>
            </a:fld>
            <a:endParaRPr lang="en-US"/>
          </a:p>
        </p:txBody>
      </p:sp>
    </p:spTree>
    <p:extLst>
      <p:ext uri="{BB962C8B-B14F-4D97-AF65-F5344CB8AC3E}">
        <p14:creationId xmlns:p14="http://schemas.microsoft.com/office/powerpoint/2010/main" val="144399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a:t>
            </a:fld>
            <a:endParaRPr lang="en-US"/>
          </a:p>
        </p:txBody>
      </p:sp>
    </p:spTree>
    <p:extLst>
      <p:ext uri="{BB962C8B-B14F-4D97-AF65-F5344CB8AC3E}">
        <p14:creationId xmlns:p14="http://schemas.microsoft.com/office/powerpoint/2010/main" val="2999813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27</a:t>
            </a:fld>
            <a:endParaRPr lang="en-US"/>
          </a:p>
        </p:txBody>
      </p:sp>
    </p:spTree>
    <p:extLst>
      <p:ext uri="{BB962C8B-B14F-4D97-AF65-F5344CB8AC3E}">
        <p14:creationId xmlns:p14="http://schemas.microsoft.com/office/powerpoint/2010/main" val="247886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29</a:t>
            </a:fld>
            <a:endParaRPr lang="en-US"/>
          </a:p>
        </p:txBody>
      </p:sp>
    </p:spTree>
    <p:extLst>
      <p:ext uri="{BB962C8B-B14F-4D97-AF65-F5344CB8AC3E}">
        <p14:creationId xmlns:p14="http://schemas.microsoft.com/office/powerpoint/2010/main" val="2209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30</a:t>
            </a:fld>
            <a:endParaRPr lang="en-US"/>
          </a:p>
        </p:txBody>
      </p:sp>
    </p:spTree>
    <p:extLst>
      <p:ext uri="{BB962C8B-B14F-4D97-AF65-F5344CB8AC3E}">
        <p14:creationId xmlns:p14="http://schemas.microsoft.com/office/powerpoint/2010/main" val="29644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32</a:t>
            </a:fld>
            <a:endParaRPr lang="en-US"/>
          </a:p>
        </p:txBody>
      </p:sp>
    </p:spTree>
    <p:extLst>
      <p:ext uri="{BB962C8B-B14F-4D97-AF65-F5344CB8AC3E}">
        <p14:creationId xmlns:p14="http://schemas.microsoft.com/office/powerpoint/2010/main" val="1653262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33</a:t>
            </a:fld>
            <a:endParaRPr lang="en-US"/>
          </a:p>
        </p:txBody>
      </p:sp>
    </p:spTree>
    <p:extLst>
      <p:ext uri="{BB962C8B-B14F-4D97-AF65-F5344CB8AC3E}">
        <p14:creationId xmlns:p14="http://schemas.microsoft.com/office/powerpoint/2010/main" val="136613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34</a:t>
            </a:fld>
            <a:endParaRPr lang="en-US"/>
          </a:p>
        </p:txBody>
      </p:sp>
    </p:spTree>
    <p:extLst>
      <p:ext uri="{BB962C8B-B14F-4D97-AF65-F5344CB8AC3E}">
        <p14:creationId xmlns:p14="http://schemas.microsoft.com/office/powerpoint/2010/main" val="497908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Timing of transplant</a:t>
            </a:r>
            <a:r>
              <a:rPr lang="en-US" baseline="0" dirty="0" smtClean="0"/>
              <a:t> notes is determined by CMS (</a:t>
            </a:r>
            <a:r>
              <a:rPr lang="en-US" sz="1200" b="0" i="0" kern="1200" dirty="0" smtClean="0">
                <a:solidFill>
                  <a:schemeClr val="tx1"/>
                </a:solidFill>
                <a:effectLst/>
                <a:latin typeface="+mn-lt"/>
                <a:ea typeface="+mn-ea"/>
                <a:cs typeface="+mn-cs"/>
              </a:rPr>
              <a:t>Centers for Medicare &amp; Medicaid Services)</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35</a:t>
            </a:fld>
            <a:endParaRPr lang="en-US"/>
          </a:p>
        </p:txBody>
      </p:sp>
    </p:spTree>
    <p:extLst>
      <p:ext uri="{BB962C8B-B14F-4D97-AF65-F5344CB8AC3E}">
        <p14:creationId xmlns:p14="http://schemas.microsoft.com/office/powerpoint/2010/main" val="2900303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36</a:t>
            </a:fld>
            <a:endParaRPr lang="en-US"/>
          </a:p>
        </p:txBody>
      </p:sp>
    </p:spTree>
    <p:extLst>
      <p:ext uri="{BB962C8B-B14F-4D97-AF65-F5344CB8AC3E}">
        <p14:creationId xmlns:p14="http://schemas.microsoft.com/office/powerpoint/2010/main" val="327878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92ECC6-383D-2140-A63C-871EB8BAB5D4}" type="slidenum">
              <a:rPr lang="en-US" smtClean="0"/>
              <a:t>3</a:t>
            </a:fld>
            <a:endParaRPr lang="en-US"/>
          </a:p>
        </p:txBody>
      </p:sp>
    </p:spTree>
    <p:extLst>
      <p:ext uri="{BB962C8B-B14F-4D97-AF65-F5344CB8AC3E}">
        <p14:creationId xmlns:p14="http://schemas.microsoft.com/office/powerpoint/2010/main" val="133503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4</a:t>
            </a:fld>
            <a:endParaRPr lang="en-US"/>
          </a:p>
        </p:txBody>
      </p:sp>
    </p:spTree>
    <p:extLst>
      <p:ext uri="{BB962C8B-B14F-4D97-AF65-F5344CB8AC3E}">
        <p14:creationId xmlns:p14="http://schemas.microsoft.com/office/powerpoint/2010/main" val="170984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4D92ECC6-383D-2140-A63C-871EB8BAB5D4}" type="slidenum">
              <a:rPr lang="en-US" smtClean="0"/>
              <a:t>5</a:t>
            </a:fld>
            <a:endParaRPr lang="en-US"/>
          </a:p>
        </p:txBody>
      </p:sp>
    </p:spTree>
    <p:extLst>
      <p:ext uri="{BB962C8B-B14F-4D97-AF65-F5344CB8AC3E}">
        <p14:creationId xmlns:p14="http://schemas.microsoft.com/office/powerpoint/2010/main" val="314810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6</a:t>
            </a:fld>
            <a:endParaRPr lang="en-US"/>
          </a:p>
        </p:txBody>
      </p:sp>
    </p:spTree>
    <p:extLst>
      <p:ext uri="{BB962C8B-B14F-4D97-AF65-F5344CB8AC3E}">
        <p14:creationId xmlns:p14="http://schemas.microsoft.com/office/powerpoint/2010/main" val="272814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4D92ECC6-383D-2140-A63C-871EB8BAB5D4}" type="slidenum">
              <a:rPr lang="en-US" smtClean="0"/>
              <a:t>7</a:t>
            </a:fld>
            <a:endParaRPr lang="en-US"/>
          </a:p>
        </p:txBody>
      </p:sp>
    </p:spTree>
    <p:extLst>
      <p:ext uri="{BB962C8B-B14F-4D97-AF65-F5344CB8AC3E}">
        <p14:creationId xmlns:p14="http://schemas.microsoft.com/office/powerpoint/2010/main" val="32738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8</a:t>
            </a:fld>
            <a:endParaRPr lang="en-US"/>
          </a:p>
        </p:txBody>
      </p:sp>
    </p:spTree>
    <p:extLst>
      <p:ext uri="{BB962C8B-B14F-4D97-AF65-F5344CB8AC3E}">
        <p14:creationId xmlns:p14="http://schemas.microsoft.com/office/powerpoint/2010/main" val="185886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9</a:t>
            </a:fld>
            <a:endParaRPr lang="en-US"/>
          </a:p>
        </p:txBody>
      </p:sp>
    </p:spTree>
    <p:extLst>
      <p:ext uri="{BB962C8B-B14F-4D97-AF65-F5344CB8AC3E}">
        <p14:creationId xmlns:p14="http://schemas.microsoft.com/office/powerpoint/2010/main" val="3262457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4162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xmlns=""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xmlns=""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xmlns=""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xmlns=""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8019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4" r:id="rId3"/>
    <p:sldLayoutId id="2147483672" r:id="rId4"/>
    <p:sldLayoutId id="2147483666" r:id="rId5"/>
    <p:sldLayoutId id="2147483667" r:id="rId6"/>
    <p:sldLayoutId id="2147483673" r:id="rId7"/>
    <p:sldLayoutId id="2147483651" r:id="rId8"/>
    <p:sldLayoutId id="2147483663" r:id="rId9"/>
    <p:sldLayoutId id="2147483670" r:id="rId10"/>
    <p:sldLayoutId id="2147483668" r:id="rId11"/>
    <p:sldLayoutId id="2147483671" r:id="rId12"/>
    <p:sldLayoutId id="2147483669" r:id="rId13"/>
    <p:sldLayoutId id="2147483649" r:id="rId14"/>
    <p:sldLayoutId id="2147483650" r:id="rId15"/>
    <p:sldLayoutId id="2147483652" r:id="rId16"/>
    <p:sldLayoutId id="2147483654" r:id="rId17"/>
    <p:sldLayoutId id="2147483655" r:id="rId18"/>
    <p:sldLayoutId id="2147483660" r:id="rId19"/>
    <p:sldLayoutId id="2147483661" r:id="rId20"/>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0" y="1329609"/>
            <a:ext cx="4044950" cy="1730147"/>
          </a:xfrm>
        </p:spPr>
        <p:txBody>
          <a:bodyPr>
            <a:normAutofit fontScale="90000"/>
          </a:bodyPr>
          <a:lstStyle/>
          <a:p>
            <a:r>
              <a:rPr lang="en-US" dirty="0" smtClean="0"/>
              <a:t>Congenital Heart Disease and Transplant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xmlns:p14="http://schemas.microsoft.com/office/powerpoint/2010/main">
    <mc:Choice Requires="p14">
      <p:transition spd="slow" p14:dur="2000" advTm="7645"/>
    </mc:Choice>
    <mc:Fallback xmlns="">
      <p:transition spd="slow" advTm="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ECMO</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9878041"/>
      </p:ext>
    </p:extLst>
  </p:cSld>
  <p:clrMapOvr>
    <a:masterClrMapping/>
  </p:clrMapOvr>
  <mc:AlternateContent xmlns:mc="http://schemas.openxmlformats.org/markup-compatibility/2006" xmlns:p14="http://schemas.microsoft.com/office/powerpoint/2010/main">
    <mc:Choice Requires="p14">
      <p:transition spd="slow" p14:dur="2000" advTm="3775"/>
    </mc:Choice>
    <mc:Fallback xmlns="">
      <p:transition spd="slow" advTm="3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ECMO</a:t>
            </a:r>
            <a:endParaRPr lang="en-US" dirty="0"/>
          </a:p>
        </p:txBody>
      </p:sp>
      <p:sp>
        <p:nvSpPr>
          <p:cNvPr id="3" name="Content Placeholder 2"/>
          <p:cNvSpPr>
            <a:spLocks noGrp="1"/>
          </p:cNvSpPr>
          <p:nvPr>
            <p:ph idx="1"/>
          </p:nvPr>
        </p:nvSpPr>
        <p:spPr/>
        <p:txBody>
          <a:bodyPr>
            <a:normAutofit fontScale="92500" lnSpcReduction="10000"/>
          </a:bodyPr>
          <a:lstStyle/>
          <a:p>
            <a:r>
              <a:rPr lang="en-US" dirty="0"/>
              <a:t>Extracorporeal membrane </a:t>
            </a:r>
            <a:r>
              <a:rPr lang="en-US" dirty="0" smtClean="0"/>
              <a:t>oxygenation</a:t>
            </a:r>
          </a:p>
          <a:p>
            <a:pPr lvl="1"/>
            <a:r>
              <a:rPr lang="en-US" dirty="0" smtClean="0"/>
              <a:t>Similar to a heart-lung bypass machine that is used in open heart surgery</a:t>
            </a:r>
          </a:p>
          <a:p>
            <a:pPr lvl="1"/>
            <a:r>
              <a:rPr lang="en-US" dirty="0"/>
              <a:t> It pumps and oxygenates a patient's blood outside the body, allowing the heart and lungs to rest</a:t>
            </a:r>
            <a:r>
              <a:rPr lang="en-US" dirty="0" smtClean="0"/>
              <a:t>.</a:t>
            </a:r>
          </a:p>
          <a:p>
            <a:pPr lvl="1"/>
            <a:r>
              <a:rPr lang="en-US" dirty="0" smtClean="0"/>
              <a:t>VV (</a:t>
            </a:r>
            <a:r>
              <a:rPr lang="en-US" dirty="0" err="1" smtClean="0"/>
              <a:t>venovenous</a:t>
            </a:r>
            <a:r>
              <a:rPr lang="en-US" dirty="0" smtClean="0"/>
              <a:t>) versus VA (</a:t>
            </a:r>
            <a:r>
              <a:rPr lang="en-US" dirty="0" err="1" smtClean="0"/>
              <a:t>venoarterial</a:t>
            </a:r>
            <a:r>
              <a:rPr lang="en-US" dirty="0" smtClean="0"/>
              <a:t>) ECMO</a:t>
            </a:r>
          </a:p>
          <a:p>
            <a:pPr lvl="2"/>
            <a:r>
              <a:rPr lang="en-US" dirty="0" smtClean="0"/>
              <a:t>VV ECMO supports the lungs only. VA ECMO supports both lungs and heart. This matters when discussing feeds. You can safely feed on both methods, but VV ECMO is likely to start sooner and advance to goal feeds as there is not usually concern for perfusion. Patients on VA ECMO can also be </a:t>
            </a:r>
            <a:r>
              <a:rPr lang="en-US" dirty="0" err="1" smtClean="0"/>
              <a:t>enterally</a:t>
            </a:r>
            <a:r>
              <a:rPr lang="en-US" dirty="0" smtClean="0"/>
              <a:t> fed, but will need to be adequately perfused and usually remains trophic; TPN/SMOF providing the majority of nutrition.</a:t>
            </a:r>
          </a:p>
          <a:p>
            <a:r>
              <a:rPr lang="en-US" dirty="0" smtClean="0"/>
              <a:t>Nutrition</a:t>
            </a:r>
          </a:p>
          <a:p>
            <a:pPr lvl="1"/>
            <a:r>
              <a:rPr lang="en-US" dirty="0" smtClean="0"/>
              <a:t>Increase protein to 2-3x the RDA</a:t>
            </a:r>
          </a:p>
          <a:p>
            <a:pPr lvl="1"/>
            <a:r>
              <a:rPr lang="en-US" dirty="0" smtClean="0"/>
              <a:t>Calorie needs may be less to avoid overfeeding </a:t>
            </a:r>
          </a:p>
          <a:p>
            <a:pPr lvl="1"/>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9670145"/>
      </p:ext>
    </p:extLst>
  </p:cSld>
  <p:clrMapOvr>
    <a:masterClrMapping/>
  </p:clrMapOvr>
  <mc:AlternateContent xmlns:mc="http://schemas.openxmlformats.org/markup-compatibility/2006" xmlns:p14="http://schemas.microsoft.com/office/powerpoint/2010/main">
    <mc:Choice Requires="p14">
      <p:transition spd="slow" p14:dur="2000" advTm="60149"/>
    </mc:Choice>
    <mc:Fallback xmlns="">
      <p:transition spd="slow" advTm="6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Nutrition Interventions</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8714309"/>
      </p:ext>
    </p:extLst>
  </p:cSld>
  <p:clrMapOvr>
    <a:masterClrMapping/>
  </p:clrMapOvr>
  <mc:AlternateContent xmlns:mc="http://schemas.openxmlformats.org/markup-compatibility/2006" xmlns:p14="http://schemas.microsoft.com/office/powerpoint/2010/main">
    <mc:Choice Requires="p14">
      <p:transition spd="slow" p14:dur="2000" advTm="6430"/>
    </mc:Choice>
    <mc:Fallback xmlns="">
      <p:transition spd="slow" advTm="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Calorie Needs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Newborns/Infants</a:t>
            </a:r>
            <a:r>
              <a:rPr lang="en-US" dirty="0"/>
              <a:t>: </a:t>
            </a:r>
            <a:endParaRPr lang="en-US" dirty="0" smtClean="0"/>
          </a:p>
          <a:p>
            <a:pPr lvl="1"/>
            <a:r>
              <a:rPr lang="en-US" dirty="0" smtClean="0"/>
              <a:t>REE </a:t>
            </a:r>
            <a:r>
              <a:rPr lang="en-US" dirty="0"/>
              <a:t>x 1.6-1.8 </a:t>
            </a:r>
            <a:r>
              <a:rPr lang="en-US" dirty="0" smtClean="0"/>
              <a:t>(90-100 </a:t>
            </a:r>
            <a:r>
              <a:rPr lang="en-US" dirty="0"/>
              <a:t>kcals/kg) for </a:t>
            </a:r>
            <a:r>
              <a:rPr lang="en-US" dirty="0" smtClean="0"/>
              <a:t>PN</a:t>
            </a:r>
          </a:p>
          <a:p>
            <a:pPr lvl="1"/>
            <a:r>
              <a:rPr lang="en-US" dirty="0" smtClean="0"/>
              <a:t>REE </a:t>
            </a:r>
            <a:r>
              <a:rPr lang="en-US" dirty="0"/>
              <a:t>x 1.8-2 for EN (100-110 kcals/kg) </a:t>
            </a:r>
          </a:p>
          <a:p>
            <a:r>
              <a:rPr lang="en-US" dirty="0" smtClean="0"/>
              <a:t>Toddlers/Children</a:t>
            </a:r>
            <a:r>
              <a:rPr lang="en-US" dirty="0"/>
              <a:t>: </a:t>
            </a:r>
            <a:endParaRPr lang="en-US" dirty="0" smtClean="0"/>
          </a:p>
          <a:p>
            <a:pPr lvl="1"/>
            <a:r>
              <a:rPr lang="en-US" dirty="0" smtClean="0"/>
              <a:t>REE </a:t>
            </a:r>
            <a:r>
              <a:rPr lang="en-US" dirty="0"/>
              <a:t>x 1.4-1.6 for those on </a:t>
            </a:r>
            <a:r>
              <a:rPr lang="en-US" dirty="0" smtClean="0"/>
              <a:t>PN</a:t>
            </a:r>
          </a:p>
          <a:p>
            <a:pPr lvl="1"/>
            <a:r>
              <a:rPr lang="en-US" dirty="0" smtClean="0"/>
              <a:t>REE </a:t>
            </a:r>
            <a:r>
              <a:rPr lang="en-US" dirty="0"/>
              <a:t>x 1.6-1.8 for those on EN </a:t>
            </a:r>
          </a:p>
          <a:p>
            <a:r>
              <a:rPr lang="en-US" dirty="0" smtClean="0"/>
              <a:t>The </a:t>
            </a:r>
            <a:r>
              <a:rPr lang="en-US" dirty="0"/>
              <a:t>above calculations are just starting </a:t>
            </a:r>
            <a:r>
              <a:rPr lang="en-US" dirty="0" smtClean="0"/>
              <a:t>points, usually for new patients without previous feeding regimens. </a:t>
            </a:r>
          </a:p>
          <a:p>
            <a:pPr lvl="1"/>
            <a:r>
              <a:rPr lang="en-US" dirty="0" smtClean="0"/>
              <a:t>If </a:t>
            </a:r>
            <a:r>
              <a:rPr lang="en-US" dirty="0"/>
              <a:t>growth remains unsatisfactory, increase may be required to achieve age appropriate growth (can be as much as REE x 2-2.5</a:t>
            </a:r>
            <a:r>
              <a:rPr lang="en-US" dirty="0" smtClean="0"/>
              <a:t>). </a:t>
            </a:r>
          </a:p>
          <a:p>
            <a:pPr lvl="1"/>
            <a:r>
              <a:rPr lang="en-US" dirty="0" smtClean="0"/>
              <a:t>On the other side, patients may require less to avoid overfeeding (</a:t>
            </a:r>
            <a:r>
              <a:rPr lang="en-US" dirty="0" err="1" smtClean="0"/>
              <a:t>trach</a:t>
            </a:r>
            <a:r>
              <a:rPr lang="en-US" dirty="0" smtClean="0"/>
              <a:t>, long-term intubation, </a:t>
            </a:r>
            <a:r>
              <a:rPr lang="en-US" dirty="0" err="1" smtClean="0"/>
              <a:t>etc</a:t>
            </a:r>
            <a:r>
              <a:rPr lang="en-US" dirty="0" smtClean="0"/>
              <a:t>).</a:t>
            </a:r>
          </a:p>
          <a:p>
            <a:pPr lvl="1"/>
            <a:r>
              <a:rPr lang="en-US" dirty="0" smtClean="0"/>
              <a:t>If a patient already has a feeding regimen, start with that and adjust as needed based on growth and medical status (s/p surgery, newly intubated, </a:t>
            </a:r>
            <a:r>
              <a:rPr lang="en-US" dirty="0" err="1" smtClean="0"/>
              <a:t>etc</a:t>
            </a:r>
            <a:r>
              <a:rPr lang="en-US" dirty="0" smtClean="0"/>
              <a:t>).</a:t>
            </a:r>
            <a:endParaRPr lang="en-US" dirty="0"/>
          </a:p>
          <a:p>
            <a:r>
              <a:rPr lang="en-US" dirty="0" smtClean="0"/>
              <a:t>Account </a:t>
            </a:r>
            <a:r>
              <a:rPr lang="en-US" dirty="0"/>
              <a:t>for medical status and level of instability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070276"/>
      </p:ext>
    </p:extLst>
  </p:cSld>
  <p:clrMapOvr>
    <a:masterClrMapping/>
  </p:clrMapOvr>
  <mc:AlternateContent xmlns:mc="http://schemas.openxmlformats.org/markup-compatibility/2006" xmlns:p14="http://schemas.microsoft.com/office/powerpoint/2010/main">
    <mc:Choice Requires="p14">
      <p:transition spd="slow" p14:dur="2000" advTm="65321"/>
    </mc:Choice>
    <mc:Fallback xmlns="">
      <p:transition spd="slow" advTm="6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Calorie Needs for Palliation vs Repair </a:t>
            </a:r>
            <a:endParaRPr lang="en-US" dirty="0"/>
          </a:p>
        </p:txBody>
      </p:sp>
      <p:sp>
        <p:nvSpPr>
          <p:cNvPr id="3" name="Content Placeholder 2"/>
          <p:cNvSpPr>
            <a:spLocks noGrp="1"/>
          </p:cNvSpPr>
          <p:nvPr>
            <p:ph idx="1"/>
          </p:nvPr>
        </p:nvSpPr>
        <p:spPr/>
        <p:txBody>
          <a:bodyPr/>
          <a:lstStyle/>
          <a:p>
            <a:r>
              <a:rPr lang="en-US" dirty="0" smtClean="0"/>
              <a:t>Palliative surgery: surgery performed to relieve symptoms, not cure.</a:t>
            </a:r>
          </a:p>
          <a:p>
            <a:pPr lvl="1"/>
            <a:r>
              <a:rPr lang="en-US" dirty="0" smtClean="0"/>
              <a:t>If presenting post palliation, needs may still be high</a:t>
            </a:r>
          </a:p>
          <a:p>
            <a:pPr lvl="2"/>
            <a:r>
              <a:rPr lang="en-US" dirty="0" smtClean="0"/>
              <a:t>Examples: after PA bands or Norwood; residual cardiac lesion s/p surgery</a:t>
            </a:r>
          </a:p>
          <a:p>
            <a:r>
              <a:rPr lang="en-US" dirty="0" smtClean="0"/>
              <a:t>If presenting post repair, may not need fortified feeds going forward as heart should be functioning well and comparable to other children the same age.</a:t>
            </a:r>
          </a:p>
          <a:p>
            <a:pPr lvl="1"/>
            <a:r>
              <a:rPr lang="en-US" dirty="0" smtClean="0"/>
              <a:t>Example: AV Canal, VSD</a:t>
            </a:r>
          </a:p>
          <a:p>
            <a:pPr lvl="1"/>
            <a:r>
              <a:rPr lang="en-US" dirty="0"/>
              <a:t>Initiate unfortified feeds and monitor weight trends to assess need for </a:t>
            </a:r>
            <a:r>
              <a:rPr lang="en-US" dirty="0" smtClean="0"/>
              <a:t>fortification. Needs might be higher short-term for healing</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2592391"/>
      </p:ext>
    </p:extLst>
  </p:cSld>
  <p:clrMapOvr>
    <a:masterClrMapping/>
  </p:clrMapOvr>
  <mc:AlternateContent xmlns:mc="http://schemas.openxmlformats.org/markup-compatibility/2006" xmlns:p14="http://schemas.microsoft.com/office/powerpoint/2010/main">
    <mc:Choice Requires="p14">
      <p:transition spd="slow" p14:dur="2000" advTm="42079"/>
    </mc:Choice>
    <mc:Fallback xmlns="">
      <p:transition spd="slow" advTm="4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Needs</a:t>
            </a:r>
            <a:endParaRPr lang="en-US" dirty="0"/>
          </a:p>
        </p:txBody>
      </p:sp>
      <p:sp>
        <p:nvSpPr>
          <p:cNvPr id="3" name="Content Placeholder 2"/>
          <p:cNvSpPr>
            <a:spLocks noGrp="1"/>
          </p:cNvSpPr>
          <p:nvPr>
            <p:ph idx="1"/>
          </p:nvPr>
        </p:nvSpPr>
        <p:spPr/>
        <p:txBody>
          <a:bodyPr/>
          <a:lstStyle/>
          <a:p>
            <a:r>
              <a:rPr lang="en-US" dirty="0" smtClean="0"/>
              <a:t>RDA x 1-2</a:t>
            </a:r>
          </a:p>
          <a:p>
            <a:r>
              <a:rPr lang="en-US" dirty="0" smtClean="0"/>
              <a:t>If on ECMO, may require increased amount of protein up to 2-3x RDA</a:t>
            </a:r>
          </a:p>
          <a:p>
            <a:r>
              <a:rPr lang="en-US" dirty="0" smtClean="0"/>
              <a:t>Factor in other underlying medical conditions:</a:t>
            </a:r>
          </a:p>
          <a:p>
            <a:pPr lvl="1"/>
            <a:r>
              <a:rPr lang="en-US" dirty="0" smtClean="0"/>
              <a:t>PLE: will require high protein due to losses from malabsorption</a:t>
            </a:r>
          </a:p>
          <a:p>
            <a:pPr lvl="1"/>
            <a:r>
              <a:rPr lang="en-US" dirty="0" smtClean="0"/>
              <a:t>Renal failure: protein needs adjusted based on dialysis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5566353"/>
      </p:ext>
    </p:extLst>
  </p:cSld>
  <p:clrMapOvr>
    <a:masterClrMapping/>
  </p:clrMapOvr>
  <mc:AlternateContent xmlns:mc="http://schemas.openxmlformats.org/markup-compatibility/2006" xmlns:p14="http://schemas.microsoft.com/office/powerpoint/2010/main">
    <mc:Choice Requires="p14">
      <p:transition spd="slow" p14:dur="2000" advTm="25030"/>
    </mc:Choice>
    <mc:Fallback xmlns="">
      <p:transition spd="slow" advTm="2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Patients with congenital heart defects have a tenuous fluid balance, many times requiring diuretics</a:t>
            </a:r>
          </a:p>
          <a:p>
            <a:r>
              <a:rPr lang="en-US" dirty="0" smtClean="0"/>
              <a:t>Total fluid intake to be determined by the medical team</a:t>
            </a:r>
          </a:p>
          <a:p>
            <a:pPr lvl="1"/>
            <a:r>
              <a:rPr lang="en-US" dirty="0" smtClean="0"/>
              <a:t>Typically no more than 140 ml/kg unless needed per team based on medical status</a:t>
            </a:r>
          </a:p>
          <a:p>
            <a:pPr lvl="1"/>
            <a:r>
              <a:rPr lang="en-US" dirty="0" smtClean="0"/>
              <a:t>Determine </a:t>
            </a:r>
            <a:r>
              <a:rPr lang="en-US" dirty="0"/>
              <a:t>the amount of fluid available to be used for nutrition support based on total fluid requirement as determined by team. </a:t>
            </a:r>
          </a:p>
          <a:p>
            <a:pPr lvl="1"/>
            <a:endParaRPr lang="en-US" dirty="0" smtClean="0"/>
          </a:p>
          <a:p>
            <a:r>
              <a:rPr lang="en-US" dirty="0" smtClean="0"/>
              <a:t>Pediatrics</a:t>
            </a:r>
          </a:p>
          <a:p>
            <a:pPr lvl="1"/>
            <a:r>
              <a:rPr lang="en-US" dirty="0" smtClean="0"/>
              <a:t>When calculating feeds, 1 ml is considered 1 ml</a:t>
            </a:r>
          </a:p>
          <a:p>
            <a:pPr lvl="1"/>
            <a:r>
              <a:rPr lang="en-US" dirty="0" smtClean="0"/>
              <a:t>For example, 240 ml of </a:t>
            </a:r>
            <a:r>
              <a:rPr lang="en-US" dirty="0" err="1" smtClean="0"/>
              <a:t>Pediasure</a:t>
            </a:r>
            <a:r>
              <a:rPr lang="en-US" dirty="0" smtClean="0"/>
              <a:t> gives 240 ml fluid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7799346"/>
      </p:ext>
    </p:extLst>
  </p:cSld>
  <p:clrMapOvr>
    <a:masterClrMapping/>
  </p:clrMapOvr>
  <mc:AlternateContent xmlns:mc="http://schemas.openxmlformats.org/markup-compatibility/2006" xmlns:p14="http://schemas.microsoft.com/office/powerpoint/2010/main">
    <mc:Choice Requires="p14">
      <p:transition spd="slow" p14:dur="2000" advTm="38307"/>
    </mc:Choice>
    <mc:Fallback xmlns="">
      <p:transition spd="slow" advTm="3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a:t>
            </a:r>
            <a:r>
              <a:rPr lang="en-US" dirty="0" err="1" smtClean="0"/>
              <a:t>Fontan</a:t>
            </a:r>
            <a:r>
              <a:rPr lang="en-US" dirty="0" smtClean="0"/>
              <a:t> Nutrition Intervention</a:t>
            </a:r>
            <a:endParaRPr lang="en-US" dirty="0"/>
          </a:p>
        </p:txBody>
      </p:sp>
      <p:sp>
        <p:nvSpPr>
          <p:cNvPr id="3" name="Content Placeholder 2"/>
          <p:cNvSpPr>
            <a:spLocks noGrp="1"/>
          </p:cNvSpPr>
          <p:nvPr>
            <p:ph idx="1"/>
          </p:nvPr>
        </p:nvSpPr>
        <p:spPr/>
        <p:txBody>
          <a:bodyPr/>
          <a:lstStyle/>
          <a:p>
            <a:r>
              <a:rPr lang="en-US" dirty="0" smtClean="0"/>
              <a:t>Fat controlled diet for 4 weeks </a:t>
            </a:r>
          </a:p>
          <a:p>
            <a:pPr lvl="1"/>
            <a:r>
              <a:rPr lang="en-US" dirty="0" smtClean="0"/>
              <a:t>Provide the Fat Controlled Diet teaching sheet</a:t>
            </a:r>
          </a:p>
          <a:p>
            <a:pPr lvl="1"/>
            <a:r>
              <a:rPr lang="en-US" dirty="0" smtClean="0"/>
              <a:t>Write the total number of fat grams allowed at the top of the teaching sheet</a:t>
            </a:r>
          </a:p>
          <a:p>
            <a:pPr lvl="2"/>
            <a:r>
              <a:rPr lang="en-US" dirty="0" smtClean="0"/>
              <a:t>Limit to 25 grams/day.</a:t>
            </a:r>
          </a:p>
          <a:p>
            <a:r>
              <a:rPr lang="en-US" dirty="0" smtClean="0"/>
              <a:t>When in the hospital, may use Ensure Clear (fat free) to supplement if poor PO. </a:t>
            </a:r>
          </a:p>
          <a:p>
            <a:r>
              <a:rPr lang="en-US" dirty="0" smtClean="0"/>
              <a:t>If enteral feeds are indicated, use </a:t>
            </a:r>
            <a:r>
              <a:rPr lang="en-US" dirty="0" err="1" smtClean="0"/>
              <a:t>Vivonex</a:t>
            </a:r>
            <a:r>
              <a:rPr lang="en-US" dirty="0" smtClean="0"/>
              <a:t> Pediatric </a:t>
            </a:r>
          </a:p>
          <a:p>
            <a:r>
              <a:rPr lang="en-US" dirty="0" smtClean="0"/>
              <a:t>Family may follow up in cardiology clinic to monitor weight trends or help with food choices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9976016"/>
      </p:ext>
    </p:extLst>
  </p:cSld>
  <p:clrMapOvr>
    <a:masterClrMapping/>
  </p:clrMapOvr>
  <mc:AlternateContent xmlns:mc="http://schemas.openxmlformats.org/markup-compatibility/2006" xmlns:p14="http://schemas.microsoft.com/office/powerpoint/2010/main">
    <mc:Choice Requires="p14">
      <p:transition spd="slow" p14:dur="2000" advTm="90768"/>
    </mc:Choice>
    <mc:Fallback xmlns="">
      <p:transition spd="slow" advTm="9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Surgery Complications - PLE</a:t>
            </a:r>
            <a:endParaRPr lang="en-US" dirty="0"/>
          </a:p>
        </p:txBody>
      </p:sp>
      <p:sp>
        <p:nvSpPr>
          <p:cNvPr id="3" name="Content Placeholder 2"/>
          <p:cNvSpPr>
            <a:spLocks noGrp="1"/>
          </p:cNvSpPr>
          <p:nvPr>
            <p:ph idx="1"/>
          </p:nvPr>
        </p:nvSpPr>
        <p:spPr/>
        <p:txBody>
          <a:bodyPr/>
          <a:lstStyle/>
          <a:p>
            <a:r>
              <a:rPr lang="en-US" dirty="0" smtClean="0"/>
              <a:t>Protein losing </a:t>
            </a:r>
            <a:r>
              <a:rPr lang="en-US" dirty="0" err="1" smtClean="0"/>
              <a:t>enteropathy</a:t>
            </a:r>
            <a:r>
              <a:rPr lang="en-US" dirty="0" smtClean="0"/>
              <a:t> </a:t>
            </a:r>
          </a:p>
          <a:p>
            <a:pPr lvl="1"/>
            <a:r>
              <a:rPr lang="en-US" dirty="0" smtClean="0"/>
              <a:t>Loss of serum proteins in the digestive tract due to </a:t>
            </a:r>
            <a:r>
              <a:rPr lang="en-US" dirty="0"/>
              <a:t>abnormalities in lymphatic </a:t>
            </a:r>
            <a:r>
              <a:rPr lang="en-US" dirty="0" smtClean="0"/>
              <a:t>flow.</a:t>
            </a:r>
          </a:p>
          <a:p>
            <a:pPr lvl="1"/>
            <a:r>
              <a:rPr lang="en-US" dirty="0" smtClean="0"/>
              <a:t>Symptoms include low levels of albumin, electrolytes, coagulants and T-Cells, diarrhea and edema.</a:t>
            </a:r>
          </a:p>
          <a:p>
            <a:pPr lvl="1"/>
            <a:r>
              <a:rPr lang="en-US" dirty="0" smtClean="0"/>
              <a:t>Most common to see in patients with heart failure (often with a failing </a:t>
            </a:r>
            <a:r>
              <a:rPr lang="en-US" dirty="0" err="1" smtClean="0"/>
              <a:t>Fontan</a:t>
            </a:r>
            <a:r>
              <a:rPr lang="en-US" dirty="0" smtClean="0"/>
              <a:t>) and Heart Transplant</a:t>
            </a:r>
          </a:p>
          <a:p>
            <a:r>
              <a:rPr lang="en-US" dirty="0" smtClean="0"/>
              <a:t>Diet:</a:t>
            </a:r>
          </a:p>
          <a:p>
            <a:pPr lvl="1"/>
            <a:r>
              <a:rPr lang="en-US" dirty="0" smtClean="0"/>
              <a:t>High protein and low fat diet due to malabsorption</a:t>
            </a:r>
          </a:p>
          <a:p>
            <a:pPr lvl="1"/>
            <a:r>
              <a:rPr lang="en-US" dirty="0" smtClean="0"/>
              <a:t>May warrant adjusting fats to provide more MCT vs LCT but is case specific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964818"/>
      </p:ext>
    </p:extLst>
  </p:cSld>
  <p:clrMapOvr>
    <a:masterClrMapping/>
  </p:clrMapOvr>
  <mc:AlternateContent xmlns:mc="http://schemas.openxmlformats.org/markup-compatibility/2006" xmlns:p14="http://schemas.microsoft.com/office/powerpoint/2010/main">
    <mc:Choice Requires="p14">
      <p:transition spd="slow" p14:dur="2000" advTm="50507"/>
    </mc:Choice>
    <mc:Fallback xmlns="">
      <p:transition spd="slow" advTm="5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Surgery Complications – </a:t>
            </a:r>
            <a:r>
              <a:rPr lang="en-US" dirty="0" err="1" smtClean="0"/>
              <a:t>Chylous</a:t>
            </a:r>
            <a:r>
              <a:rPr lang="en-US" dirty="0" smtClean="0"/>
              <a:t> Effusions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Definition:</a:t>
            </a:r>
          </a:p>
          <a:p>
            <a:pPr lvl="1"/>
            <a:r>
              <a:rPr lang="en-US" dirty="0"/>
              <a:t>A</a:t>
            </a:r>
            <a:r>
              <a:rPr lang="en-US" dirty="0" smtClean="0"/>
              <a:t>ccumulation </a:t>
            </a:r>
            <a:r>
              <a:rPr lang="en-US" dirty="0"/>
              <a:t>of </a:t>
            </a:r>
            <a:r>
              <a:rPr lang="en-US" dirty="0" err="1"/>
              <a:t>chyle</a:t>
            </a:r>
            <a:r>
              <a:rPr lang="en-US" dirty="0"/>
              <a:t> in the pleural space due to disruption or obstruction of the thoracic </a:t>
            </a:r>
            <a:r>
              <a:rPr lang="en-US" dirty="0" smtClean="0"/>
              <a:t>duct</a:t>
            </a:r>
            <a:r>
              <a:rPr lang="en-US" dirty="0"/>
              <a:t> </a:t>
            </a:r>
            <a:endParaRPr lang="en-US" dirty="0" smtClean="0"/>
          </a:p>
          <a:p>
            <a:r>
              <a:rPr lang="en-US" dirty="0" smtClean="0"/>
              <a:t>Chest tube output will increase or change to a milky color. Fluid is typically tested for triglycerides to officially diagnose </a:t>
            </a:r>
            <a:r>
              <a:rPr lang="en-US" dirty="0" err="1" smtClean="0"/>
              <a:t>chylous</a:t>
            </a:r>
            <a:r>
              <a:rPr lang="en-US" dirty="0" smtClean="0"/>
              <a:t> output. </a:t>
            </a:r>
          </a:p>
          <a:p>
            <a:pPr lvl="1"/>
            <a:r>
              <a:rPr lang="en-US" dirty="0" smtClean="0"/>
              <a:t>Requires high MCT/low LCT formula x 2 weeks</a:t>
            </a:r>
          </a:p>
          <a:p>
            <a:pPr lvl="2"/>
            <a:r>
              <a:rPr lang="en-US" dirty="0" smtClean="0"/>
              <a:t>For infants, can use Skimmed HM fortified with </a:t>
            </a:r>
            <a:r>
              <a:rPr lang="en-US" dirty="0" err="1" smtClean="0"/>
              <a:t>Enfaport</a:t>
            </a:r>
            <a:r>
              <a:rPr lang="en-US" dirty="0" smtClean="0"/>
              <a:t>, if the infant is getting Mom’s milk. If the infant is getting formula, change to </a:t>
            </a:r>
            <a:r>
              <a:rPr lang="en-US" dirty="0" err="1" smtClean="0"/>
              <a:t>Enfaport</a:t>
            </a:r>
            <a:r>
              <a:rPr lang="en-US" dirty="0" smtClean="0"/>
              <a:t>. Can use </a:t>
            </a:r>
            <a:r>
              <a:rPr lang="en-US" dirty="0" err="1" smtClean="0"/>
              <a:t>Portagen</a:t>
            </a:r>
            <a:r>
              <a:rPr lang="en-US" dirty="0" smtClean="0"/>
              <a:t>/</a:t>
            </a:r>
            <a:r>
              <a:rPr lang="en-US" dirty="0" err="1" smtClean="0"/>
              <a:t>Pregestimil</a:t>
            </a:r>
            <a:r>
              <a:rPr lang="en-US" dirty="0" smtClean="0"/>
              <a:t> as an alternative, if absolutely needed).</a:t>
            </a:r>
          </a:p>
          <a:p>
            <a:pPr lvl="3"/>
            <a:r>
              <a:rPr lang="en-US" dirty="0" smtClean="0"/>
              <a:t>Note that </a:t>
            </a:r>
            <a:r>
              <a:rPr lang="en-US" dirty="0" err="1" smtClean="0"/>
              <a:t>Enfaport</a:t>
            </a:r>
            <a:r>
              <a:rPr lang="en-US" dirty="0" smtClean="0"/>
              <a:t> contains intact cow’s milk protein.</a:t>
            </a:r>
          </a:p>
          <a:p>
            <a:pPr lvl="2"/>
            <a:r>
              <a:rPr lang="en-US" dirty="0" err="1" smtClean="0"/>
              <a:t>Vivonex</a:t>
            </a:r>
            <a:r>
              <a:rPr lang="en-US" dirty="0" smtClean="0"/>
              <a:t> Pediatric is used for children &gt;1 years old</a:t>
            </a:r>
          </a:p>
          <a:p>
            <a:pPr lvl="1"/>
            <a:r>
              <a:rPr lang="en-US" dirty="0" smtClean="0"/>
              <a:t>If output re-accumulates or is very high, may require NPO period and need for TPN </a:t>
            </a:r>
          </a:p>
          <a:p>
            <a:pPr lvl="1"/>
            <a:r>
              <a:rPr lang="en-US" dirty="0" smtClean="0"/>
              <a:t>If patient develops </a:t>
            </a:r>
            <a:r>
              <a:rPr lang="en-US" dirty="0" err="1" smtClean="0"/>
              <a:t>chylous</a:t>
            </a:r>
            <a:r>
              <a:rPr lang="en-US" dirty="0" smtClean="0"/>
              <a:t> s/p Glenn, then fat controlled diet is completed for 4 weeks.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5180974"/>
      </p:ext>
    </p:extLst>
  </p:cSld>
  <p:clrMapOvr>
    <a:masterClrMapping/>
  </p:clrMapOvr>
  <mc:AlternateContent xmlns:mc="http://schemas.openxmlformats.org/markup-compatibility/2006" xmlns:p14="http://schemas.microsoft.com/office/powerpoint/2010/main">
    <mc:Choice Requires="p14">
      <p:transition spd="slow" p14:dur="2000" advTm="106347"/>
    </mc:Choice>
    <mc:Fallback xmlns="">
      <p:transition spd="slow" advTm="10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lstStyle/>
          <a:p>
            <a:r>
              <a:rPr lang="en-US" dirty="0" smtClean="0"/>
              <a:t>Conditions</a:t>
            </a:r>
          </a:p>
          <a:p>
            <a:pPr lvl="1"/>
            <a:r>
              <a:rPr lang="en-US" dirty="0" smtClean="0"/>
              <a:t>Single Ventricle</a:t>
            </a:r>
          </a:p>
          <a:p>
            <a:pPr lvl="2"/>
            <a:r>
              <a:rPr lang="en-US" dirty="0" smtClean="0"/>
              <a:t>Bands, Norwood, Glenn, </a:t>
            </a:r>
            <a:r>
              <a:rPr lang="en-US" dirty="0" err="1" smtClean="0"/>
              <a:t>Fontan</a:t>
            </a:r>
            <a:endParaRPr lang="en-US" dirty="0" smtClean="0"/>
          </a:p>
          <a:p>
            <a:pPr lvl="1"/>
            <a:r>
              <a:rPr lang="en-US" dirty="0" smtClean="0"/>
              <a:t>High risk vs standard risk</a:t>
            </a:r>
          </a:p>
          <a:p>
            <a:r>
              <a:rPr lang="en-US" dirty="0" smtClean="0"/>
              <a:t>ECMO</a:t>
            </a:r>
          </a:p>
          <a:p>
            <a:r>
              <a:rPr lang="en-US" dirty="0" smtClean="0"/>
              <a:t>Nutrition Interventions</a:t>
            </a:r>
          </a:p>
          <a:p>
            <a:pPr lvl="1"/>
            <a:r>
              <a:rPr lang="en-US" dirty="0" smtClean="0"/>
              <a:t>Medications and Nutritional Implications</a:t>
            </a:r>
          </a:p>
          <a:p>
            <a:r>
              <a:rPr lang="en-US" dirty="0" smtClean="0"/>
              <a:t>Transplant Nutrition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4819608"/>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Chylous</a:t>
            </a:r>
            <a:r>
              <a:rPr lang="en-US" dirty="0" smtClean="0"/>
              <a:t> Effusion Protocol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266" y="1530129"/>
            <a:ext cx="3877733" cy="5019368"/>
          </a:xfrm>
          <a:prstGeom prst="rect">
            <a:avLst/>
          </a:prstGeom>
        </p:spPr>
      </p:pic>
      <p:sp>
        <p:nvSpPr>
          <p:cNvPr id="5" name="Rectangle 4"/>
          <p:cNvSpPr/>
          <p:nvPr/>
        </p:nvSpPr>
        <p:spPr>
          <a:xfrm>
            <a:off x="3484374" y="6328935"/>
            <a:ext cx="5659626" cy="369332"/>
          </a:xfrm>
          <a:prstGeom prst="rect">
            <a:avLst/>
          </a:prstGeom>
        </p:spPr>
        <p:txBody>
          <a:bodyPr wrap="none">
            <a:spAutoFit/>
          </a:bodyPr>
          <a:lstStyle/>
          <a:p>
            <a:r>
              <a:rPr lang="en-US" dirty="0" smtClean="0"/>
              <a:t>Pathway </a:t>
            </a:r>
            <a:r>
              <a:rPr lang="en-US" dirty="0"/>
              <a:t>can be found on Connect under HHI department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1492423"/>
      </p:ext>
    </p:extLst>
  </p:cSld>
  <p:clrMapOvr>
    <a:masterClrMapping/>
  </p:clrMapOvr>
  <mc:AlternateContent xmlns:mc="http://schemas.openxmlformats.org/markup-compatibility/2006" xmlns:p14="http://schemas.microsoft.com/office/powerpoint/2010/main">
    <mc:Choice Requires="p14">
      <p:transition spd="slow" p14:dur="2000" advTm="156047"/>
    </mc:Choice>
    <mc:Fallback xmlns="">
      <p:transition spd="slow" advTm="15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Chylous</a:t>
            </a:r>
            <a:r>
              <a:rPr lang="en-US" dirty="0" smtClean="0"/>
              <a:t> Effusion Protocol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08" y="1523256"/>
            <a:ext cx="5315692" cy="43916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590" y="1523256"/>
            <a:ext cx="4066077" cy="419337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0387977"/>
      </p:ext>
    </p:extLst>
  </p:cSld>
  <p:clrMapOvr>
    <a:masterClrMapping/>
  </p:clrMapOvr>
  <mc:AlternateContent xmlns:mc="http://schemas.openxmlformats.org/markup-compatibility/2006" xmlns:p14="http://schemas.microsoft.com/office/powerpoint/2010/main">
    <mc:Choice Requires="p14">
      <p:transition spd="slow" p14:dur="2000" advTm="52890"/>
    </mc:Choice>
    <mc:Fallback xmlns="">
      <p:transition spd="slow" advTm="5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for Enteral Feeding Ability </a:t>
            </a:r>
            <a:endParaRPr lang="en-US" dirty="0"/>
          </a:p>
        </p:txBody>
      </p:sp>
      <p:sp>
        <p:nvSpPr>
          <p:cNvPr id="3" name="Content Placeholder 2"/>
          <p:cNvSpPr>
            <a:spLocks noGrp="1"/>
          </p:cNvSpPr>
          <p:nvPr>
            <p:ph idx="1"/>
          </p:nvPr>
        </p:nvSpPr>
        <p:spPr/>
        <p:txBody>
          <a:bodyPr>
            <a:normAutofit lnSpcReduction="10000"/>
          </a:bodyPr>
          <a:lstStyle/>
          <a:p>
            <a:r>
              <a:rPr lang="en-US" dirty="0" smtClean="0"/>
              <a:t>Renal NIRS</a:t>
            </a:r>
            <a:endParaRPr lang="en-US" dirty="0"/>
          </a:p>
          <a:p>
            <a:pPr lvl="1"/>
            <a:r>
              <a:rPr lang="en-US" dirty="0"/>
              <a:t>Renal near-infrared spectroscopy (NIRS) is used to evaluate regional oximetry in a non-invasive continuous real-time fashion, and reflects tissue perfusion</a:t>
            </a:r>
            <a:r>
              <a:rPr lang="en-US" dirty="0" smtClean="0"/>
              <a:t>.</a:t>
            </a:r>
          </a:p>
          <a:p>
            <a:pPr lvl="1"/>
            <a:r>
              <a:rPr lang="en-US" dirty="0" smtClean="0"/>
              <a:t>In an average healthy person, normal NIRS of 75 or better</a:t>
            </a:r>
          </a:p>
          <a:p>
            <a:r>
              <a:rPr lang="en-US" dirty="0" smtClean="0"/>
              <a:t>In addition to NIRS, saturations are continuously monitored</a:t>
            </a:r>
          </a:p>
          <a:p>
            <a:pPr lvl="1"/>
            <a:r>
              <a:rPr lang="en-US" dirty="0" smtClean="0"/>
              <a:t>Normal </a:t>
            </a:r>
            <a:r>
              <a:rPr lang="en-US" dirty="0" err="1" smtClean="0"/>
              <a:t>sats</a:t>
            </a:r>
            <a:r>
              <a:rPr lang="en-US" dirty="0" smtClean="0"/>
              <a:t> are &gt;/=95</a:t>
            </a:r>
          </a:p>
          <a:p>
            <a:r>
              <a:rPr lang="en-US" dirty="0" smtClean="0"/>
              <a:t>AVO2 gradient </a:t>
            </a:r>
          </a:p>
          <a:p>
            <a:pPr lvl="1"/>
            <a:r>
              <a:rPr lang="en-US" dirty="0" smtClean="0"/>
              <a:t>Difference in oxygen in arterial blood vs venous blood and how much oxygen is being pulled out.</a:t>
            </a:r>
          </a:p>
          <a:p>
            <a:pPr lvl="1"/>
            <a:r>
              <a:rPr lang="en-US" dirty="0" smtClean="0"/>
              <a:t>Team must calculate: difference between </a:t>
            </a:r>
            <a:r>
              <a:rPr lang="en-US" dirty="0" err="1" smtClean="0"/>
              <a:t>sats</a:t>
            </a:r>
            <a:r>
              <a:rPr lang="en-US" dirty="0" smtClean="0"/>
              <a:t> and NIRS</a:t>
            </a:r>
          </a:p>
          <a:p>
            <a:pPr marL="914400" lvl="2" indent="0">
              <a:buNone/>
            </a:pP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7660610"/>
      </p:ext>
    </p:extLst>
  </p:cSld>
  <p:clrMapOvr>
    <a:masterClrMapping/>
  </p:clrMapOvr>
  <mc:AlternateContent xmlns:mc="http://schemas.openxmlformats.org/markup-compatibility/2006" xmlns:p14="http://schemas.microsoft.com/office/powerpoint/2010/main">
    <mc:Choice Requires="p14">
      <p:transition spd="slow" p14:dur="2000" advTm="39139"/>
    </mc:Choice>
    <mc:Fallback xmlns="">
      <p:transition spd="slow" advTm="3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for Enteral Feeding Ability </a:t>
            </a:r>
          </a:p>
        </p:txBody>
      </p:sp>
      <p:sp>
        <p:nvSpPr>
          <p:cNvPr id="3" name="Content Placeholder 2"/>
          <p:cNvSpPr>
            <a:spLocks noGrp="1"/>
          </p:cNvSpPr>
          <p:nvPr>
            <p:ph idx="1"/>
          </p:nvPr>
        </p:nvSpPr>
        <p:spPr/>
        <p:txBody>
          <a:bodyPr/>
          <a:lstStyle/>
          <a:p>
            <a:r>
              <a:rPr lang="en-US" dirty="0"/>
              <a:t>When AVO2 gradient is &gt;20, the body is using more oxygen with increased metabolic demand.  </a:t>
            </a:r>
            <a:endParaRPr lang="en-US" dirty="0" smtClean="0"/>
          </a:p>
          <a:p>
            <a:pPr lvl="1"/>
            <a:r>
              <a:rPr lang="en-US" dirty="0" smtClean="0"/>
              <a:t>Increased risk of NEC so need to feed cautiously and continue to monitor trends</a:t>
            </a:r>
          </a:p>
          <a:p>
            <a:pPr lvl="1"/>
            <a:r>
              <a:rPr lang="en-US" dirty="0" smtClean="0"/>
              <a:t>Patients with single ventricle physiology often have a higher gradient at baseline, so trends with feeding are important</a:t>
            </a:r>
          </a:p>
          <a:p>
            <a:r>
              <a:rPr lang="en-US" dirty="0" smtClean="0"/>
              <a:t>Cardiology accepts lower </a:t>
            </a:r>
            <a:r>
              <a:rPr lang="en-US" dirty="0" err="1" smtClean="0"/>
              <a:t>sats</a:t>
            </a:r>
            <a:r>
              <a:rPr lang="en-US" dirty="0" smtClean="0"/>
              <a:t> at baseline, therefore already at an increased risk of poor perfusion and must always be careful when feeding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4264550"/>
      </p:ext>
    </p:extLst>
  </p:cSld>
  <p:clrMapOvr>
    <a:masterClrMapping/>
  </p:clrMapOvr>
  <mc:AlternateContent xmlns:mc="http://schemas.openxmlformats.org/markup-compatibility/2006" xmlns:p14="http://schemas.microsoft.com/office/powerpoint/2010/main">
    <mc:Choice Requires="p14">
      <p:transition spd="slow" p14:dur="2000" advTm="38857"/>
    </mc:Choice>
    <mc:Fallback xmlns="">
      <p:transition spd="slow" advTm="3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Na on Growth</a:t>
            </a:r>
            <a:endParaRPr lang="en-US" dirty="0"/>
          </a:p>
        </p:txBody>
      </p:sp>
      <p:sp>
        <p:nvSpPr>
          <p:cNvPr id="3" name="Content Placeholder 2"/>
          <p:cNvSpPr>
            <a:spLocks noGrp="1"/>
          </p:cNvSpPr>
          <p:nvPr>
            <p:ph idx="1"/>
          </p:nvPr>
        </p:nvSpPr>
        <p:spPr/>
        <p:txBody>
          <a:bodyPr/>
          <a:lstStyle/>
          <a:p>
            <a:r>
              <a:rPr lang="en-US" dirty="0" smtClean="0"/>
              <a:t>Sodium</a:t>
            </a:r>
          </a:p>
          <a:p>
            <a:pPr lvl="1"/>
            <a:r>
              <a:rPr lang="en-US" dirty="0" smtClean="0"/>
              <a:t>Stimulates cell proliferation and protein synthesis. </a:t>
            </a:r>
          </a:p>
          <a:p>
            <a:pPr lvl="1"/>
            <a:r>
              <a:rPr lang="en-US" dirty="0" smtClean="0"/>
              <a:t>Deprivation inhibits growth</a:t>
            </a:r>
            <a:endParaRPr lang="en-US" dirty="0"/>
          </a:p>
          <a:p>
            <a:r>
              <a:rPr lang="en-US" dirty="0" smtClean="0"/>
              <a:t>Na repletion can restore growth but does not induce catch up growth. Important to monitor Na levels closely, especially if on diuretics and supplement as needed. </a:t>
            </a:r>
          </a:p>
          <a:p>
            <a:r>
              <a:rPr lang="en-US" dirty="0" smtClean="0"/>
              <a:t>Some patients may experience feeding intolerance with low Na due to nausea.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4421934"/>
      </p:ext>
    </p:extLst>
  </p:cSld>
  <p:clrMapOvr>
    <a:masterClrMapping/>
  </p:clrMapOvr>
  <mc:AlternateContent xmlns:mc="http://schemas.openxmlformats.org/markup-compatibility/2006" xmlns:p14="http://schemas.microsoft.com/office/powerpoint/2010/main">
    <mc:Choice Requires="p14">
      <p:transition spd="slow" p14:dur="2000" advTm="36730"/>
    </mc:Choice>
    <mc:Fallback xmlns="">
      <p:transition spd="slow" advTm="3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TPN – fluid management </a:t>
            </a:r>
            <a:endParaRPr lang="en-US" dirty="0"/>
          </a:p>
        </p:txBody>
      </p:sp>
      <p:sp>
        <p:nvSpPr>
          <p:cNvPr id="3" name="Content Placeholder 2"/>
          <p:cNvSpPr>
            <a:spLocks noGrp="1"/>
          </p:cNvSpPr>
          <p:nvPr>
            <p:ph idx="1"/>
          </p:nvPr>
        </p:nvSpPr>
        <p:spPr/>
        <p:txBody>
          <a:bodyPr/>
          <a:lstStyle/>
          <a:p>
            <a:r>
              <a:rPr lang="en-US" dirty="0" smtClean="0"/>
              <a:t>Total fluid goal given from medical team (ex: 120 ml/kg).</a:t>
            </a:r>
            <a:endParaRPr lang="en-US" dirty="0"/>
          </a:p>
          <a:p>
            <a:r>
              <a:rPr lang="en-US" dirty="0" smtClean="0"/>
              <a:t>Include all continuous drips</a:t>
            </a:r>
          </a:p>
          <a:p>
            <a:pPr lvl="1"/>
            <a:r>
              <a:rPr lang="en-US" dirty="0" smtClean="0"/>
              <a:t>Found under Active Order and then continuous medications.</a:t>
            </a:r>
          </a:p>
          <a:p>
            <a:pPr lvl="1"/>
            <a:r>
              <a:rPr lang="en-US" dirty="0" smtClean="0"/>
              <a:t>May be more accurate to view rates on the pumps at bedside as orders may not be up to date (especially when there are a lot of drips)</a:t>
            </a:r>
          </a:p>
          <a:p>
            <a:pPr lvl="1"/>
            <a:r>
              <a:rPr lang="en-US" dirty="0" smtClean="0"/>
              <a:t>Lipids and feeds are usually included in total fluids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1838752"/>
      </p:ext>
    </p:extLst>
  </p:cSld>
  <p:clrMapOvr>
    <a:masterClrMapping/>
  </p:clrMapOvr>
  <mc:AlternateContent xmlns:mc="http://schemas.openxmlformats.org/markup-compatibility/2006" xmlns:p14="http://schemas.microsoft.com/office/powerpoint/2010/main">
    <mc:Choice Requires="p14">
      <p:transition spd="slow" p14:dur="2000" advTm="40945"/>
    </mc:Choice>
    <mc:Fallback xmlns="">
      <p:transition spd="slow" advTm="4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TPN- Macronutrients</a:t>
            </a:r>
            <a:endParaRPr lang="en-US" dirty="0"/>
          </a:p>
        </p:txBody>
      </p:sp>
      <p:sp>
        <p:nvSpPr>
          <p:cNvPr id="3" name="Content Placeholder 2"/>
          <p:cNvSpPr>
            <a:spLocks noGrp="1"/>
          </p:cNvSpPr>
          <p:nvPr>
            <p:ph idx="1"/>
          </p:nvPr>
        </p:nvSpPr>
        <p:spPr/>
        <p:txBody>
          <a:bodyPr>
            <a:normAutofit fontScale="92500"/>
          </a:bodyPr>
          <a:lstStyle/>
          <a:p>
            <a:r>
              <a:rPr lang="en-US" dirty="0" smtClean="0"/>
              <a:t>In infants, generally a goal –</a:t>
            </a:r>
          </a:p>
          <a:p>
            <a:pPr lvl="1"/>
            <a:r>
              <a:rPr lang="en-US" dirty="0" smtClean="0"/>
              <a:t>GIR 10-12 mg/kg/min</a:t>
            </a:r>
          </a:p>
          <a:p>
            <a:pPr lvl="2"/>
            <a:r>
              <a:rPr lang="en-US" dirty="0" smtClean="0"/>
              <a:t>Can consider checking continuous drips in D5% to account towards GIR if very large volumes, but this is not common.</a:t>
            </a:r>
          </a:p>
          <a:p>
            <a:pPr lvl="2"/>
            <a:r>
              <a:rPr lang="en-US" dirty="0" smtClean="0"/>
              <a:t>Prefer to give recommendations using GIR (or total grams of dextrose needed) versus giving a %dextrose goal. Volumes of TPN are always changing so the %dextrose may not be accurate and could cause over- or under-feeding and blood glucose abnormalities if it’s not properly adjusted.</a:t>
            </a:r>
          </a:p>
          <a:p>
            <a:pPr lvl="1"/>
            <a:r>
              <a:rPr lang="en-US" dirty="0" smtClean="0"/>
              <a:t>AA 3 g/kg</a:t>
            </a:r>
          </a:p>
          <a:p>
            <a:r>
              <a:rPr lang="en-US" dirty="0" smtClean="0"/>
              <a:t>All infants in the CICU will receive SMOF lipids with a goal of 3 g/kg</a:t>
            </a:r>
          </a:p>
          <a:p>
            <a:pPr lvl="1"/>
            <a:r>
              <a:rPr lang="en-US" dirty="0" smtClean="0"/>
              <a:t>Watch for </a:t>
            </a:r>
            <a:r>
              <a:rPr lang="en-US" dirty="0" err="1" smtClean="0"/>
              <a:t>propofol</a:t>
            </a:r>
            <a:r>
              <a:rPr lang="en-US" dirty="0" smtClean="0"/>
              <a:t> and adjust SMOF as indicated </a:t>
            </a:r>
          </a:p>
          <a:p>
            <a:r>
              <a:rPr lang="en-US" dirty="0" smtClean="0"/>
              <a:t>Adjust goals as indicated based on weight trends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5812295"/>
      </p:ext>
    </p:extLst>
  </p:cSld>
  <p:clrMapOvr>
    <a:masterClrMapping/>
  </p:clrMapOvr>
  <mc:AlternateContent xmlns:mc="http://schemas.openxmlformats.org/markup-compatibility/2006" xmlns:p14="http://schemas.microsoft.com/office/powerpoint/2010/main">
    <mc:Choice Requires="p14">
      <p:transition spd="slow" p14:dur="2000" advTm="67857"/>
    </mc:Choice>
    <mc:Fallback xmlns="">
      <p:transition spd="slow" advTm="6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TPN – Electrolytes </a:t>
            </a:r>
            <a:endParaRPr lang="en-US" dirty="0"/>
          </a:p>
        </p:txBody>
      </p:sp>
      <p:sp>
        <p:nvSpPr>
          <p:cNvPr id="3" name="Content Placeholder 2"/>
          <p:cNvSpPr>
            <a:spLocks noGrp="1"/>
          </p:cNvSpPr>
          <p:nvPr>
            <p:ph idx="1"/>
          </p:nvPr>
        </p:nvSpPr>
        <p:spPr/>
        <p:txBody>
          <a:bodyPr>
            <a:normAutofit lnSpcReduction="10000"/>
          </a:bodyPr>
          <a:lstStyle/>
          <a:p>
            <a:r>
              <a:rPr lang="en-US" dirty="0" smtClean="0"/>
              <a:t>Always look at what your IV fluids are providing in comparison to your labs. Adjust as indicated based on lab results</a:t>
            </a:r>
          </a:p>
          <a:p>
            <a:r>
              <a:rPr lang="en-US" dirty="0" smtClean="0"/>
              <a:t>Sodium </a:t>
            </a:r>
          </a:p>
          <a:p>
            <a:pPr lvl="1"/>
            <a:r>
              <a:rPr lang="en-US" dirty="0" smtClean="0"/>
              <a:t>Adjust Na as fluid changes to maintain same concentration per liter</a:t>
            </a:r>
          </a:p>
          <a:p>
            <a:pPr lvl="1"/>
            <a:r>
              <a:rPr lang="en-US" dirty="0" smtClean="0"/>
              <a:t>Ex: 5.2 kg, 300 ml TPN and Na 4.4 </a:t>
            </a:r>
            <a:r>
              <a:rPr lang="en-US" dirty="0" err="1" smtClean="0"/>
              <a:t>mEq</a:t>
            </a:r>
            <a:r>
              <a:rPr lang="en-US" dirty="0" smtClean="0"/>
              <a:t>/kg </a:t>
            </a:r>
          </a:p>
          <a:p>
            <a:pPr lvl="2"/>
            <a:r>
              <a:rPr lang="en-US" dirty="0" smtClean="0"/>
              <a:t>4.4 </a:t>
            </a:r>
            <a:r>
              <a:rPr lang="en-US" dirty="0" err="1" smtClean="0"/>
              <a:t>mEq</a:t>
            </a:r>
            <a:r>
              <a:rPr lang="en-US" dirty="0" smtClean="0"/>
              <a:t>/kg x 5.2 kg = 23 </a:t>
            </a:r>
            <a:r>
              <a:rPr lang="en-US" dirty="0" err="1" smtClean="0"/>
              <a:t>mEq</a:t>
            </a:r>
            <a:r>
              <a:rPr lang="en-US" dirty="0" smtClean="0"/>
              <a:t>/300 ml TPN = 76 </a:t>
            </a:r>
            <a:r>
              <a:rPr lang="en-US" dirty="0" err="1" smtClean="0"/>
              <a:t>mEq</a:t>
            </a:r>
            <a:r>
              <a:rPr lang="en-US" dirty="0" smtClean="0"/>
              <a:t>/L </a:t>
            </a:r>
          </a:p>
          <a:p>
            <a:pPr lvl="2"/>
            <a:r>
              <a:rPr lang="en-US" dirty="0" smtClean="0"/>
              <a:t>TPN increased to 450 ml – need to adjust Na to maintain same concentration</a:t>
            </a:r>
          </a:p>
          <a:p>
            <a:pPr lvl="3"/>
            <a:r>
              <a:rPr lang="en-US" dirty="0" smtClean="0"/>
              <a:t>76 </a:t>
            </a:r>
            <a:r>
              <a:rPr lang="en-US" dirty="0" err="1" smtClean="0"/>
              <a:t>mEq</a:t>
            </a:r>
            <a:r>
              <a:rPr lang="en-US" dirty="0" smtClean="0"/>
              <a:t>/L x 0.45 liters  = 34.2 </a:t>
            </a:r>
            <a:r>
              <a:rPr lang="en-US" dirty="0" err="1" smtClean="0"/>
              <a:t>mEq</a:t>
            </a:r>
            <a:r>
              <a:rPr lang="en-US" dirty="0" smtClean="0"/>
              <a:t>/5.2 kg = 6.5 </a:t>
            </a:r>
            <a:r>
              <a:rPr lang="en-US" dirty="0" err="1" smtClean="0"/>
              <a:t>mEq</a:t>
            </a:r>
            <a:r>
              <a:rPr lang="en-US" dirty="0" smtClean="0"/>
              <a:t>/kg </a:t>
            </a:r>
          </a:p>
          <a:p>
            <a:r>
              <a:rPr lang="en-US" dirty="0" smtClean="0"/>
              <a:t>Potassium</a:t>
            </a:r>
          </a:p>
          <a:p>
            <a:pPr lvl="1"/>
            <a:r>
              <a:rPr lang="en-US" dirty="0" smtClean="0"/>
              <a:t>Dosed per kg. Do not adjust with fluid shifts based per liter unless K is reaching 100 </a:t>
            </a:r>
            <a:r>
              <a:rPr lang="en-US" dirty="0" err="1" smtClean="0"/>
              <a:t>mEq</a:t>
            </a:r>
            <a:r>
              <a:rPr lang="en-US" dirty="0" smtClean="0"/>
              <a:t>/L </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0886" y="6096000"/>
            <a:ext cx="609600" cy="609600"/>
          </a:xfrm>
          <a:prstGeom prst="rect">
            <a:avLst/>
          </a:prstGeom>
        </p:spPr>
      </p:pic>
    </p:spTree>
    <p:extLst>
      <p:ext uri="{BB962C8B-B14F-4D97-AF65-F5344CB8AC3E}">
        <p14:creationId xmlns:p14="http://schemas.microsoft.com/office/powerpoint/2010/main" val="2773785711"/>
      </p:ext>
    </p:extLst>
  </p:cSld>
  <p:clrMapOvr>
    <a:masterClrMapping/>
  </p:clrMapOvr>
  <mc:AlternateContent xmlns:mc="http://schemas.openxmlformats.org/markup-compatibility/2006" xmlns:p14="http://schemas.microsoft.com/office/powerpoint/2010/main">
    <mc:Choice Requires="p14">
      <p:transition spd="slow" p14:dur="2000" advTm="104902"/>
    </mc:Choice>
    <mc:Fallback xmlns="">
      <p:transition spd="slow" advTm="10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TPN – Electrolytes </a:t>
            </a:r>
            <a:endParaRPr lang="en-US" dirty="0"/>
          </a:p>
        </p:txBody>
      </p:sp>
      <p:sp>
        <p:nvSpPr>
          <p:cNvPr id="3" name="Content Placeholder 2"/>
          <p:cNvSpPr>
            <a:spLocks noGrp="1"/>
          </p:cNvSpPr>
          <p:nvPr>
            <p:ph idx="1"/>
          </p:nvPr>
        </p:nvSpPr>
        <p:spPr/>
        <p:txBody>
          <a:bodyPr>
            <a:normAutofit fontScale="92500"/>
          </a:bodyPr>
          <a:lstStyle/>
          <a:p>
            <a:r>
              <a:rPr lang="en-US" dirty="0" smtClean="0"/>
              <a:t>Calcium</a:t>
            </a:r>
          </a:p>
          <a:p>
            <a:pPr lvl="1"/>
            <a:r>
              <a:rPr lang="en-US" dirty="0" smtClean="0"/>
              <a:t>Calculate 24 </a:t>
            </a:r>
            <a:r>
              <a:rPr lang="en-US" dirty="0" err="1" smtClean="0"/>
              <a:t>mEq</a:t>
            </a:r>
            <a:r>
              <a:rPr lang="en-US" dirty="0" smtClean="0"/>
              <a:t>/L to determine if this is an appropriate place to start. </a:t>
            </a:r>
          </a:p>
          <a:p>
            <a:r>
              <a:rPr lang="en-US" dirty="0" smtClean="0"/>
              <a:t>2:1 calcium/</a:t>
            </a:r>
            <a:r>
              <a:rPr lang="en-US" dirty="0" err="1" smtClean="0"/>
              <a:t>phos</a:t>
            </a:r>
            <a:r>
              <a:rPr lang="en-US" dirty="0"/>
              <a:t> </a:t>
            </a:r>
            <a:r>
              <a:rPr lang="en-US" dirty="0" smtClean="0"/>
              <a:t>ratio </a:t>
            </a:r>
          </a:p>
          <a:p>
            <a:pPr lvl="1"/>
            <a:r>
              <a:rPr lang="en-US" dirty="0" smtClean="0"/>
              <a:t>Adjust as indicated based on labs</a:t>
            </a:r>
          </a:p>
          <a:p>
            <a:pPr lvl="1"/>
            <a:r>
              <a:rPr lang="en-US" dirty="0" smtClean="0"/>
              <a:t>If Ca labs continue to trend high, yet TPN amounts are low (&lt;0.5/kg), there is concern that Ca is leaching from bones and dropping it further will not help. </a:t>
            </a:r>
          </a:p>
          <a:p>
            <a:r>
              <a:rPr lang="en-US" dirty="0" smtClean="0"/>
              <a:t>All other </a:t>
            </a:r>
            <a:r>
              <a:rPr lang="en-US" dirty="0" err="1" smtClean="0"/>
              <a:t>lytes</a:t>
            </a:r>
            <a:r>
              <a:rPr lang="en-US" dirty="0" smtClean="0"/>
              <a:t> are standard </a:t>
            </a:r>
          </a:p>
          <a:p>
            <a:pPr lvl="1"/>
            <a:r>
              <a:rPr lang="en-US" dirty="0" smtClean="0"/>
              <a:t>Use TPN guideline as a resource </a:t>
            </a:r>
          </a:p>
          <a:p>
            <a:pPr lvl="2"/>
            <a:r>
              <a:rPr lang="en-US" dirty="0" smtClean="0"/>
              <a:t>Found under pharmacy page on Connect </a:t>
            </a:r>
          </a:p>
          <a:p>
            <a:r>
              <a:rPr lang="en-US" dirty="0" smtClean="0"/>
              <a:t>Acid/Base Balance</a:t>
            </a:r>
          </a:p>
          <a:p>
            <a:pPr lvl="1"/>
            <a:r>
              <a:rPr lang="en-US" dirty="0" smtClean="0"/>
              <a:t>Add acetate as needed based on CO2 and base deficit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2496211"/>
      </p:ext>
    </p:extLst>
  </p:cSld>
  <p:clrMapOvr>
    <a:masterClrMapping/>
  </p:clrMapOvr>
  <mc:AlternateContent xmlns:mc="http://schemas.openxmlformats.org/markup-compatibility/2006" xmlns:p14="http://schemas.microsoft.com/office/powerpoint/2010/main">
    <mc:Choice Requires="p14">
      <p:transition spd="slow" p14:dur="2000" advTm="52241"/>
    </mc:Choice>
    <mc:Fallback xmlns="">
      <p:transition spd="slow" advTm="5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Pertinent Medications and Nutrition Implications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a:t>Diuretics</a:t>
            </a:r>
          </a:p>
          <a:p>
            <a:pPr lvl="1"/>
            <a:r>
              <a:rPr lang="en-US" dirty="0"/>
              <a:t>Implications: decreased Na, K. May </a:t>
            </a:r>
            <a:r>
              <a:rPr lang="en-US" dirty="0" smtClean="0"/>
              <a:t>require supplementation.</a:t>
            </a:r>
            <a:endParaRPr lang="en-US" dirty="0"/>
          </a:p>
          <a:p>
            <a:r>
              <a:rPr lang="en-US" dirty="0" err="1"/>
              <a:t>Prostins</a:t>
            </a:r>
            <a:r>
              <a:rPr lang="en-US" dirty="0"/>
              <a:t> (PGE</a:t>
            </a:r>
            <a:r>
              <a:rPr lang="en-US" dirty="0" smtClean="0"/>
              <a:t>)</a:t>
            </a:r>
          </a:p>
          <a:p>
            <a:pPr lvl="1"/>
            <a:r>
              <a:rPr lang="en-US" dirty="0" smtClean="0"/>
              <a:t>Vasodilator </a:t>
            </a:r>
            <a:endParaRPr lang="en-US" dirty="0"/>
          </a:p>
          <a:p>
            <a:pPr lvl="1"/>
            <a:r>
              <a:rPr lang="en-US" dirty="0" smtClean="0"/>
              <a:t>Dilates </a:t>
            </a:r>
            <a:r>
              <a:rPr lang="en-US" dirty="0"/>
              <a:t>pulmonary vascular bed </a:t>
            </a:r>
            <a:r>
              <a:rPr lang="en-US" dirty="0" smtClean="0"/>
              <a:t>to improve pulmonary </a:t>
            </a:r>
            <a:r>
              <a:rPr lang="en-US" dirty="0"/>
              <a:t>blood flow by reducing pulmonary vascular </a:t>
            </a:r>
            <a:r>
              <a:rPr lang="en-US" dirty="0" smtClean="0"/>
              <a:t>resistance</a:t>
            </a:r>
          </a:p>
          <a:p>
            <a:pPr lvl="1"/>
            <a:r>
              <a:rPr lang="en-US" dirty="0" smtClean="0"/>
              <a:t>Due to increased risk of NEC and poor perfusion, only able to PO feed with TPN to meet nutrition needs </a:t>
            </a:r>
            <a:endParaRPr lang="en-US" dirty="0"/>
          </a:p>
          <a:p>
            <a:r>
              <a:rPr lang="en-US" dirty="0"/>
              <a:t>Steroids</a:t>
            </a:r>
          </a:p>
          <a:p>
            <a:pPr lvl="1"/>
            <a:r>
              <a:rPr lang="en-US" dirty="0"/>
              <a:t>Can lead to elevated blood sugars. Adjust GIR in TPN accordingly.</a:t>
            </a:r>
          </a:p>
          <a:p>
            <a:pPr lvl="1"/>
            <a:r>
              <a:rPr lang="en-US" dirty="0" smtClean="0"/>
              <a:t>Weight trends may be elevated due to increased water and/or increased appetite.</a:t>
            </a:r>
          </a:p>
          <a:p>
            <a:r>
              <a:rPr lang="en-US" dirty="0"/>
              <a:t>Inotropes </a:t>
            </a:r>
          </a:p>
          <a:p>
            <a:pPr lvl="1"/>
            <a:r>
              <a:rPr lang="en-US" dirty="0"/>
              <a:t>Epinephrine, norepinephrine, </a:t>
            </a:r>
            <a:r>
              <a:rPr lang="en-US" dirty="0" err="1"/>
              <a:t>milrinone</a:t>
            </a:r>
            <a:endParaRPr lang="en-US" dirty="0"/>
          </a:p>
          <a:p>
            <a:pPr lvl="1"/>
            <a:r>
              <a:rPr lang="en-US" dirty="0"/>
              <a:t>Increased </a:t>
            </a:r>
            <a:r>
              <a:rPr lang="en-US" dirty="0" smtClean="0"/>
              <a:t>inotropes, particularly </a:t>
            </a:r>
            <a:r>
              <a:rPr lang="en-US" dirty="0" err="1" smtClean="0"/>
              <a:t>epi</a:t>
            </a:r>
            <a:r>
              <a:rPr lang="en-US" dirty="0" smtClean="0"/>
              <a:t> and </a:t>
            </a:r>
            <a:r>
              <a:rPr lang="en-US" dirty="0" err="1" smtClean="0"/>
              <a:t>norepi</a:t>
            </a:r>
            <a:r>
              <a:rPr lang="en-US" dirty="0"/>
              <a:t>,</a:t>
            </a:r>
            <a:r>
              <a:rPr lang="en-US" dirty="0" smtClean="0"/>
              <a:t> may </a:t>
            </a:r>
            <a:r>
              <a:rPr lang="en-US" dirty="0"/>
              <a:t>mean less blood flow to the gut with inability to feed </a:t>
            </a:r>
            <a:r>
              <a:rPr lang="en-US" dirty="0" err="1"/>
              <a:t>enterally</a:t>
            </a:r>
            <a:r>
              <a:rPr lang="en-US" dirty="0"/>
              <a:t> until blood flow </a:t>
            </a:r>
            <a:r>
              <a:rPr lang="en-US" dirty="0" smtClean="0"/>
              <a:t>improves. Patients on </a:t>
            </a:r>
            <a:r>
              <a:rPr lang="en-US" dirty="0" err="1" smtClean="0"/>
              <a:t>milrinone</a:t>
            </a:r>
            <a:r>
              <a:rPr lang="en-US" dirty="0"/>
              <a:t> </a:t>
            </a:r>
            <a:r>
              <a:rPr lang="en-US" dirty="0" smtClean="0"/>
              <a:t>can more easily be fed. </a:t>
            </a:r>
            <a:r>
              <a:rPr lang="en-US" dirty="0" err="1" smtClean="0"/>
              <a:t>Milrinone</a:t>
            </a:r>
            <a:r>
              <a:rPr lang="en-US" dirty="0" smtClean="0"/>
              <a:t> won’t usually be weaned until patient is on near-full feeds to avoid confusion if the patient starts showing intolerance – if patient is tolerating feeds when </a:t>
            </a:r>
            <a:r>
              <a:rPr lang="en-US" dirty="0" err="1" smtClean="0"/>
              <a:t>milrinone</a:t>
            </a:r>
            <a:r>
              <a:rPr lang="en-US" dirty="0" smtClean="0"/>
              <a:t> is weaned, and then they start having emesis, may be a sign that </a:t>
            </a:r>
            <a:r>
              <a:rPr lang="en-US" dirty="0" err="1" smtClean="0"/>
              <a:t>milrinone</a:t>
            </a:r>
            <a:r>
              <a:rPr lang="en-US" dirty="0" smtClean="0"/>
              <a:t> is needed for perfusion. Patients in heart failure may be on this long-term. </a:t>
            </a:r>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788664"/>
      </p:ext>
    </p:extLst>
  </p:cSld>
  <p:clrMapOvr>
    <a:masterClrMapping/>
  </p:clrMapOvr>
  <mc:AlternateContent xmlns:mc="http://schemas.openxmlformats.org/markup-compatibility/2006" xmlns:p14="http://schemas.microsoft.com/office/powerpoint/2010/main">
    <mc:Choice Requires="p14">
      <p:transition spd="slow" p14:dur="2000" advTm="94722"/>
    </mc:Choice>
    <mc:Fallback xmlns="">
      <p:transition spd="slow" advTm="9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Ventricle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Typically 3-4 procedures total </a:t>
            </a:r>
          </a:p>
          <a:p>
            <a:r>
              <a:rPr lang="en-US" dirty="0" smtClean="0"/>
              <a:t>Bands</a:t>
            </a:r>
          </a:p>
          <a:p>
            <a:pPr lvl="1"/>
            <a:r>
              <a:rPr lang="en-US" dirty="0" smtClean="0"/>
              <a:t>May or may not be needed </a:t>
            </a:r>
          </a:p>
          <a:p>
            <a:pPr lvl="1"/>
            <a:r>
              <a:rPr lang="en-US" dirty="0" smtClean="0"/>
              <a:t>Typically completed within the first few days of life.</a:t>
            </a:r>
          </a:p>
          <a:p>
            <a:pPr lvl="1"/>
            <a:r>
              <a:rPr lang="en-US" dirty="0" smtClean="0"/>
              <a:t>Act as a </a:t>
            </a:r>
            <a:r>
              <a:rPr lang="en-US" dirty="0" err="1" smtClean="0"/>
              <a:t>bandaid</a:t>
            </a:r>
            <a:r>
              <a:rPr lang="en-US" dirty="0" smtClean="0"/>
              <a:t> to allow patient to grow prior to next surgery  </a:t>
            </a:r>
          </a:p>
          <a:p>
            <a:r>
              <a:rPr lang="en-US" dirty="0" smtClean="0"/>
              <a:t>Norwood</a:t>
            </a:r>
          </a:p>
          <a:p>
            <a:pPr lvl="1"/>
            <a:r>
              <a:rPr lang="en-US" dirty="0" smtClean="0"/>
              <a:t>Typically done within first 2 weeks of life </a:t>
            </a:r>
          </a:p>
          <a:p>
            <a:pPr lvl="1"/>
            <a:r>
              <a:rPr lang="en-US" dirty="0" smtClean="0"/>
              <a:t>A ‘new’ aorta is created and connected to the right ventricle along with placing a tube from the aorta or right ventricle to pulmonary arteries allowing the right ventricle to pump blood to the lungs and rest of the body. </a:t>
            </a:r>
          </a:p>
          <a:p>
            <a:pPr lvl="1"/>
            <a:r>
              <a:rPr lang="en-US" dirty="0" smtClean="0"/>
              <a:t>Nutrition Needs:</a:t>
            </a:r>
          </a:p>
          <a:p>
            <a:pPr lvl="2"/>
            <a:r>
              <a:rPr lang="en-US" dirty="0" smtClean="0"/>
              <a:t>Most often with increased nutrition needs and fortified formula/HM. May not meet full weight gain goals but optimize </a:t>
            </a:r>
            <a:r>
              <a:rPr lang="en-US" dirty="0" err="1" smtClean="0"/>
              <a:t>wt</a:t>
            </a:r>
            <a:r>
              <a:rPr lang="en-US" dirty="0" smtClean="0"/>
              <a:t> gain as much as possible.</a:t>
            </a:r>
          </a:p>
          <a:p>
            <a:pPr marL="457200" lvl="1"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5762412"/>
      </p:ext>
    </p:extLst>
  </p:cSld>
  <p:clrMapOvr>
    <a:masterClrMapping/>
  </p:clrMapOvr>
  <mc:AlternateContent xmlns:mc="http://schemas.openxmlformats.org/markup-compatibility/2006" xmlns:p14="http://schemas.microsoft.com/office/powerpoint/2010/main">
    <mc:Choice Requires="p14">
      <p:transition spd="slow" p14:dur="2000" advTm="41618"/>
    </mc:Choice>
    <mc:Fallback xmlns="">
      <p:transition spd="slow" advTm="4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Medications 	</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Propofol</a:t>
            </a:r>
            <a:endParaRPr lang="en-US" dirty="0" smtClean="0"/>
          </a:p>
          <a:p>
            <a:pPr lvl="1"/>
            <a:r>
              <a:rPr lang="en-US" dirty="0" smtClean="0"/>
              <a:t>A sedation medication that is formulated in a lipid emulsion.</a:t>
            </a:r>
          </a:p>
          <a:p>
            <a:pPr lvl="1"/>
            <a:r>
              <a:rPr lang="en-US" dirty="0" smtClean="0"/>
              <a:t>1.1 </a:t>
            </a:r>
            <a:r>
              <a:rPr lang="en-US" dirty="0" err="1" smtClean="0"/>
              <a:t>cal</a:t>
            </a:r>
            <a:r>
              <a:rPr lang="en-US" dirty="0" smtClean="0"/>
              <a:t>/ml </a:t>
            </a:r>
          </a:p>
          <a:p>
            <a:pPr lvl="1"/>
            <a:r>
              <a:rPr lang="en-US" dirty="0" smtClean="0"/>
              <a:t>Lipids are stopped to account for fat in </a:t>
            </a:r>
            <a:r>
              <a:rPr lang="en-US" dirty="0" err="1" smtClean="0"/>
              <a:t>propofol</a:t>
            </a:r>
            <a:r>
              <a:rPr lang="en-US" dirty="0" smtClean="0"/>
              <a:t>. Need to monitor longer term use of </a:t>
            </a:r>
            <a:r>
              <a:rPr lang="en-US" dirty="0" err="1" smtClean="0"/>
              <a:t>propofol</a:t>
            </a:r>
            <a:r>
              <a:rPr lang="en-US" dirty="0" smtClean="0"/>
              <a:t> and need for some supplemental lipids to meet fat goals. </a:t>
            </a:r>
          </a:p>
          <a:p>
            <a:r>
              <a:rPr lang="en-US" dirty="0" err="1" smtClean="0"/>
              <a:t>Tacrolimus</a:t>
            </a:r>
            <a:endParaRPr lang="en-US" dirty="0" smtClean="0"/>
          </a:p>
          <a:p>
            <a:pPr lvl="1"/>
            <a:r>
              <a:rPr lang="en-US" dirty="0" smtClean="0"/>
              <a:t>Immunosuppressive medication used to prevent </a:t>
            </a:r>
            <a:r>
              <a:rPr lang="en-US" dirty="0"/>
              <a:t>organ rejection after transplant</a:t>
            </a:r>
            <a:endParaRPr lang="en-US" dirty="0" smtClean="0"/>
          </a:p>
          <a:p>
            <a:pPr lvl="1"/>
            <a:r>
              <a:rPr lang="en-US" dirty="0" smtClean="0"/>
              <a:t>Can lead to increased potassium levels. </a:t>
            </a:r>
          </a:p>
          <a:p>
            <a:r>
              <a:rPr lang="en-US" dirty="0" smtClean="0"/>
              <a:t>Coumadin/Warfarin</a:t>
            </a:r>
          </a:p>
          <a:p>
            <a:pPr lvl="1"/>
            <a:r>
              <a:rPr lang="en-US" dirty="0" smtClean="0"/>
              <a:t>Blood thinner</a:t>
            </a:r>
          </a:p>
          <a:p>
            <a:pPr lvl="1"/>
            <a:r>
              <a:rPr lang="en-US" dirty="0" smtClean="0"/>
              <a:t>Will require education on consistent Vitamin K intake as this will counteract the effects of the warfarin. </a:t>
            </a:r>
          </a:p>
          <a:p>
            <a:r>
              <a:rPr lang="en-US" dirty="0" smtClean="0"/>
              <a:t>Herbs/Supplements</a:t>
            </a:r>
          </a:p>
          <a:p>
            <a:pPr lvl="1"/>
            <a:r>
              <a:rPr lang="en-US" dirty="0" smtClean="0"/>
              <a:t>Many are contraindicated with medications provided and should be reviewed with the pharmacist and RD prior to starting. </a:t>
            </a:r>
          </a:p>
          <a:p>
            <a:pPr lvl="1"/>
            <a:r>
              <a:rPr lang="en-US" dirty="0" smtClean="0"/>
              <a:t>RD should always ask family about supplements, especially when starting new medications. </a:t>
            </a:r>
          </a:p>
          <a:p>
            <a:pPr marL="0" indent="0">
              <a:buNone/>
            </a:pPr>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2953150"/>
      </p:ext>
    </p:extLst>
  </p:cSld>
  <p:clrMapOvr>
    <a:masterClrMapping/>
  </p:clrMapOvr>
  <mc:AlternateContent xmlns:mc="http://schemas.openxmlformats.org/markup-compatibility/2006" xmlns:p14="http://schemas.microsoft.com/office/powerpoint/2010/main">
    <mc:Choice Requires="p14">
      <p:transition spd="slow" p14:dur="2000" advTm="60068"/>
    </mc:Choice>
    <mc:Fallback xmlns="">
      <p:transition spd="slow" advTm="6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Transplant Nutrition</a:t>
            </a:r>
            <a:endParaRPr lang="en-US" dirty="0"/>
          </a:p>
        </p:txBody>
      </p:sp>
      <p:sp>
        <p:nvSpPr>
          <p:cNvPr id="3" name="Subtitle 2"/>
          <p:cNvSpPr>
            <a:spLocks noGrp="1"/>
          </p:cNvSpPr>
          <p:nvPr>
            <p:ph type="subTitle" idx="1"/>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3267033"/>
      </p:ext>
    </p:extLst>
  </p:cSld>
  <p:clrMapOvr>
    <a:masterClrMapping/>
  </p:clrMapOvr>
  <mc:AlternateContent xmlns:mc="http://schemas.openxmlformats.org/markup-compatibility/2006" xmlns:p14="http://schemas.microsoft.com/office/powerpoint/2010/main">
    <mc:Choice Requires="p14">
      <p:transition spd="slow" p14:dur="2000" advTm="6541"/>
    </mc:Choice>
    <mc:Fallback xmlns="">
      <p:transition spd="slow" advTm="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Ventricular Assist Device (VAD) </a:t>
            </a:r>
            <a:endParaRPr lang="en-US" dirty="0"/>
          </a:p>
        </p:txBody>
      </p:sp>
      <p:sp>
        <p:nvSpPr>
          <p:cNvPr id="3" name="Content Placeholder 2"/>
          <p:cNvSpPr>
            <a:spLocks noGrp="1"/>
          </p:cNvSpPr>
          <p:nvPr>
            <p:ph idx="1"/>
          </p:nvPr>
        </p:nvSpPr>
        <p:spPr/>
        <p:txBody>
          <a:bodyPr>
            <a:normAutofit/>
          </a:bodyPr>
          <a:lstStyle/>
          <a:p>
            <a:r>
              <a:rPr lang="en-US" sz="2400" dirty="0"/>
              <a:t> </a:t>
            </a:r>
            <a:r>
              <a:rPr lang="en-US" sz="2400" dirty="0" smtClean="0"/>
              <a:t>A device </a:t>
            </a:r>
            <a:r>
              <a:rPr lang="en-US" sz="2400" dirty="0"/>
              <a:t>that helps pump blood from the lower chambers of your heart (ventricles) to the rest of your body. </a:t>
            </a:r>
            <a:endParaRPr lang="en-US" sz="2400" dirty="0" smtClean="0"/>
          </a:p>
          <a:p>
            <a:r>
              <a:rPr lang="en-US" sz="2400" dirty="0" smtClean="0"/>
              <a:t>If placed in the left ventricle of your heart, it is known as LVAD</a:t>
            </a:r>
          </a:p>
          <a:p>
            <a:r>
              <a:rPr lang="en-US" sz="2400" dirty="0" smtClean="0"/>
              <a:t>Placed in heart failure and/or prior to heart transplant. </a:t>
            </a:r>
          </a:p>
          <a:p>
            <a:r>
              <a:rPr lang="en-US" sz="2400" dirty="0" smtClean="0"/>
              <a:t>Heart function may improve to where VAD can be removed</a:t>
            </a:r>
          </a:p>
          <a:p>
            <a:r>
              <a:rPr lang="en-US" sz="2400" dirty="0" smtClean="0"/>
              <a:t>There are better outcomes when going from VAD to transplant vs ECMO to transplant</a:t>
            </a:r>
          </a:p>
          <a:p>
            <a:r>
              <a:rPr lang="en-US" sz="2400" dirty="0" smtClean="0"/>
              <a:t>Nutrition:</a:t>
            </a:r>
          </a:p>
          <a:p>
            <a:pPr lvl="1"/>
            <a:r>
              <a:rPr lang="en-US" sz="2000" dirty="0" smtClean="0"/>
              <a:t>Continue to optimize nutrition status in preparation for heart transplant. When patient is on VAD support, it is an ideal time for nutrition rehab.</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2002111"/>
      </p:ext>
    </p:extLst>
  </p:cSld>
  <p:clrMapOvr>
    <a:masterClrMapping/>
  </p:clrMapOvr>
  <mc:AlternateContent xmlns:mc="http://schemas.openxmlformats.org/markup-compatibility/2006" xmlns:p14="http://schemas.microsoft.com/office/powerpoint/2010/main">
    <mc:Choice Requires="p14">
      <p:transition spd="slow" p14:dur="2000" advTm="37832"/>
    </mc:Choice>
    <mc:Fallback xmlns="">
      <p:transition spd="slow" advTm="3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Artificial Heart (TAH)	</a:t>
            </a:r>
            <a:endParaRPr lang="en-US" dirty="0"/>
          </a:p>
        </p:txBody>
      </p:sp>
      <p:sp>
        <p:nvSpPr>
          <p:cNvPr id="3" name="Content Placeholder 2"/>
          <p:cNvSpPr>
            <a:spLocks noGrp="1"/>
          </p:cNvSpPr>
          <p:nvPr>
            <p:ph idx="1"/>
          </p:nvPr>
        </p:nvSpPr>
        <p:spPr/>
        <p:txBody>
          <a:bodyPr/>
          <a:lstStyle/>
          <a:p>
            <a:r>
              <a:rPr lang="en-US" dirty="0" smtClean="0"/>
              <a:t>A pump </a:t>
            </a:r>
            <a:r>
              <a:rPr lang="en-US" dirty="0"/>
              <a:t>that is placed in the chest to replace damaged heart ventricles and valves. </a:t>
            </a:r>
            <a:endParaRPr lang="en-US" dirty="0" smtClean="0"/>
          </a:p>
          <a:p>
            <a:r>
              <a:rPr lang="en-US" dirty="0" smtClean="0"/>
              <a:t>Nutrition:</a:t>
            </a:r>
          </a:p>
          <a:p>
            <a:pPr lvl="1"/>
            <a:r>
              <a:rPr lang="en-US" dirty="0" smtClean="0"/>
              <a:t>Continue to optimize nutrition status in preparation for heart transplant.</a:t>
            </a:r>
          </a:p>
          <a:p>
            <a:pPr lvl="1"/>
            <a:r>
              <a:rPr lang="en-US" dirty="0" smtClean="0"/>
              <a:t>Improved transplant success when receiving in a nourished vs malnourished state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1363982"/>
      </p:ext>
    </p:extLst>
  </p:cSld>
  <p:clrMapOvr>
    <a:masterClrMapping/>
  </p:clrMapOvr>
  <mc:AlternateContent xmlns:mc="http://schemas.openxmlformats.org/markup-compatibility/2006" xmlns:p14="http://schemas.microsoft.com/office/powerpoint/2010/main">
    <mc:Choice Requires="p14">
      <p:transition spd="slow" p14:dur="2000" advTm="24152"/>
    </mc:Choice>
    <mc:Fallback xmlns="">
      <p:transition spd="slow" advTm="2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Pre-Transplant </a:t>
            </a:r>
            <a:endParaRPr lang="en-US" dirty="0"/>
          </a:p>
        </p:txBody>
      </p:sp>
      <p:sp>
        <p:nvSpPr>
          <p:cNvPr id="3" name="Content Placeholder 2"/>
          <p:cNvSpPr>
            <a:spLocks noGrp="1"/>
          </p:cNvSpPr>
          <p:nvPr>
            <p:ph idx="1"/>
          </p:nvPr>
        </p:nvSpPr>
        <p:spPr/>
        <p:txBody>
          <a:bodyPr>
            <a:normAutofit lnSpcReduction="10000"/>
          </a:bodyPr>
          <a:lstStyle/>
          <a:p>
            <a:r>
              <a:rPr lang="en-US" dirty="0" smtClean="0"/>
              <a:t>Pre-transplant evaluations to be completed by W3 or outpatient cardiology RD’s. </a:t>
            </a:r>
          </a:p>
          <a:p>
            <a:r>
              <a:rPr lang="en-US" dirty="0"/>
              <a:t>F</a:t>
            </a:r>
            <a:r>
              <a:rPr lang="en-US" dirty="0" smtClean="0"/>
              <a:t>ocus on nutrition rehab and promoting adequate growth. For those that present adequately nourished at pre-transplant </a:t>
            </a:r>
            <a:r>
              <a:rPr lang="en-US" dirty="0" err="1" smtClean="0"/>
              <a:t>eval</a:t>
            </a:r>
            <a:r>
              <a:rPr lang="en-US" dirty="0" smtClean="0"/>
              <a:t>, goal is to maintain that status throughout waiting period. </a:t>
            </a:r>
          </a:p>
          <a:p>
            <a:pPr lvl="1"/>
            <a:r>
              <a:rPr lang="en-US" dirty="0" smtClean="0"/>
              <a:t>Studies have shown better outcomes with patients that do not have malnutrition prior to surgery/transplant</a:t>
            </a:r>
          </a:p>
          <a:p>
            <a:r>
              <a:rPr lang="en-US" dirty="0" smtClean="0"/>
              <a:t>May require a combination of PO, EN, TPN</a:t>
            </a:r>
          </a:p>
          <a:p>
            <a:r>
              <a:rPr lang="en-US" dirty="0" smtClean="0"/>
              <a:t>Review food safety </a:t>
            </a:r>
          </a:p>
          <a:p>
            <a:r>
              <a:rPr lang="en-US" dirty="0" smtClean="0"/>
              <a:t>During evaluation, give brief overview of what diet in the future will look like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8908742"/>
      </p:ext>
    </p:extLst>
  </p:cSld>
  <p:clrMapOvr>
    <a:masterClrMapping/>
  </p:clrMapOvr>
  <mc:AlternateContent xmlns:mc="http://schemas.openxmlformats.org/markup-compatibility/2006" xmlns:p14="http://schemas.microsoft.com/office/powerpoint/2010/main">
    <mc:Choice Requires="p14">
      <p:transition spd="slow" p14:dur="2000" advTm="55496"/>
    </mc:Choice>
    <mc:Fallback xmlns="">
      <p:transition spd="slow" advTm="5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Post-Transplant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Post-transplant evaluation due within 72 hours after anastomosis</a:t>
            </a:r>
          </a:p>
          <a:p>
            <a:r>
              <a:rPr lang="en-US" dirty="0" smtClean="0"/>
              <a:t>May remain NPO s/p transplant for a few days due to fluid shifts and while obtaining medical stability. </a:t>
            </a:r>
          </a:p>
          <a:p>
            <a:r>
              <a:rPr lang="en-US" dirty="0" smtClean="0"/>
              <a:t>Nutrition support will be determined based on nutrition status at time of transplant. This includes their method of receiving nutrition (PO versus EN at home) and whether or not malnutrition was present (acute versus chronic).</a:t>
            </a:r>
          </a:p>
          <a:p>
            <a:pPr lvl="1"/>
            <a:r>
              <a:rPr lang="en-US" dirty="0" smtClean="0"/>
              <a:t>If nutrition support is needed, and EN is not possible, then TPN to be started. Goals similar to other post-op patients.</a:t>
            </a:r>
          </a:p>
          <a:p>
            <a:pPr lvl="1"/>
            <a:r>
              <a:rPr lang="en-US" dirty="0" smtClean="0"/>
              <a:t>If able to safely feed the gut, initiate EN as medically able. These patients will also follow feeding pathways, as able.</a:t>
            </a:r>
          </a:p>
          <a:p>
            <a:r>
              <a:rPr lang="en-US" dirty="0" smtClean="0"/>
              <a:t>May require speech evaluation when appropriate based on age and feeding skills prior to transplant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7548463"/>
      </p:ext>
    </p:extLst>
  </p:cSld>
  <p:clrMapOvr>
    <a:masterClrMapping/>
  </p:clrMapOvr>
  <mc:AlternateContent xmlns:mc="http://schemas.openxmlformats.org/markup-compatibility/2006" xmlns:p14="http://schemas.microsoft.com/office/powerpoint/2010/main">
    <mc:Choice Requires="p14">
      <p:transition spd="slow" p14:dur="2000" advTm="65635"/>
    </mc:Choice>
    <mc:Fallback xmlns="">
      <p:transition spd="slow" advTm="6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Education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Transplant discharge note to be completed within 48 hours of discharge</a:t>
            </a:r>
          </a:p>
          <a:p>
            <a:r>
              <a:rPr lang="en-US" dirty="0" smtClean="0"/>
              <a:t>Education includes food safety teaching sheet </a:t>
            </a:r>
          </a:p>
          <a:p>
            <a:pPr lvl="1"/>
            <a:r>
              <a:rPr lang="en-US" dirty="0" smtClean="0"/>
              <a:t>Stress importance of hand hygiene, washing all surfaces while cooking, thoroughly washing all fruits and vegetables. </a:t>
            </a:r>
          </a:p>
          <a:p>
            <a:pPr lvl="1"/>
            <a:r>
              <a:rPr lang="en-US" dirty="0" smtClean="0"/>
              <a:t>Keeping hot foods hot and cold foods cold </a:t>
            </a:r>
          </a:p>
          <a:p>
            <a:pPr lvl="2"/>
            <a:r>
              <a:rPr lang="en-US" dirty="0" smtClean="0"/>
              <a:t>Cooking meats to appropriate temperatures</a:t>
            </a:r>
          </a:p>
          <a:p>
            <a:pPr lvl="2"/>
            <a:r>
              <a:rPr lang="en-US" dirty="0" smtClean="0"/>
              <a:t>Avoid unpasteurized milk, cheese and juices</a:t>
            </a:r>
          </a:p>
          <a:p>
            <a:pPr lvl="1"/>
            <a:r>
              <a:rPr lang="en-US" dirty="0" smtClean="0"/>
              <a:t>Do not consume expired foods </a:t>
            </a:r>
          </a:p>
          <a:p>
            <a:pPr lvl="1"/>
            <a:r>
              <a:rPr lang="en-US" dirty="0" smtClean="0"/>
              <a:t>Avoid raw meat (can have sushi if it’s cooked)</a:t>
            </a:r>
          </a:p>
          <a:p>
            <a:r>
              <a:rPr lang="en-US" dirty="0" smtClean="0"/>
              <a:t>No grapefruit or pomegranate as these are contraindicated with transplant medications. </a:t>
            </a:r>
            <a:endParaRPr lang="en-US" dirty="0"/>
          </a:p>
          <a:p>
            <a:r>
              <a:rPr lang="en-US" dirty="0" smtClean="0"/>
              <a:t>Heart Healthy Diet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8287814"/>
      </p:ext>
    </p:extLst>
  </p:cSld>
  <p:clrMapOvr>
    <a:masterClrMapping/>
  </p:clrMapOvr>
  <mc:AlternateContent xmlns:mc="http://schemas.openxmlformats.org/markup-compatibility/2006" xmlns:p14="http://schemas.microsoft.com/office/powerpoint/2010/main">
    <mc:Choice Requires="p14">
      <p:transition spd="slow" p14:dur="2000" advTm="51629"/>
    </mc:Choice>
    <mc:Fallback xmlns="">
      <p:transition spd="slow" advTm="5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Ventricle </a:t>
            </a:r>
            <a:endParaRPr lang="en-US" dirty="0"/>
          </a:p>
        </p:txBody>
      </p:sp>
      <p:sp>
        <p:nvSpPr>
          <p:cNvPr id="3" name="Content Placeholder 2"/>
          <p:cNvSpPr>
            <a:spLocks noGrp="1"/>
          </p:cNvSpPr>
          <p:nvPr>
            <p:ph idx="1"/>
          </p:nvPr>
        </p:nvSpPr>
        <p:spPr/>
        <p:txBody>
          <a:bodyPr>
            <a:normAutofit fontScale="77500" lnSpcReduction="20000"/>
          </a:bodyPr>
          <a:lstStyle/>
          <a:p>
            <a:r>
              <a:rPr lang="en-US" dirty="0"/>
              <a:t>Glenn</a:t>
            </a:r>
          </a:p>
          <a:p>
            <a:pPr lvl="1"/>
            <a:r>
              <a:rPr lang="en-US" dirty="0"/>
              <a:t>Typically done around 4-6 months of age </a:t>
            </a:r>
          </a:p>
          <a:p>
            <a:pPr lvl="1"/>
            <a:r>
              <a:rPr lang="en-US" dirty="0"/>
              <a:t>Creates a direct connection between pulmonary artery and superior vena cava returning oxygen poor blood from the upper body to the heart</a:t>
            </a:r>
          </a:p>
          <a:p>
            <a:pPr lvl="1"/>
            <a:r>
              <a:rPr lang="en-US" dirty="0"/>
              <a:t>Reduces work of the right ventricle by allowing blood returning from the body to flow directly to the lungs </a:t>
            </a:r>
            <a:endParaRPr lang="en-US" dirty="0" smtClean="0"/>
          </a:p>
          <a:p>
            <a:pPr lvl="1"/>
            <a:r>
              <a:rPr lang="en-US" dirty="0" smtClean="0"/>
              <a:t>Nutrition Needs: </a:t>
            </a:r>
          </a:p>
          <a:p>
            <a:pPr lvl="2"/>
            <a:r>
              <a:rPr lang="en-US" dirty="0" smtClean="0"/>
              <a:t>Most often, decreased back to baseline nutrition needs. Start unfortified formula and monitor weight trends </a:t>
            </a:r>
            <a:endParaRPr lang="en-US" dirty="0"/>
          </a:p>
          <a:p>
            <a:r>
              <a:rPr lang="en-US" dirty="0" err="1"/>
              <a:t>Fontan</a:t>
            </a:r>
            <a:endParaRPr lang="en-US" dirty="0"/>
          </a:p>
          <a:p>
            <a:pPr lvl="1"/>
            <a:r>
              <a:rPr lang="en-US" dirty="0"/>
              <a:t>Final procedure </a:t>
            </a:r>
            <a:r>
              <a:rPr lang="en-US" dirty="0" smtClean="0"/>
              <a:t>completed around 18 months to 3 years of age. </a:t>
            </a:r>
            <a:endParaRPr lang="en-US" dirty="0"/>
          </a:p>
          <a:p>
            <a:pPr lvl="1"/>
            <a:r>
              <a:rPr lang="en-US" dirty="0" smtClean="0"/>
              <a:t>Pulmonary artery is connected to the inferior vena cava returning oxygen poor blood from lower part of the body to the heart. Oxygen rich and poor blood no longer mix in the heart. </a:t>
            </a:r>
            <a:endParaRPr lang="en-US" dirty="0"/>
          </a:p>
          <a:p>
            <a:pPr lvl="1"/>
            <a:r>
              <a:rPr lang="en-US" dirty="0" smtClean="0"/>
              <a:t>Nutrition needs:</a:t>
            </a:r>
          </a:p>
          <a:p>
            <a:pPr lvl="2"/>
            <a:r>
              <a:rPr lang="en-US" dirty="0" smtClean="0"/>
              <a:t>Most often, same nutrition as they required prior to surgery. Will need fat-controlled diet – typically limit to 25 grams/day. If on EN support, will need low fat formula (</a:t>
            </a:r>
            <a:r>
              <a:rPr lang="en-US" dirty="0" err="1" smtClean="0"/>
              <a:t>Vivonex</a:t>
            </a:r>
            <a:r>
              <a:rPr lang="en-US" dirty="0" smtClean="0"/>
              <a:t> Pediatric is most common at Children’s WI).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5941544"/>
      </p:ext>
    </p:extLst>
  </p:cSld>
  <p:clrMapOvr>
    <a:masterClrMapping/>
  </p:clrMapOvr>
  <mc:AlternateContent xmlns:mc="http://schemas.openxmlformats.org/markup-compatibility/2006" xmlns:p14="http://schemas.microsoft.com/office/powerpoint/2010/main">
    <mc:Choice Requires="p14">
      <p:transition spd="slow" p14:dur="2000" advTm="78446"/>
    </mc:Choice>
    <mc:Fallback xmlns="">
      <p:transition spd="slow" advTm="7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Pathways: Pre-OP</a:t>
            </a:r>
            <a:endParaRPr lang="en-US" dirty="0"/>
          </a:p>
        </p:txBody>
      </p:sp>
      <p:sp>
        <p:nvSpPr>
          <p:cNvPr id="3" name="Content Placeholder 2"/>
          <p:cNvSpPr>
            <a:spLocks noGrp="1"/>
          </p:cNvSpPr>
          <p:nvPr>
            <p:ph sz="half" idx="1"/>
          </p:nvPr>
        </p:nvSpPr>
        <p:spPr/>
        <p:txBody>
          <a:bodyPr/>
          <a:lstStyle/>
          <a:p>
            <a:r>
              <a:rPr lang="en-US" dirty="0" smtClean="0"/>
              <a:t>High Risk Pathway (ductal-dependent systemic blood flow)</a:t>
            </a:r>
          </a:p>
          <a:p>
            <a:pPr lvl="1"/>
            <a:r>
              <a:rPr lang="en-US" sz="2000" dirty="0" smtClean="0"/>
              <a:t>TPN/SMOF required </a:t>
            </a:r>
          </a:p>
          <a:p>
            <a:pPr lvl="1"/>
            <a:r>
              <a:rPr lang="en-US" sz="2000" dirty="0" smtClean="0"/>
              <a:t>Allowed 10 min PO with unfortified feeds if meeting parameters for practice only</a:t>
            </a:r>
          </a:p>
          <a:p>
            <a:pPr lvl="1"/>
            <a:r>
              <a:rPr lang="en-US" sz="2000" dirty="0" smtClean="0"/>
              <a:t>Max fluids of 120 ml/kg </a:t>
            </a:r>
          </a:p>
          <a:p>
            <a:pPr lvl="1"/>
            <a:r>
              <a:rPr lang="en-US" sz="2000" dirty="0" smtClean="0"/>
              <a:t>Do not NG feed</a:t>
            </a:r>
            <a:endParaRPr lang="en-US" sz="2000" dirty="0"/>
          </a:p>
        </p:txBody>
      </p:sp>
      <p:sp>
        <p:nvSpPr>
          <p:cNvPr id="4" name="Content Placeholder 3"/>
          <p:cNvSpPr>
            <a:spLocks noGrp="1"/>
          </p:cNvSpPr>
          <p:nvPr>
            <p:ph sz="half" idx="2"/>
          </p:nvPr>
        </p:nvSpPr>
        <p:spPr/>
        <p:txBody>
          <a:bodyPr/>
          <a:lstStyle/>
          <a:p>
            <a:r>
              <a:rPr lang="en-US" dirty="0" smtClean="0"/>
              <a:t>Standard Risk Pathway (ductal-dependent pulmonary blood flow)</a:t>
            </a:r>
          </a:p>
          <a:p>
            <a:pPr lvl="1"/>
            <a:r>
              <a:rPr lang="en-US" sz="1600" dirty="0" smtClean="0"/>
              <a:t>PO ad lib</a:t>
            </a:r>
          </a:p>
          <a:p>
            <a:pPr lvl="1"/>
            <a:r>
              <a:rPr lang="en-US" sz="1600" dirty="0" smtClean="0"/>
              <a:t>May require NG feeds, but delay initiation if working up on PO (similar to a baby in the newborn nursery)</a:t>
            </a:r>
          </a:p>
          <a:p>
            <a:pPr lvl="2"/>
            <a:r>
              <a:rPr lang="en-US" sz="1400" dirty="0" smtClean="0"/>
              <a:t>Goal of 120-150 ml/kg or per discussion with medical team</a:t>
            </a:r>
          </a:p>
          <a:p>
            <a:pPr lvl="1"/>
            <a:r>
              <a:rPr lang="en-US" sz="1600" dirty="0" smtClean="0"/>
              <a:t>If not tolerating NG, may require TPN/SMOF</a:t>
            </a:r>
          </a:p>
        </p:txBody>
      </p:sp>
      <p:sp>
        <p:nvSpPr>
          <p:cNvPr id="5" name="TextBox 4"/>
          <p:cNvSpPr txBox="1"/>
          <p:nvPr/>
        </p:nvSpPr>
        <p:spPr>
          <a:xfrm>
            <a:off x="3496235" y="4699635"/>
            <a:ext cx="4303059" cy="1938992"/>
          </a:xfrm>
          <a:prstGeom prst="rect">
            <a:avLst/>
          </a:prstGeom>
          <a:noFill/>
        </p:spPr>
        <p:txBody>
          <a:bodyPr wrap="square" rtlCol="0">
            <a:spAutoFit/>
          </a:bodyPr>
          <a:lstStyle/>
          <a:p>
            <a:pPr algn="ctr"/>
            <a:r>
              <a:rPr lang="en-US" sz="2000" b="1" dirty="0" smtClean="0"/>
              <a:t>Both Pathways</a:t>
            </a:r>
          </a:p>
          <a:p>
            <a:pPr marL="285750" indent="-285750">
              <a:buFont typeface="Arial" panose="020B0604020202020204" pitchFamily="34" charset="0"/>
              <a:buChar char="•"/>
            </a:pPr>
            <a:r>
              <a:rPr lang="en-US" sz="2000" dirty="0" smtClean="0"/>
              <a:t>SLP </a:t>
            </a:r>
            <a:r>
              <a:rPr lang="en-US" sz="2000" dirty="0" err="1" smtClean="0"/>
              <a:t>eval</a:t>
            </a:r>
            <a:r>
              <a:rPr lang="en-US" sz="2000" dirty="0" smtClean="0"/>
              <a:t> by DOL 2 to assess suck, voice and cry along with parent counseling on feeding expectations and cue based feeding plan development.</a:t>
            </a:r>
            <a:endParaRPr lang="en-US" sz="2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078990"/>
      </p:ext>
    </p:extLst>
  </p:cSld>
  <p:clrMapOvr>
    <a:masterClrMapping/>
  </p:clrMapOvr>
  <mc:AlternateContent xmlns:mc="http://schemas.openxmlformats.org/markup-compatibility/2006" xmlns:p14="http://schemas.microsoft.com/office/powerpoint/2010/main">
    <mc:Choice Requires="p14">
      <p:transition spd="slow" p14:dur="2000" advTm="175882"/>
    </mc:Choice>
    <mc:Fallback xmlns="">
      <p:transition spd="slow" advTm="17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88534" y="950674"/>
            <a:ext cx="7332134" cy="5193595"/>
          </a:xfrm>
          <a:prstGeom prst="rect">
            <a:avLst/>
          </a:prstGeom>
        </p:spPr>
      </p:pic>
      <p:sp>
        <p:nvSpPr>
          <p:cNvPr id="3" name="Rectangle 2"/>
          <p:cNvSpPr/>
          <p:nvPr/>
        </p:nvSpPr>
        <p:spPr>
          <a:xfrm>
            <a:off x="2451441" y="6144269"/>
            <a:ext cx="5659626" cy="369332"/>
          </a:xfrm>
          <a:prstGeom prst="rect">
            <a:avLst/>
          </a:prstGeom>
        </p:spPr>
        <p:txBody>
          <a:bodyPr wrap="none">
            <a:spAutoFit/>
          </a:bodyPr>
          <a:lstStyle/>
          <a:p>
            <a:r>
              <a:rPr lang="en-US" dirty="0" smtClean="0"/>
              <a:t>Pathway </a:t>
            </a:r>
            <a:r>
              <a:rPr lang="en-US" dirty="0"/>
              <a:t>can be found on Connect under HHI department</a:t>
            </a:r>
          </a:p>
        </p:txBody>
      </p:sp>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a:lstStyle>
          <a:p>
            <a:r>
              <a:rPr lang="en-US" smtClean="0"/>
              <a:t>Feeding Pathways: Pre-OP</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669403"/>
      </p:ext>
    </p:extLst>
  </p:cSld>
  <p:clrMapOvr>
    <a:masterClrMapping/>
  </p:clrMapOvr>
  <mc:AlternateContent xmlns:mc="http://schemas.openxmlformats.org/markup-compatibility/2006" xmlns:p14="http://schemas.microsoft.com/office/powerpoint/2010/main">
    <mc:Choice Requires="p14">
      <p:transition spd="slow" p14:dur="2000" advTm="146741"/>
    </mc:Choice>
    <mc:Fallback xmlns="">
      <p:transition spd="slow" advTm="14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Pathways: Post-OP</a:t>
            </a:r>
            <a:endParaRPr lang="en-US" dirty="0"/>
          </a:p>
        </p:txBody>
      </p:sp>
      <p:sp>
        <p:nvSpPr>
          <p:cNvPr id="3" name="Content Placeholder 2"/>
          <p:cNvSpPr>
            <a:spLocks noGrp="1"/>
          </p:cNvSpPr>
          <p:nvPr>
            <p:ph sz="half" idx="1"/>
          </p:nvPr>
        </p:nvSpPr>
        <p:spPr/>
        <p:txBody>
          <a:bodyPr/>
          <a:lstStyle/>
          <a:p>
            <a:r>
              <a:rPr lang="en-US" dirty="0" smtClean="0"/>
              <a:t>High Risk Pathway</a:t>
            </a:r>
          </a:p>
          <a:p>
            <a:pPr lvl="1"/>
            <a:r>
              <a:rPr lang="en-US" dirty="0" smtClean="0"/>
              <a:t>If unable to PO, consider NG within 48 hours</a:t>
            </a:r>
          </a:p>
          <a:p>
            <a:pPr lvl="2"/>
            <a:r>
              <a:rPr lang="en-US" dirty="0" smtClean="0"/>
              <a:t>Usually can start 20 ml/kg/day</a:t>
            </a:r>
          </a:p>
          <a:p>
            <a:pPr lvl="2"/>
            <a:r>
              <a:rPr lang="en-US" dirty="0" smtClean="0"/>
              <a:t>If meeting criteria, can advance by 20 ml/kg/day to goal 120-130 ml/kg</a:t>
            </a:r>
          </a:p>
          <a:p>
            <a:pPr lvl="1"/>
            <a:r>
              <a:rPr lang="en-US" dirty="0" smtClean="0"/>
              <a:t>If cannot advance safely, start TPN/SMOF</a:t>
            </a:r>
          </a:p>
        </p:txBody>
      </p:sp>
      <p:sp>
        <p:nvSpPr>
          <p:cNvPr id="4" name="Content Placeholder 3"/>
          <p:cNvSpPr>
            <a:spLocks noGrp="1"/>
          </p:cNvSpPr>
          <p:nvPr>
            <p:ph sz="half" idx="2"/>
          </p:nvPr>
        </p:nvSpPr>
        <p:spPr/>
        <p:txBody>
          <a:bodyPr/>
          <a:lstStyle/>
          <a:p>
            <a:r>
              <a:rPr lang="en-US" dirty="0" smtClean="0"/>
              <a:t>Standard Risk Pathway</a:t>
            </a:r>
          </a:p>
          <a:p>
            <a:pPr lvl="1"/>
            <a:r>
              <a:rPr lang="en-US" sz="1800" dirty="0" smtClean="0"/>
              <a:t>If unable to take PO, or meet needs with PO alone, start NG feeds at 30-40 ml/kg (or 30-40 ml/kg above what they are taking PO).</a:t>
            </a:r>
          </a:p>
          <a:p>
            <a:pPr lvl="2"/>
            <a:r>
              <a:rPr lang="en-US" sz="1050" dirty="0" smtClean="0"/>
              <a:t>Can advance by 30-40 ml/kg/day BID, so will reach full feeds within 1-2 days. </a:t>
            </a:r>
          </a:p>
          <a:p>
            <a:pPr marL="457200" lvl="1" indent="0">
              <a:buNone/>
            </a:pPr>
            <a:endParaRPr lang="en-US" sz="1450" dirty="0" smtClean="0"/>
          </a:p>
        </p:txBody>
      </p:sp>
      <p:sp>
        <p:nvSpPr>
          <p:cNvPr id="6" name="TextBox 5"/>
          <p:cNvSpPr txBox="1"/>
          <p:nvPr/>
        </p:nvSpPr>
        <p:spPr>
          <a:xfrm>
            <a:off x="4166795" y="4699635"/>
            <a:ext cx="4303059" cy="1938992"/>
          </a:xfrm>
          <a:prstGeom prst="rect">
            <a:avLst/>
          </a:prstGeom>
          <a:noFill/>
        </p:spPr>
        <p:txBody>
          <a:bodyPr wrap="square" rtlCol="0">
            <a:spAutoFit/>
          </a:bodyPr>
          <a:lstStyle/>
          <a:p>
            <a:pPr algn="ctr"/>
            <a:r>
              <a:rPr lang="en-US" sz="2000" b="1" dirty="0" smtClean="0"/>
              <a:t>Both Pathways</a:t>
            </a:r>
          </a:p>
          <a:p>
            <a:pPr marL="285750" indent="-285750">
              <a:buFont typeface="Arial" panose="020B0604020202020204" pitchFamily="34" charset="0"/>
              <a:buChar char="•"/>
            </a:pPr>
            <a:r>
              <a:rPr lang="en-US" sz="2000" dirty="0" smtClean="0"/>
              <a:t>Begin with bolus feeds. If not tolerating advancements with bolus feeds, and it is not related to perfusion, there are criteria for transitioning to continuous feeds.</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1772" y="6096000"/>
            <a:ext cx="609600" cy="609600"/>
          </a:xfrm>
          <a:prstGeom prst="rect">
            <a:avLst/>
          </a:prstGeom>
        </p:spPr>
      </p:pic>
    </p:spTree>
    <p:extLst>
      <p:ext uri="{BB962C8B-B14F-4D97-AF65-F5344CB8AC3E}">
        <p14:creationId xmlns:p14="http://schemas.microsoft.com/office/powerpoint/2010/main" val="3096083831"/>
      </p:ext>
    </p:extLst>
  </p:cSld>
  <p:clrMapOvr>
    <a:masterClrMapping/>
  </p:clrMapOvr>
  <mc:AlternateContent xmlns:mc="http://schemas.openxmlformats.org/markup-compatibility/2006" xmlns:p14="http://schemas.microsoft.com/office/powerpoint/2010/main">
    <mc:Choice Requires="p14">
      <p:transition spd="slow" p14:dur="2000" advTm="73915"/>
    </mc:Choice>
    <mc:Fallback xmlns="">
      <p:transition spd="slow" advTm="7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693333" y="976242"/>
            <a:ext cx="7467600" cy="5498197"/>
          </a:xfrm>
          <a:prstGeom prst="rect">
            <a:avLst/>
          </a:prstGeom>
        </p:spPr>
      </p:pic>
      <p:sp>
        <p:nvSpPr>
          <p:cNvPr id="3"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a:lstStyle>
          <a:p>
            <a:r>
              <a:rPr lang="en-US" smtClean="0"/>
              <a:t>Feeding Pathways: Post-OP</a:t>
            </a:r>
            <a:endParaRPr lang="en-US" dirty="0"/>
          </a:p>
        </p:txBody>
      </p:sp>
      <p:sp>
        <p:nvSpPr>
          <p:cNvPr id="4" name="Rectangle 3"/>
          <p:cNvSpPr/>
          <p:nvPr/>
        </p:nvSpPr>
        <p:spPr>
          <a:xfrm>
            <a:off x="2942507" y="6328935"/>
            <a:ext cx="5659626" cy="369332"/>
          </a:xfrm>
          <a:prstGeom prst="rect">
            <a:avLst/>
          </a:prstGeom>
        </p:spPr>
        <p:txBody>
          <a:bodyPr wrap="none">
            <a:spAutoFit/>
          </a:bodyPr>
          <a:lstStyle/>
          <a:p>
            <a:r>
              <a:rPr lang="en-US" dirty="0" smtClean="0"/>
              <a:t>Pathway </a:t>
            </a:r>
            <a:r>
              <a:rPr lang="en-US" dirty="0"/>
              <a:t>can be found on Connect under HHI department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045601"/>
      </p:ext>
    </p:extLst>
  </p:cSld>
  <p:clrMapOvr>
    <a:masterClrMapping/>
  </p:clrMapOvr>
  <mc:AlternateContent xmlns:mc="http://schemas.openxmlformats.org/markup-compatibility/2006" xmlns:p14="http://schemas.microsoft.com/office/powerpoint/2010/main">
    <mc:Choice Requires="p14">
      <p:transition spd="slow" p14:dur="2000" advTm="234310"/>
    </mc:Choice>
    <mc:Fallback xmlns="">
      <p:transition spd="slow" advTm="23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 </a:t>
            </a:r>
            <a:endParaRPr lang="en-US" dirty="0"/>
          </a:p>
        </p:txBody>
      </p:sp>
      <p:sp>
        <p:nvSpPr>
          <p:cNvPr id="3" name="Content Placeholder 2"/>
          <p:cNvSpPr>
            <a:spLocks noGrp="1"/>
          </p:cNvSpPr>
          <p:nvPr>
            <p:ph idx="1"/>
          </p:nvPr>
        </p:nvSpPr>
        <p:spPr/>
        <p:txBody>
          <a:bodyPr/>
          <a:lstStyle/>
          <a:p>
            <a:r>
              <a:rPr lang="en-US" dirty="0" smtClean="0"/>
              <a:t>Single Ventricle</a:t>
            </a:r>
          </a:p>
          <a:p>
            <a:pPr lvl="1"/>
            <a:r>
              <a:rPr lang="en-US" dirty="0" smtClean="0"/>
              <a:t>Considered ‘</a:t>
            </a:r>
            <a:r>
              <a:rPr lang="en-US" dirty="0" err="1" smtClean="0"/>
              <a:t>interstage</a:t>
            </a:r>
            <a:r>
              <a:rPr lang="en-US" dirty="0" smtClean="0"/>
              <a:t>’ when patient is between Norwood and Glenn procedures. </a:t>
            </a:r>
          </a:p>
          <a:p>
            <a:pPr lvl="1"/>
            <a:r>
              <a:rPr lang="en-US" dirty="0" smtClean="0"/>
              <a:t>During this time, high risk of overall decline. Followed q 1-2 weeks in </a:t>
            </a:r>
            <a:r>
              <a:rPr lang="en-US" dirty="0" err="1" smtClean="0"/>
              <a:t>interstage</a:t>
            </a:r>
            <a:r>
              <a:rPr lang="en-US" dirty="0" smtClean="0"/>
              <a:t> clinic on Tuesday afternoons with MD, NP, RD</a:t>
            </a:r>
          </a:p>
          <a:p>
            <a:r>
              <a:rPr lang="en-US" dirty="0" smtClean="0"/>
              <a:t>All other conditions</a:t>
            </a:r>
          </a:p>
          <a:p>
            <a:pPr lvl="1"/>
            <a:r>
              <a:rPr lang="en-US" dirty="0" smtClean="0"/>
              <a:t>May be followed in cardiology clinic Monday-Friday </a:t>
            </a:r>
          </a:p>
          <a:p>
            <a:r>
              <a:rPr lang="en-US" dirty="0" err="1" smtClean="0"/>
              <a:t>Gtube</a:t>
            </a:r>
            <a:r>
              <a:rPr lang="en-US" dirty="0" smtClean="0"/>
              <a:t> Patients </a:t>
            </a:r>
          </a:p>
          <a:p>
            <a:pPr lvl="1"/>
            <a:r>
              <a:rPr lang="en-US" dirty="0" smtClean="0"/>
              <a:t>May be followed by cardiology RD or GI. Discuss with the cardiologist and put who will follow in Home Nutrition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6756824"/>
      </p:ext>
    </p:extLst>
  </p:cSld>
  <p:clrMapOvr>
    <a:masterClrMapping/>
  </p:clrMapOvr>
  <mc:AlternateContent xmlns:mc="http://schemas.openxmlformats.org/markup-compatibility/2006" xmlns:p14="http://schemas.microsoft.com/office/powerpoint/2010/main">
    <mc:Choice Requires="p14">
      <p:transition spd="slow" p14:dur="2000" advTm="78916"/>
    </mc:Choice>
    <mc:Fallback xmlns="">
      <p:transition spd="slow" advTm="78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hildren's Wisconsin">
      <a:dk1>
        <a:srgbClr val="004998"/>
      </a:dk1>
      <a:lt1>
        <a:srgbClr val="FFFFFF"/>
      </a:lt1>
      <a:dk2>
        <a:srgbClr val="0075C9"/>
      </a:dk2>
      <a:lt2>
        <a:srgbClr val="E7E6E6"/>
      </a:lt2>
      <a:accent1>
        <a:srgbClr val="0075C9"/>
      </a:accent1>
      <a:accent2>
        <a:srgbClr val="FF6B00"/>
      </a:accent2>
      <a:accent3>
        <a:srgbClr val="3AC1CD"/>
      </a:accent3>
      <a:accent4>
        <a:srgbClr val="C2D500"/>
      </a:accent4>
      <a:accent5>
        <a:srgbClr val="534588"/>
      </a:accent5>
      <a:accent6>
        <a:srgbClr val="C31F3E"/>
      </a:accent6>
      <a:hlink>
        <a:srgbClr val="0075C9"/>
      </a:hlink>
      <a:folHlink>
        <a:srgbClr val="0075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23654</TotalTime>
  <Words>2595</Words>
  <Application>Microsoft Office PowerPoint</Application>
  <PresentationFormat>Widescreen</PresentationFormat>
  <Paragraphs>295</Paragraphs>
  <Slides>36</Slides>
  <Notes>27</Notes>
  <HiddenSlides>0</HiddenSlides>
  <MMClips>36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Century Gothic</vt:lpstr>
      <vt:lpstr>Office Theme</vt:lpstr>
      <vt:lpstr>Congenital Heart Disease and Transplant </vt:lpstr>
      <vt:lpstr>Outline </vt:lpstr>
      <vt:lpstr>Single Ventricle </vt:lpstr>
      <vt:lpstr>Single Ventricle </vt:lpstr>
      <vt:lpstr>Feeding Pathways: Pre-OP</vt:lpstr>
      <vt:lpstr>PowerPoint Presentation</vt:lpstr>
      <vt:lpstr>Feeding Pathways: Post-OP</vt:lpstr>
      <vt:lpstr>PowerPoint Presentation</vt:lpstr>
      <vt:lpstr>Follow Up </vt:lpstr>
      <vt:lpstr>ECMO</vt:lpstr>
      <vt:lpstr>ECMO</vt:lpstr>
      <vt:lpstr>Nutrition Interventions</vt:lpstr>
      <vt:lpstr>Calorie Needs</vt:lpstr>
      <vt:lpstr>Calorie Needs for Palliation vs Repair </vt:lpstr>
      <vt:lpstr>Protein Needs</vt:lpstr>
      <vt:lpstr>Fluid Management</vt:lpstr>
      <vt:lpstr>Post Fontan Nutrition Intervention</vt:lpstr>
      <vt:lpstr>Post Surgery Complications - PLE</vt:lpstr>
      <vt:lpstr>Post Surgery Complications – Chylous Effusions</vt:lpstr>
      <vt:lpstr>Chylous Effusion Protocol </vt:lpstr>
      <vt:lpstr>Chylous Effusion Protocol </vt:lpstr>
      <vt:lpstr>Monitoring for Enteral Feeding Ability </vt:lpstr>
      <vt:lpstr>Monitoring for Enteral Feeding Ability </vt:lpstr>
      <vt:lpstr>Impact of Na on Growth</vt:lpstr>
      <vt:lpstr>TPN – fluid management </vt:lpstr>
      <vt:lpstr>TPN- Macronutrients</vt:lpstr>
      <vt:lpstr>TPN – Electrolytes </vt:lpstr>
      <vt:lpstr>TPN – Electrolytes </vt:lpstr>
      <vt:lpstr>Pertinent Medications and Nutrition Implications</vt:lpstr>
      <vt:lpstr>Medications  </vt:lpstr>
      <vt:lpstr>Transplant Nutrition</vt:lpstr>
      <vt:lpstr>Ventricular Assist Device (VAD) </vt:lpstr>
      <vt:lpstr>Total Artificial Heart (TAH) </vt:lpstr>
      <vt:lpstr>Pre-Transplant </vt:lpstr>
      <vt:lpstr>Post-Transplant</vt:lpstr>
      <vt:lpstr>Discharge Education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Heisler, Rebecca</cp:lastModifiedBy>
  <cp:revision>154</cp:revision>
  <dcterms:created xsi:type="dcterms:W3CDTF">2019-09-16T12:56:25Z</dcterms:created>
  <dcterms:modified xsi:type="dcterms:W3CDTF">2022-12-20T21:01:24Z</dcterms:modified>
</cp:coreProperties>
</file>