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72" r:id="rId3"/>
    <p:sldId id="257" r:id="rId4"/>
    <p:sldId id="296" r:id="rId5"/>
    <p:sldId id="297" r:id="rId6"/>
    <p:sldId id="276" r:id="rId7"/>
    <p:sldId id="259" r:id="rId8"/>
    <p:sldId id="313" r:id="rId9"/>
    <p:sldId id="260" r:id="rId10"/>
    <p:sldId id="295" r:id="rId11"/>
    <p:sldId id="299" r:id="rId12"/>
    <p:sldId id="310" r:id="rId13"/>
    <p:sldId id="311" r:id="rId14"/>
    <p:sldId id="261" r:id="rId15"/>
    <p:sldId id="312" r:id="rId16"/>
    <p:sldId id="277" r:id="rId17"/>
    <p:sldId id="262" r:id="rId18"/>
    <p:sldId id="263" r:id="rId19"/>
    <p:sldId id="278" r:id="rId20"/>
    <p:sldId id="264" r:id="rId21"/>
    <p:sldId id="265" r:id="rId22"/>
    <p:sldId id="266" r:id="rId23"/>
    <p:sldId id="279" r:id="rId24"/>
    <p:sldId id="280" r:id="rId25"/>
    <p:sldId id="298" r:id="rId26"/>
    <p:sldId id="269" r:id="rId27"/>
    <p:sldId id="287" r:id="rId28"/>
    <p:sldId id="288" r:id="rId29"/>
    <p:sldId id="289" r:id="rId30"/>
    <p:sldId id="290" r:id="rId31"/>
    <p:sldId id="292" r:id="rId32"/>
    <p:sldId id="293" r:id="rId33"/>
    <p:sldId id="294" r:id="rId34"/>
    <p:sldId id="314" r:id="rId35"/>
    <p:sldId id="309" r:id="rId36"/>
    <p:sldId id="284" r:id="rId37"/>
    <p:sldId id="316" r:id="rId38"/>
    <p:sldId id="285" r:id="rId39"/>
    <p:sldId id="286" r:id="rId40"/>
    <p:sldId id="270" r:id="rId41"/>
    <p:sldId id="300" r:id="rId42"/>
    <p:sldId id="273" r:id="rId43"/>
    <p:sldId id="303" r:id="rId44"/>
    <p:sldId id="302" r:id="rId45"/>
    <p:sldId id="305" r:id="rId46"/>
    <p:sldId id="307" r:id="rId47"/>
    <p:sldId id="315" r:id="rId48"/>
  </p:sldIdLst>
  <p:sldSz cx="12192000" cy="6858000"/>
  <p:notesSz cx="70866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ttich, Kyndal" initials="HK" lastIdx="22" clrIdx="0">
    <p:extLst>
      <p:ext uri="{19B8F6BF-5375-455C-9EA6-DF929625EA0E}">
        <p15:presenceInfo xmlns:p15="http://schemas.microsoft.com/office/powerpoint/2012/main" userId="S-1-5-21-1106761166-651487977-1343923553-51217" providerId="AD"/>
      </p:ext>
    </p:extLst>
  </p:cmAuthor>
  <p:cmAuthor id="2" name="Stelzer, Katelyn" initials="SK" lastIdx="14" clrIdx="1">
    <p:extLst>
      <p:ext uri="{19B8F6BF-5375-455C-9EA6-DF929625EA0E}">
        <p15:presenceInfo xmlns:p15="http://schemas.microsoft.com/office/powerpoint/2012/main" userId="S-1-5-21-1106761166-651487977-1343923553-134815" providerId="AD"/>
      </p:ext>
    </p:extLst>
  </p:cmAuthor>
  <p:cmAuthor id="3" name="Cohen, Adam" initials="CA" lastIdx="2" clrIdx="2">
    <p:extLst>
      <p:ext uri="{19B8F6BF-5375-455C-9EA6-DF929625EA0E}">
        <p15:presenceInfo xmlns:p15="http://schemas.microsoft.com/office/powerpoint/2012/main" userId="S-1-5-21-1106761166-651487977-1343923553-138620" providerId="AD"/>
      </p:ext>
    </p:extLst>
  </p:cmAuthor>
  <p:cmAuthor id="4" name="Van Hoorn, Megan" initials="VHM" lastIdx="2" clrIdx="3">
    <p:extLst>
      <p:ext uri="{19B8F6BF-5375-455C-9EA6-DF929625EA0E}">
        <p15:presenceInfo xmlns:p15="http://schemas.microsoft.com/office/powerpoint/2012/main" userId="S-1-5-21-1106761166-651487977-1343923553-51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803" autoAdjust="0"/>
  </p:normalViewPr>
  <p:slideViewPr>
    <p:cSldViewPr snapToGrid="0">
      <p:cViewPr varScale="1">
        <p:scale>
          <a:sx n="55" d="100"/>
          <a:sy n="55" d="100"/>
        </p:scale>
        <p:origin x="10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5849"/>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35849"/>
          </a:xfrm>
          <a:prstGeom prst="rect">
            <a:avLst/>
          </a:prstGeom>
        </p:spPr>
        <p:txBody>
          <a:bodyPr vert="horz" lIns="94046" tIns="47023" rIns="94046" bIns="47023" rtlCol="0"/>
          <a:lstStyle>
            <a:lvl1pPr algn="r">
              <a:defRPr sz="1200"/>
            </a:lvl1pPr>
          </a:lstStyle>
          <a:p>
            <a:fld id="{84150257-525B-482A-86FD-DBDCE9F793B4}" type="datetimeFigureOut">
              <a:rPr lang="en-US" smtClean="0"/>
              <a:t>6/14/2024</a:t>
            </a:fld>
            <a:endParaRPr lang="en-US"/>
          </a:p>
        </p:txBody>
      </p:sp>
      <p:sp>
        <p:nvSpPr>
          <p:cNvPr id="4" name="Slide Image Placeholder 3"/>
          <p:cNvSpPr>
            <a:spLocks noGrp="1" noRot="1" noChangeAspect="1"/>
          </p:cNvSpPr>
          <p:nvPr>
            <p:ph type="sldImg" idx="2"/>
          </p:nvPr>
        </p:nvSpPr>
        <p:spPr>
          <a:xfrm>
            <a:off x="936625" y="1085850"/>
            <a:ext cx="5213350" cy="2932113"/>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180523"/>
            <a:ext cx="5669280" cy="3420427"/>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250953"/>
            <a:ext cx="3070860" cy="435848"/>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250953"/>
            <a:ext cx="3070860" cy="435848"/>
          </a:xfrm>
          <a:prstGeom prst="rect">
            <a:avLst/>
          </a:prstGeom>
        </p:spPr>
        <p:txBody>
          <a:bodyPr vert="horz" lIns="94046" tIns="47023" rIns="94046" bIns="47023" rtlCol="0" anchor="b"/>
          <a:lstStyle>
            <a:lvl1pPr algn="r">
              <a:defRPr sz="1200"/>
            </a:lvl1pPr>
          </a:lstStyle>
          <a:p>
            <a:fld id="{B50C97F4-C0B3-471C-9D17-9FF264D6387B}" type="slidenum">
              <a:rPr lang="en-US" smtClean="0"/>
              <a:t>‹#›</a:t>
            </a:fld>
            <a:endParaRPr lang="en-US"/>
          </a:p>
        </p:txBody>
      </p:sp>
    </p:spTree>
    <p:extLst>
      <p:ext uri="{BB962C8B-B14F-4D97-AF65-F5344CB8AC3E}">
        <p14:creationId xmlns:p14="http://schemas.microsoft.com/office/powerpoint/2010/main" val="284157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discuss</a:t>
            </a:r>
            <a:r>
              <a:rPr lang="en-US" baseline="0" dirty="0" smtClean="0"/>
              <a:t> Type 1 diabetes in the pediatric population</a:t>
            </a:r>
          </a:p>
          <a:p>
            <a:endParaRPr lang="en-US" baseline="0" dirty="0" smtClean="0"/>
          </a:p>
        </p:txBody>
      </p:sp>
      <p:sp>
        <p:nvSpPr>
          <p:cNvPr id="4" name="Slide Number Placeholder 3"/>
          <p:cNvSpPr>
            <a:spLocks noGrp="1"/>
          </p:cNvSpPr>
          <p:nvPr>
            <p:ph type="sldNum" sz="quarter" idx="10"/>
          </p:nvPr>
        </p:nvSpPr>
        <p:spPr/>
        <p:txBody>
          <a:bodyPr/>
          <a:lstStyle/>
          <a:p>
            <a:fld id="{B50C97F4-C0B3-471C-9D17-9FF264D6387B}" type="slidenum">
              <a:rPr lang="en-US" smtClean="0"/>
              <a:t>1</a:t>
            </a:fld>
            <a:endParaRPr lang="en-US" dirty="0"/>
          </a:p>
        </p:txBody>
      </p:sp>
    </p:spTree>
    <p:extLst>
      <p:ext uri="{BB962C8B-B14F-4D97-AF65-F5344CB8AC3E}">
        <p14:creationId xmlns:p14="http://schemas.microsoft.com/office/powerpoint/2010/main" val="20818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FF0000"/>
                </a:solidFill>
              </a:rPr>
              <a:t>Blood sugars may start to trend lower once patients start on insulin. This is the period of time soon after diagnosis when the body continues to make some insulin and less insulin may be required by injection. The honeymoon phase is not well understood how long it will last, but it is often 3 months to 2 years. During this time, blood sugars will be lower and possibly more consistent. Doses may need to be adjusted frequently to ensure blood sugars do not get too low too often. The goal is to have no more than 2-3 lows (blood sugar lower than 70) per week. During honeymoon, snacks of 15 grams or less carb may not require insulin.</a:t>
            </a:r>
          </a:p>
        </p:txBody>
      </p:sp>
      <p:sp>
        <p:nvSpPr>
          <p:cNvPr id="4" name="Slide Number Placeholder 3"/>
          <p:cNvSpPr>
            <a:spLocks noGrp="1"/>
          </p:cNvSpPr>
          <p:nvPr>
            <p:ph type="sldNum" sz="quarter" idx="10"/>
          </p:nvPr>
        </p:nvSpPr>
        <p:spPr/>
        <p:txBody>
          <a:bodyPr/>
          <a:lstStyle/>
          <a:p>
            <a:fld id="{B50C97F4-C0B3-471C-9D17-9FF264D6387B}" type="slidenum">
              <a:rPr lang="en-US" smtClean="0"/>
              <a:t>10</a:t>
            </a:fld>
            <a:endParaRPr lang="en-US"/>
          </a:p>
        </p:txBody>
      </p:sp>
    </p:spTree>
    <p:extLst>
      <p:ext uri="{BB962C8B-B14F-4D97-AF65-F5344CB8AC3E}">
        <p14:creationId xmlns:p14="http://schemas.microsoft.com/office/powerpoint/2010/main" val="253357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11</a:t>
            </a:fld>
            <a:endParaRPr lang="en-US"/>
          </a:p>
        </p:txBody>
      </p:sp>
    </p:spTree>
    <p:extLst>
      <p:ext uri="{BB962C8B-B14F-4D97-AF65-F5344CB8AC3E}">
        <p14:creationId xmlns:p14="http://schemas.microsoft.com/office/powerpoint/2010/main" val="735697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12</a:t>
            </a:fld>
            <a:endParaRPr lang="en-US"/>
          </a:p>
        </p:txBody>
      </p:sp>
    </p:spTree>
    <p:extLst>
      <p:ext uri="{BB962C8B-B14F-4D97-AF65-F5344CB8AC3E}">
        <p14:creationId xmlns:p14="http://schemas.microsoft.com/office/powerpoint/2010/main" val="2033723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altLang="en-US" baseline="0" dirty="0" smtClean="0"/>
              <a:t>A severe low is not based on a blood sugar number, as it can vary for each individual, and it is rather how you act and how you feel. They may be “out of it”, cannot talk or cannot follow directions. A severe low is when a person with diabetes cannot eat or drink, they may possibly pass-out or have a seizure. When this occurs, someone must treat them with Glucagon which is either an injection or </a:t>
            </a:r>
            <a:r>
              <a:rPr lang="en-US" altLang="en-US" baseline="0" dirty="0" err="1" smtClean="0"/>
              <a:t>Baqsimi</a:t>
            </a:r>
            <a:r>
              <a:rPr lang="en-US" altLang="en-US" baseline="0" dirty="0" smtClean="0"/>
              <a:t>, a nasal glucagon spray, to raise blood sugars.</a:t>
            </a:r>
          </a:p>
          <a:p>
            <a:endParaRPr lang="en-US" dirty="0" smtClean="0"/>
          </a:p>
        </p:txBody>
      </p:sp>
      <p:sp>
        <p:nvSpPr>
          <p:cNvPr id="4" name="Slide Number Placeholder 3"/>
          <p:cNvSpPr>
            <a:spLocks noGrp="1"/>
          </p:cNvSpPr>
          <p:nvPr>
            <p:ph type="sldNum" sz="quarter" idx="10"/>
          </p:nvPr>
        </p:nvSpPr>
        <p:spPr/>
        <p:txBody>
          <a:bodyPr/>
          <a:lstStyle/>
          <a:p>
            <a:fld id="{B50C97F4-C0B3-471C-9D17-9FF264D6387B}" type="slidenum">
              <a:rPr lang="en-US" smtClean="0"/>
              <a:t>13</a:t>
            </a:fld>
            <a:endParaRPr lang="en-US"/>
          </a:p>
        </p:txBody>
      </p:sp>
    </p:spTree>
    <p:extLst>
      <p:ext uri="{BB962C8B-B14F-4D97-AF65-F5344CB8AC3E}">
        <p14:creationId xmlns:p14="http://schemas.microsoft.com/office/powerpoint/2010/main" val="201454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solidFill>
                  <a:srgbClr val="FF0000"/>
                </a:solidFill>
              </a:rPr>
              <a:t>When blood sugars are higher than target range, some acute signs and symptoms include frequent thirst and urination, tiredness or fatigue and/or blurry vision. </a:t>
            </a:r>
          </a:p>
          <a:p>
            <a:pPr defTabSz="940460">
              <a:defRPr/>
            </a:pPr>
            <a:endParaRPr lang="en-US" dirty="0">
              <a:solidFill>
                <a:srgbClr val="FF0000"/>
              </a:solidFill>
            </a:endParaRPr>
          </a:p>
          <a:p>
            <a:pPr defTabSz="940460">
              <a:defRPr/>
            </a:pPr>
            <a:r>
              <a:rPr lang="en-US" dirty="0"/>
              <a:t>When blood sugar is &gt;250 mg/</a:t>
            </a:r>
            <a:r>
              <a:rPr lang="en-US" dirty="0" err="1"/>
              <a:t>dL</a:t>
            </a:r>
            <a:r>
              <a:rPr lang="en-US" dirty="0"/>
              <a:t> for more than 3 blood sugar checks in a row, urine ketones should be checked. If ketones present, follow sick day plan which includes pushing fluids, frequent BG checks, ketone checks, dose insulin every 2 hours, and treat any symptoms. </a:t>
            </a:r>
          </a:p>
        </p:txBody>
      </p:sp>
      <p:sp>
        <p:nvSpPr>
          <p:cNvPr id="4" name="Slide Number Placeholder 3"/>
          <p:cNvSpPr>
            <a:spLocks noGrp="1"/>
          </p:cNvSpPr>
          <p:nvPr>
            <p:ph type="sldNum" sz="quarter" idx="10"/>
          </p:nvPr>
        </p:nvSpPr>
        <p:spPr/>
        <p:txBody>
          <a:bodyPr/>
          <a:lstStyle/>
          <a:p>
            <a:fld id="{B50C97F4-C0B3-471C-9D17-9FF264D6387B}" type="slidenum">
              <a:rPr lang="en-US" smtClean="0"/>
              <a:t>14</a:t>
            </a:fld>
            <a:endParaRPr lang="en-US"/>
          </a:p>
        </p:txBody>
      </p:sp>
    </p:spTree>
    <p:extLst>
      <p:ext uri="{BB962C8B-B14F-4D97-AF65-F5344CB8AC3E}">
        <p14:creationId xmlns:p14="http://schemas.microsoft.com/office/powerpoint/2010/main" val="46641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Diabetic Ketoacidosis can occur from longer term hyperglycemia. This happens when </a:t>
            </a:r>
            <a:r>
              <a:rPr lang="en-US" dirty="0" smtClean="0"/>
              <a:t>the body is not receiving enough insulin to get glucose from the blood into the body’s cells</a:t>
            </a:r>
            <a:r>
              <a:rPr lang="en-US" baseline="0" dirty="0" smtClean="0"/>
              <a:t> and</a:t>
            </a:r>
            <a:r>
              <a:rPr lang="en-US" dirty="0" smtClean="0"/>
              <a:t> it forces the body to start breaking down fat as a source of fuel, which produces ketones. High</a:t>
            </a:r>
            <a:r>
              <a:rPr lang="en-US" baseline="0" dirty="0" smtClean="0"/>
              <a:t> levels of ketones cause the body to become to acidic.</a:t>
            </a:r>
            <a:endParaRPr lang="en-US" dirty="0" smtClean="0"/>
          </a:p>
          <a:p>
            <a:endParaRPr lang="en-US" dirty="0" smtClean="0"/>
          </a:p>
          <a:p>
            <a:r>
              <a:rPr lang="en-US" dirty="0" smtClean="0"/>
              <a:t>DKA can lead to coma or even death if ketone levels are too high.</a:t>
            </a:r>
          </a:p>
          <a:p>
            <a:endParaRPr lang="en-US" dirty="0" smtClean="0"/>
          </a:p>
          <a:p>
            <a:r>
              <a:rPr lang="en-US" dirty="0" smtClean="0"/>
              <a:t>Like</a:t>
            </a:r>
            <a:r>
              <a:rPr lang="en-US" baseline="0" dirty="0" smtClean="0"/>
              <a:t> mentioned before, DKA can be c</a:t>
            </a:r>
            <a:r>
              <a:rPr lang="en-US" dirty="0" smtClean="0"/>
              <a:t>ommon when first diagnosed with Type 1 Diabetes, but it can also occur during management of T1DM.</a:t>
            </a:r>
          </a:p>
          <a:p>
            <a:endParaRPr lang="en-US" dirty="0" smtClean="0"/>
          </a:p>
          <a:p>
            <a:r>
              <a:rPr lang="en-US" dirty="0" smtClean="0"/>
              <a:t>Early symptoms</a:t>
            </a:r>
            <a:r>
              <a:rPr lang="en-US" baseline="0" dirty="0" smtClean="0"/>
              <a:t> of DKA include </a:t>
            </a:r>
            <a:r>
              <a:rPr lang="en-US" dirty="0" smtClean="0"/>
              <a:t>ketones in urine, very high blood sugars, frequent urination, dehydration, and extreme thirst.</a:t>
            </a:r>
            <a:r>
              <a:rPr lang="en-US" baseline="0" dirty="0" smtClean="0"/>
              <a:t> </a:t>
            </a:r>
            <a:r>
              <a:rPr lang="en-US" dirty="0" smtClean="0"/>
              <a:t>More severe signs</a:t>
            </a:r>
            <a:r>
              <a:rPr lang="en-US" baseline="0" dirty="0" smtClean="0"/>
              <a:t> and </a:t>
            </a:r>
            <a:r>
              <a:rPr lang="en-US" dirty="0" smtClean="0"/>
              <a:t>symptoms</a:t>
            </a:r>
            <a:r>
              <a:rPr lang="en-US" baseline="0" dirty="0" smtClean="0"/>
              <a:t> include </a:t>
            </a:r>
            <a:r>
              <a:rPr lang="en-US" dirty="0" smtClean="0"/>
              <a:t>constant fatigue, flushed skin, nausea or stomach pain, vomiting, shortness of breath, fruity smell on the breath, and disorientation.</a:t>
            </a:r>
          </a:p>
          <a:p>
            <a:endParaRPr lang="en-US" dirty="0"/>
          </a:p>
          <a:p>
            <a:r>
              <a:rPr lang="en-US" dirty="0"/>
              <a:t>There is a difference between ketones caused by high blood sugars and starvation ketones. Ketones caused by starvation cannot lead to DKA. RDs need to be aware of this because some patients avoid all carbs and get starvation ketones – it won’t cause DKA, but if they get sick it can more easily kick them into DKA. </a:t>
            </a:r>
          </a:p>
        </p:txBody>
      </p:sp>
      <p:sp>
        <p:nvSpPr>
          <p:cNvPr id="4" name="Slide Number Placeholder 3"/>
          <p:cNvSpPr>
            <a:spLocks noGrp="1"/>
          </p:cNvSpPr>
          <p:nvPr>
            <p:ph type="sldNum" sz="quarter" idx="10"/>
          </p:nvPr>
        </p:nvSpPr>
        <p:spPr/>
        <p:txBody>
          <a:bodyPr/>
          <a:lstStyle/>
          <a:p>
            <a:fld id="{B50C97F4-C0B3-471C-9D17-9FF264D6387B}" type="slidenum">
              <a:rPr lang="en-US" smtClean="0"/>
              <a:t>15</a:t>
            </a:fld>
            <a:endParaRPr lang="en-US"/>
          </a:p>
        </p:txBody>
      </p:sp>
    </p:spTree>
    <p:extLst>
      <p:ext uri="{BB962C8B-B14F-4D97-AF65-F5344CB8AC3E}">
        <p14:creationId xmlns:p14="http://schemas.microsoft.com/office/powerpoint/2010/main" val="27248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solidFill>
                  <a:srgbClr val="FF0000"/>
                </a:solidFill>
              </a:rPr>
              <a:t>Some long-term complications related to Type 1 diabetes may be caused by chronic hyperglycemia. </a:t>
            </a:r>
          </a:p>
          <a:p>
            <a:pPr defTabSz="940460">
              <a:defRPr/>
            </a:pPr>
            <a:endParaRPr lang="en-US" dirty="0">
              <a:solidFill>
                <a:srgbClr val="FF0000"/>
              </a:solidFill>
            </a:endParaRPr>
          </a:p>
          <a:p>
            <a:pPr defTabSz="940460">
              <a:defRPr/>
            </a:pPr>
            <a:r>
              <a:rPr lang="en-US" dirty="0"/>
              <a:t>Microvascular damage associated with chronic high blood sugars or chronic poorly controlled diabetes primarily affects three parts of the body:</a:t>
            </a:r>
          </a:p>
          <a:p>
            <a:pPr defTabSz="940460">
              <a:defRPr/>
            </a:pPr>
            <a:r>
              <a:rPr lang="en-US" dirty="0"/>
              <a:t>Diabetic Retinopathy of the eyes, Nephropathy of the kidneys, and Neuropathy of the nerves.</a:t>
            </a:r>
          </a:p>
          <a:p>
            <a:pPr defTabSz="940460">
              <a:defRPr/>
            </a:pPr>
            <a:endParaRPr lang="en-US" dirty="0">
              <a:solidFill>
                <a:srgbClr val="FF0000"/>
              </a:solidFill>
            </a:endParaRPr>
          </a:p>
          <a:p>
            <a:pPr lvl="0"/>
            <a:r>
              <a:rPr lang="en-US" dirty="0"/>
              <a:t>Macro vascular damage associated with chronic poor glycemic control increases individuals risks for strokes and acute coronary diseases. </a:t>
            </a:r>
          </a:p>
          <a:p>
            <a:pPr lvl="0"/>
            <a:r>
              <a:rPr lang="en-US" dirty="0"/>
              <a:t>Note that diabetics need to have good oral hygiene as poor oral care can lead to more infections and increase cardiovascular risk. Therefore dental insurance approves 3 visit a year for diabetics versus the 2 visit for the general population.</a:t>
            </a:r>
          </a:p>
          <a:p>
            <a:pPr lvl="0"/>
            <a:endParaRPr lang="en-US" dirty="0"/>
          </a:p>
          <a:p>
            <a:pPr defTabSz="940460">
              <a:defRPr/>
            </a:pPr>
            <a:r>
              <a:rPr lang="en-US" dirty="0"/>
              <a:t>Chronic hyperglycemia puts those at increased risk for infections including: Urinary Tract Infections, secondary infections due to injuries, and other various infections due to elevated blood glucose levels.  That is why we recommend checking your feet and skin for signs of infection as poor glycemic control leads to poor healing abilities.</a:t>
            </a:r>
          </a:p>
          <a:p>
            <a:pPr lvl="0"/>
            <a:endParaRPr lang="en-US" dirty="0"/>
          </a:p>
          <a:p>
            <a:pPr defTabSz="940460">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16</a:t>
            </a:fld>
            <a:endParaRPr lang="en-US" dirty="0"/>
          </a:p>
        </p:txBody>
      </p:sp>
    </p:spTree>
    <p:extLst>
      <p:ext uri="{BB962C8B-B14F-4D97-AF65-F5344CB8AC3E}">
        <p14:creationId xmlns:p14="http://schemas.microsoft.com/office/powerpoint/2010/main" val="193771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RD scope</a:t>
            </a:r>
            <a:r>
              <a:rPr lang="en-US" baseline="0" dirty="0" smtClean="0"/>
              <a:t> of practice</a:t>
            </a:r>
            <a:r>
              <a:rPr lang="en-US" dirty="0" smtClean="0"/>
              <a:t> in the management of</a:t>
            </a:r>
            <a:r>
              <a:rPr lang="en-US" baseline="0" dirty="0" smtClean="0"/>
              <a:t> Type 1 diabetes is to provide nutrition assessment and appropriate interventions. </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17</a:t>
            </a:fld>
            <a:endParaRPr lang="en-US" dirty="0"/>
          </a:p>
        </p:txBody>
      </p:sp>
    </p:spTree>
    <p:extLst>
      <p:ext uri="{BB962C8B-B14F-4D97-AF65-F5344CB8AC3E}">
        <p14:creationId xmlns:p14="http://schemas.microsoft.com/office/powerpoint/2010/main" val="395675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18</a:t>
            </a:fld>
            <a:endParaRPr lang="en-US" dirty="0"/>
          </a:p>
        </p:txBody>
      </p:sp>
    </p:spTree>
    <p:extLst>
      <p:ext uri="{BB962C8B-B14F-4D97-AF65-F5344CB8AC3E}">
        <p14:creationId xmlns:p14="http://schemas.microsoft.com/office/powerpoint/2010/main" val="337421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0460">
              <a:defRPr/>
            </a:pPr>
            <a:r>
              <a:rPr lang="en-US" dirty="0" smtClean="0"/>
              <a:t>Some tips and other considerations for the</a:t>
            </a:r>
            <a:r>
              <a:rPr lang="en-US" baseline="0" dirty="0" smtClean="0"/>
              <a:t> 24-hour diet recall includes asking about the timing of meals and snacks, such as to inquire about eating too close together (grazing) or eating meals more than 4-6 hours apart. Also inquire about the timing of insulin dosing related to meals and snacks to see if they are dosing insulin pre-meal (as typically recommended), during the meal or after eating. Ask about the amount of carbohydrates they consume at meals and snacks and consider asking if they can give you a range, such as the low end of carbs and high end of carbs for each meal. Lastly, ask about the measured amounts of foods or accuracy of carb counts.</a:t>
            </a:r>
          </a:p>
          <a:p>
            <a:pPr marL="0" lvl="1" defTabSz="940460">
              <a:defRPr/>
            </a:pPr>
            <a:endParaRPr lang="en-US" baseline="0" dirty="0" smtClean="0"/>
          </a:p>
          <a:p>
            <a:pPr marL="0" lvl="1" defTabSz="940460">
              <a:defRPr/>
            </a:pPr>
            <a:r>
              <a:rPr lang="en-US" baseline="0" dirty="0" smtClean="0"/>
              <a:t>Other assessment considerations regarding labs include: reviewing Hemoglobin A1c and any nutrition interventions related to hyperlipidemia, Celiac disease or other abnormal labs. Assess current exercise and how it effects blood sugars, management with insulin and carbohydrate intake. Assess social situation and division of responsibility for counting carbs between patient, caregivers and school personnel. Lastly, consider assessing appropriate use and problem solving abilities related to diabetes technology. </a:t>
            </a:r>
            <a:endParaRPr lang="en-US" dirty="0" smtClean="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19</a:t>
            </a:fld>
            <a:endParaRPr lang="en-US" dirty="0"/>
          </a:p>
        </p:txBody>
      </p:sp>
    </p:spTree>
    <p:extLst>
      <p:ext uri="{BB962C8B-B14F-4D97-AF65-F5344CB8AC3E}">
        <p14:creationId xmlns:p14="http://schemas.microsoft.com/office/powerpoint/2010/main" val="405847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objectives</a:t>
            </a:r>
            <a:r>
              <a:rPr lang="en-US" baseline="0" dirty="0" smtClean="0"/>
              <a:t> are to: </a:t>
            </a:r>
          </a:p>
          <a:p>
            <a:r>
              <a:rPr lang="en-US" baseline="0" dirty="0" smtClean="0"/>
              <a:t>First understand  what the diagnosis of Type 1 diabetes is and how to treat it. We will discuss the criteria for the diagnosis of Type 1 Diabetes, along with the guidelines for treating T1DM.</a:t>
            </a:r>
          </a:p>
          <a:p>
            <a:endParaRPr lang="en-US" baseline="0" dirty="0"/>
          </a:p>
          <a:p>
            <a:r>
              <a:rPr lang="en-US" baseline="0" dirty="0" smtClean="0"/>
              <a:t>You will learn and understand the role of nutrition in the management of T1DM.</a:t>
            </a:r>
          </a:p>
          <a:p>
            <a:endParaRPr lang="en-US" baseline="0" dirty="0" smtClean="0"/>
          </a:p>
          <a:p>
            <a:r>
              <a:rPr lang="en-US" baseline="0" dirty="0" smtClean="0"/>
              <a:t>Finally you will be able to understand and know the medical interventions for treating T1DM in addition to looking at the current technology that is available and improving the lives of our patients.</a:t>
            </a:r>
          </a:p>
        </p:txBody>
      </p:sp>
      <p:sp>
        <p:nvSpPr>
          <p:cNvPr id="4" name="Slide Number Placeholder 3"/>
          <p:cNvSpPr>
            <a:spLocks noGrp="1"/>
          </p:cNvSpPr>
          <p:nvPr>
            <p:ph type="sldNum" sz="quarter" idx="10"/>
          </p:nvPr>
        </p:nvSpPr>
        <p:spPr/>
        <p:txBody>
          <a:bodyPr/>
          <a:lstStyle/>
          <a:p>
            <a:fld id="{B50C97F4-C0B3-471C-9D17-9FF264D6387B}" type="slidenum">
              <a:rPr lang="en-US" smtClean="0"/>
              <a:t>2</a:t>
            </a:fld>
            <a:endParaRPr lang="en-US"/>
          </a:p>
        </p:txBody>
      </p:sp>
    </p:spTree>
    <p:extLst>
      <p:ext uri="{BB962C8B-B14F-4D97-AF65-F5344CB8AC3E}">
        <p14:creationId xmlns:p14="http://schemas.microsoft.com/office/powerpoint/2010/main" val="46279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t>-There is no defined diet for T1DM other than general healthy diet. There is no perfect distribution of calories from carbs, protein, fat based on research. Thus carb intake can be variable. Low-carb diets are not recommended. </a:t>
            </a:r>
          </a:p>
          <a:p>
            <a:pPr defTabSz="940460">
              <a:defRPr/>
            </a:pPr>
            <a:endParaRPr lang="en-US" dirty="0">
              <a:solidFill>
                <a:srgbClr val="FF0000"/>
              </a:solidFill>
            </a:endParaRPr>
          </a:p>
          <a:p>
            <a:pPr defTabSz="940460">
              <a:defRPr/>
            </a:pPr>
            <a:r>
              <a:rPr lang="en-US" dirty="0">
                <a:solidFill>
                  <a:srgbClr val="FF0000"/>
                </a:solidFill>
              </a:rPr>
              <a:t>-For estimating the energy/caloric needs for patients with diabetes, it is recommended to use the Daily Recommended Intake equations. The RD is recommended to use clinical judgment for which equation to use. Estimated Energy Requirements (EER) are typically used for those of a healthy BMI under the 85</a:t>
            </a:r>
            <a:r>
              <a:rPr lang="en-US" baseline="30000" dirty="0">
                <a:solidFill>
                  <a:srgbClr val="FF0000"/>
                </a:solidFill>
              </a:rPr>
              <a:t>th</a:t>
            </a:r>
            <a:r>
              <a:rPr lang="en-US" dirty="0">
                <a:solidFill>
                  <a:srgbClr val="FF0000"/>
                </a:solidFill>
              </a:rPr>
              <a:t>%tile potentially with an activity factor. The Resting Energy Expenditure (REE) may be used more often for older patients, which is roughly equivalent to the Thermic Effect of Exercise recommendations. Thermic Effect of Exercise (TEE) equations are most often used for weight maintenance. There is an electronic calculator located on the Q-drive under </a:t>
            </a:r>
            <a:r>
              <a:rPr lang="en-US" dirty="0"/>
              <a:t>Clinical Nutrition/Resource Binder/”Determining Calorie Levels in Pediatric Patients with Overweight/Obesity”</a:t>
            </a:r>
          </a:p>
          <a:p>
            <a:endParaRPr lang="en-US" dirty="0" smtClean="0"/>
          </a:p>
          <a:p>
            <a:r>
              <a:rPr lang="en-US" dirty="0" smtClean="0"/>
              <a:t>-To calculate carbohydrate needs, it’s recommended that</a:t>
            </a:r>
            <a:r>
              <a:rPr lang="en-US" baseline="0" dirty="0" smtClean="0"/>
              <a:t> 50% of carbs come from total caloric needs. This can be calculated by dividing calories by 8, which is dividing in half for 50%, dividing by 4 for 4 calories per gram of carbohydrate. </a:t>
            </a:r>
            <a:r>
              <a:rPr lang="en-US" dirty="0"/>
              <a:t>Low-carbohydrate diets as a management option for diabetes control have regained popularity. These diets can negatively impact growth and other cardio-metabolic factors and cannot be recommended at the present. The lowest recommendations for carbs should be a minimum of 45% of energy needs. </a:t>
            </a:r>
          </a:p>
          <a:p>
            <a:endParaRPr lang="en-US" dirty="0"/>
          </a:p>
          <a:p>
            <a:r>
              <a:rPr lang="en-US" dirty="0"/>
              <a:t>-At a minimum, use the DRI based on age using actual body weight for protein recommendation. For patients 7-12mo, it is 1.2g/kg, 1.05g/kg for patients 1-3 years old, 0.95g/kg 4-13 years old, 0.85 g/kg for patients 14-18 years old and 0.8g/kg for patients &gt; 18 years old. Teen athlete protein needs are closer to 1.5 g/kg actual body weight. </a:t>
            </a:r>
          </a:p>
          <a:p>
            <a:endParaRPr lang="en-US" dirty="0"/>
          </a:p>
          <a:p>
            <a:r>
              <a:rPr lang="en-US" dirty="0"/>
              <a:t>-Fluids can be estimated using 100% maintenance using Holliday-Segar method. (100mL/kg for patients &lt;10kg, 1000mLs + 50mLs/kg for each kg above 10kg, and 1500mL + 20mLs/kg for each kg above 20kg. For patients weighing over 80kg, you can estimate 1 mL/kg prescribed calories OR 25-30mL/kg actual body weight with a maximum of 3500mLs/day.</a:t>
            </a: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20</a:t>
            </a:fld>
            <a:endParaRPr lang="en-US" dirty="0"/>
          </a:p>
        </p:txBody>
      </p:sp>
    </p:spTree>
    <p:extLst>
      <p:ext uri="{BB962C8B-B14F-4D97-AF65-F5344CB8AC3E}">
        <p14:creationId xmlns:p14="http://schemas.microsoft.com/office/powerpoint/2010/main" val="137458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4" defTabSz="940460">
              <a:defRPr/>
            </a:pPr>
            <a:r>
              <a:rPr lang="en-US" dirty="0"/>
              <a:t>When writing nutrition diagnoses you can use one or more to best document the assessment. The following nutrition diagnoses are commonly used in assessing patients with Type 1 diabetes:</a:t>
            </a:r>
          </a:p>
          <a:p>
            <a:pPr marL="0" lvl="4" defTabSz="940460">
              <a:defRPr/>
            </a:pPr>
            <a:endParaRPr lang="en-US" dirty="0"/>
          </a:p>
          <a:p>
            <a:pPr marL="0" lvl="4" defTabSz="940460">
              <a:defRPr/>
            </a:pPr>
            <a:r>
              <a:rPr lang="en-US" dirty="0"/>
              <a:t>-</a:t>
            </a:r>
            <a:r>
              <a:rPr lang="en-US" dirty="0" smtClean="0"/>
              <a:t>Food and Nutrition-related knowledge deficit</a:t>
            </a:r>
          </a:p>
          <a:p>
            <a:pPr defTabSz="940460">
              <a:defRPr/>
            </a:pPr>
            <a:r>
              <a:rPr lang="en-US" dirty="0" smtClean="0"/>
              <a:t>-Limited adherence to nutrition-related interventions,</a:t>
            </a:r>
            <a:r>
              <a:rPr lang="en-US" baseline="0" dirty="0" smtClean="0"/>
              <a:t> which</a:t>
            </a:r>
            <a:r>
              <a:rPr lang="en-US" dirty="0" smtClean="0"/>
              <a:t> </a:t>
            </a:r>
            <a:r>
              <a:rPr lang="en-US" dirty="0"/>
              <a:t>is typically as a result of inconsistent or inaccurate carbohydrate counting, skipping meals or not getting adequate physical activity.</a:t>
            </a:r>
            <a:endParaRPr lang="en-US" dirty="0" smtClean="0"/>
          </a:p>
          <a:p>
            <a:pPr lvl="0"/>
            <a:r>
              <a:rPr lang="en-US" dirty="0" smtClean="0"/>
              <a:t>-Undesirable food choices </a:t>
            </a:r>
          </a:p>
          <a:p>
            <a:pPr lvl="0"/>
            <a:r>
              <a:rPr lang="en-US" dirty="0" smtClean="0"/>
              <a:t>-Self-monitoring deficit </a:t>
            </a:r>
          </a:p>
          <a:p>
            <a:pPr defTabSz="940460">
              <a:defRPr/>
            </a:pPr>
            <a:r>
              <a:rPr lang="en-US" dirty="0" smtClean="0"/>
              <a:t>-Impaired nutrient utilization, which is </a:t>
            </a:r>
            <a:r>
              <a:rPr lang="en-US" dirty="0"/>
              <a:t>frequently used in regards to new diagnosis as patient is unable to use the fuel or glucose for energy due to inadequate insulin.</a:t>
            </a:r>
            <a:endParaRPr lang="en-US" dirty="0" smtClean="0"/>
          </a:p>
          <a:p>
            <a:pPr lvl="0"/>
            <a:r>
              <a:rPr lang="en-US" dirty="0" smtClean="0"/>
              <a:t>-Inability or lack of desire to manage self-cares </a:t>
            </a:r>
          </a:p>
          <a:p>
            <a:pPr lvl="0"/>
            <a:r>
              <a:rPr lang="en-US" dirty="0" smtClean="0"/>
              <a:t>-Overweight/Obesity </a:t>
            </a:r>
          </a:p>
          <a:p>
            <a:pPr defTabSz="940460">
              <a:defRPr/>
            </a:pPr>
            <a:r>
              <a:rPr lang="en-US" dirty="0" smtClean="0"/>
              <a:t>-Underweight and</a:t>
            </a:r>
            <a:r>
              <a:rPr lang="en-US" baseline="0" dirty="0" smtClean="0"/>
              <a:t> Malnutrition </a:t>
            </a:r>
            <a:r>
              <a:rPr lang="en-US" dirty="0"/>
              <a:t>are common at time of type 1 diagnosis as a result of inadequate insulin in the body and typically resolve with adequate insulin administration.</a:t>
            </a: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21</a:t>
            </a:fld>
            <a:endParaRPr lang="en-US" dirty="0"/>
          </a:p>
        </p:txBody>
      </p:sp>
    </p:spTree>
    <p:extLst>
      <p:ext uri="{BB962C8B-B14F-4D97-AF65-F5344CB8AC3E}">
        <p14:creationId xmlns:p14="http://schemas.microsoft.com/office/powerpoint/2010/main" val="254751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0460">
              <a:defRPr/>
            </a:pPr>
            <a:r>
              <a:rPr lang="en-US" dirty="0"/>
              <a:t>-Goals of MNT come from the Nutrition Care Manual and </a:t>
            </a:r>
            <a:r>
              <a:rPr lang="en-US" dirty="0" smtClean="0"/>
              <a:t>American Diabetes Association</a:t>
            </a:r>
          </a:p>
          <a:p>
            <a:pPr marL="0" lvl="1" defTabSz="940460">
              <a:defRPr/>
            </a:pPr>
            <a:endParaRPr lang="en-US" dirty="0"/>
          </a:p>
          <a:p>
            <a:r>
              <a:rPr lang="en-US" sz="2700" dirty="0"/>
              <a:t>-The MNT goals for children and adolescents with type 1 diabetes include:</a:t>
            </a:r>
          </a:p>
          <a:p>
            <a:pPr lvl="1"/>
            <a:r>
              <a:rPr lang="en-US" dirty="0" smtClean="0"/>
              <a:t>-To achieve a balance between food intake, metabolic requirements, energy expenditure, and insulin action to maintain optimal glycemic control.</a:t>
            </a:r>
          </a:p>
          <a:p>
            <a:pPr lvl="1"/>
            <a:r>
              <a:rPr lang="en-US" dirty="0" smtClean="0"/>
              <a:t>-Achieve a normal blood lipid and lipoprotein profile that reduces the risk for vascular disease.</a:t>
            </a:r>
          </a:p>
          <a:p>
            <a:pPr lvl="1"/>
            <a:r>
              <a:rPr lang="en-US" dirty="0" smtClean="0"/>
              <a:t>-Prevent and treat acute and chronic complications of diabetes.</a:t>
            </a:r>
          </a:p>
          <a:p>
            <a:pPr lvl="1"/>
            <a:r>
              <a:rPr lang="en-US" dirty="0" smtClean="0"/>
              <a:t>-Maintain blood pressure levels in the normal range or as close to the normal range as possible.</a:t>
            </a:r>
          </a:p>
          <a:p>
            <a:pPr lvl="1"/>
            <a:r>
              <a:rPr lang="en-US" dirty="0" smtClean="0"/>
              <a:t>-Maintain a normal growth and development pattern, and slow the rate of weight gain or promote weight loss in children who are overweight or obese.</a:t>
            </a:r>
          </a:p>
          <a:p>
            <a:pPr lvl="1"/>
            <a:r>
              <a:rPr lang="en-US" dirty="0" smtClean="0"/>
              <a:t>-Limit food choices only as indicated by scientific evidence.</a:t>
            </a:r>
          </a:p>
          <a:p>
            <a:pPr lvl="1"/>
            <a:r>
              <a:rPr lang="en-US" dirty="0" smtClean="0"/>
              <a:t>-Meet nutrition needs by taking into account personal and cultural preferences and willingness to change.</a:t>
            </a:r>
          </a:p>
          <a:p>
            <a:endParaRPr lang="en-US" sz="2300" dirty="0"/>
          </a:p>
          <a:p>
            <a:r>
              <a:rPr lang="en-US" sz="2300" dirty="0"/>
              <a:t>-Common Nutrition Interventions include: </a:t>
            </a:r>
          </a:p>
          <a:p>
            <a:pPr lvl="1"/>
            <a:r>
              <a:rPr lang="en-US" sz="2300" dirty="0"/>
              <a:t>-Meals and Snacks</a:t>
            </a:r>
          </a:p>
          <a:p>
            <a:pPr lvl="1"/>
            <a:r>
              <a:rPr lang="en-US" sz="2300" dirty="0"/>
              <a:t>-Nutrition Education</a:t>
            </a:r>
          </a:p>
          <a:p>
            <a:pPr lvl="1"/>
            <a:r>
              <a:rPr lang="en-US" sz="2300" dirty="0"/>
              <a:t>-Nutrition Counseling</a:t>
            </a:r>
          </a:p>
          <a:p>
            <a:pPr lvl="1"/>
            <a:r>
              <a:rPr lang="en-US" sz="2300" dirty="0"/>
              <a:t>-Collaboration and referral of nutrition care</a:t>
            </a:r>
          </a:p>
        </p:txBody>
      </p:sp>
      <p:sp>
        <p:nvSpPr>
          <p:cNvPr id="4" name="Slide Number Placeholder 3"/>
          <p:cNvSpPr>
            <a:spLocks noGrp="1"/>
          </p:cNvSpPr>
          <p:nvPr>
            <p:ph type="sldNum" sz="quarter" idx="10"/>
          </p:nvPr>
        </p:nvSpPr>
        <p:spPr/>
        <p:txBody>
          <a:bodyPr/>
          <a:lstStyle/>
          <a:p>
            <a:fld id="{B50C97F4-C0B3-471C-9D17-9FF264D6387B}" type="slidenum">
              <a:rPr lang="en-US" smtClean="0"/>
              <a:t>22</a:t>
            </a:fld>
            <a:endParaRPr lang="en-US" dirty="0"/>
          </a:p>
        </p:txBody>
      </p:sp>
    </p:spTree>
    <p:extLst>
      <p:ext uri="{BB962C8B-B14F-4D97-AF65-F5344CB8AC3E}">
        <p14:creationId xmlns:p14="http://schemas.microsoft.com/office/powerpoint/2010/main" val="1809611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Nutrition education</a:t>
            </a:r>
            <a:r>
              <a:rPr lang="en-US" baseline="0" dirty="0" smtClean="0"/>
              <a:t> is a common intervention used in diabetes clinic. Education topics can vary on patient needs, length of time diagnosed with diabetes, and more. </a:t>
            </a:r>
          </a:p>
          <a:p>
            <a:endParaRPr lang="en-US" baseline="0" dirty="0" smtClean="0"/>
          </a:p>
          <a:p>
            <a:r>
              <a:rPr lang="en-US" baseline="0" dirty="0" smtClean="0"/>
              <a:t>Common topics include:</a:t>
            </a:r>
            <a:endParaRPr lang="en-US" dirty="0" smtClean="0"/>
          </a:p>
          <a:p>
            <a:pPr lvl="1"/>
            <a:r>
              <a:rPr lang="en-US" dirty="0" smtClean="0"/>
              <a:t>-Carbohydrate counting, including techniques for measuring or weighing foods</a:t>
            </a:r>
          </a:p>
          <a:p>
            <a:pPr lvl="1"/>
            <a:r>
              <a:rPr lang="en-US" dirty="0"/>
              <a:t>	-There is some evidence to suggest that dosing for fat and/or protein can optimize </a:t>
            </a:r>
            <a:r>
              <a:rPr lang="en-US" dirty="0" smtClean="0"/>
              <a:t>post-prandial</a:t>
            </a:r>
            <a:r>
              <a:rPr lang="en-US" baseline="0" dirty="0" smtClean="0"/>
              <a:t> </a:t>
            </a:r>
            <a:r>
              <a:rPr lang="en-US" dirty="0" smtClean="0"/>
              <a:t>glucose</a:t>
            </a:r>
            <a:r>
              <a:rPr lang="en-US" dirty="0"/>
              <a:t>, however there is no consensus for how to calculate the additional insulin needed. </a:t>
            </a:r>
          </a:p>
          <a:p>
            <a:pPr lvl="1"/>
            <a:r>
              <a:rPr lang="en-US" dirty="0" smtClean="0"/>
              <a:t>-Appropriate meal/snack timing and timing of insulin dosing </a:t>
            </a:r>
          </a:p>
          <a:p>
            <a:pPr lvl="1"/>
            <a:r>
              <a:rPr lang="en-US" dirty="0" smtClean="0"/>
              <a:t>-Snack management – better choices, when to include, whether or not to dose </a:t>
            </a:r>
          </a:p>
          <a:p>
            <a:pPr lvl="1"/>
            <a:r>
              <a:rPr lang="en-US" dirty="0" smtClean="0"/>
              <a:t>-Exercise management – including adequate physical activity, appropriately managing blood sugars with activity through self-blood glucose monitoring (SBGM) or carbohydrate replacement if necessary </a:t>
            </a:r>
          </a:p>
          <a:p>
            <a:pPr lvl="1"/>
            <a:r>
              <a:rPr lang="en-US" dirty="0" smtClean="0"/>
              <a:t>-Balancing meals for blood sugar control – including protein/fat or lower glycemic index foods to slow the glycemic response to a meal </a:t>
            </a:r>
          </a:p>
          <a:p>
            <a:pPr lvl="1"/>
            <a:r>
              <a:rPr lang="en-US" dirty="0" smtClean="0"/>
              <a:t>-Ensuring nutritional adequacy of the diet – including more fruits, vegetables, dairy as needed; encouraging vitamin/mineral supplementation when necessary </a:t>
            </a:r>
          </a:p>
          <a:p>
            <a:pPr lvl="1"/>
            <a:r>
              <a:rPr lang="en-US" dirty="0" smtClean="0"/>
              <a:t>-Ensuring adequate intake of water and total fluids</a:t>
            </a:r>
          </a:p>
          <a:p>
            <a:pPr lvl="1"/>
            <a:r>
              <a:rPr lang="en-US" dirty="0" smtClean="0"/>
              <a:t>-Using technology to assist in carb counting, dose calculation, blood sugar tracking </a:t>
            </a:r>
          </a:p>
          <a:p>
            <a:pPr lvl="1"/>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23</a:t>
            </a:fld>
            <a:endParaRPr lang="en-US" dirty="0"/>
          </a:p>
        </p:txBody>
      </p:sp>
    </p:spTree>
    <p:extLst>
      <p:ext uri="{BB962C8B-B14F-4D97-AF65-F5344CB8AC3E}">
        <p14:creationId xmlns:p14="http://schemas.microsoft.com/office/powerpoint/2010/main" val="1100323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END:</a:t>
            </a:r>
          </a:p>
          <a:p>
            <a:r>
              <a:rPr lang="en-US" dirty="0" smtClean="0"/>
              <a:t>While working with patients with</a:t>
            </a:r>
            <a:r>
              <a:rPr lang="en-US" baseline="0" dirty="0" smtClean="0"/>
              <a:t> diabetes, it is important to be open and see where they are in the desire to make changes. Motivational interviewing is a great tool to determine one’s readiness to make changes. </a:t>
            </a:r>
          </a:p>
          <a:p>
            <a:endParaRPr lang="en-US" baseline="0" dirty="0" smtClean="0"/>
          </a:p>
          <a:p>
            <a:r>
              <a:rPr lang="en-US" b="1" baseline="0" dirty="0" smtClean="0"/>
              <a:t>(Probably don’t need to discuss the following stages in-depth, just state the stages?)</a:t>
            </a:r>
          </a:p>
          <a:p>
            <a:pPr marL="235115" indent="-235115">
              <a:buAutoNum type="arabicPeriod"/>
            </a:pPr>
            <a:r>
              <a:rPr lang="en-US" baseline="0" dirty="0" smtClean="0"/>
              <a:t>Pre-contemplation stage: At this point your patient does not even consider making changes. Frequently many of these individuals are in denial that change needs to occur, though occasionally you will find individuals who do not know what changes need to happen. </a:t>
            </a:r>
          </a:p>
          <a:p>
            <a:pPr marL="235115" indent="-235115">
              <a:buAutoNum type="arabicPeriod"/>
            </a:pPr>
            <a:r>
              <a:rPr lang="en-US" baseline="0" dirty="0" smtClean="0"/>
              <a:t>Contemplation stage: This stage patients are ambivalent about making changes. These see that changing a behavior will cause them to feel a sense of lost despite an overall gain. This point as a clinician we can help patient’s assess their barriers and help them problem solve. Most barriers perceived are time, expense, hassle, and fear. Many will often admit that they know that they need to make a change but they need more support to help making these changes.</a:t>
            </a:r>
          </a:p>
          <a:p>
            <a:pPr marL="235115" indent="-235115">
              <a:buAutoNum type="arabicPeriod"/>
            </a:pPr>
            <a:r>
              <a:rPr lang="en-US" baseline="0" dirty="0" smtClean="0"/>
              <a:t>Preparation Stage: Patients prepare to make a specific change and they may start out small and then become more determined to make more changes with success. So an example is that a patient maybe checking their blood sugar 1-2 times per day which is not enough but by adding an additional blood sugar check every week with meals they will eventually see improved glucose control making them more open to making future changes.</a:t>
            </a:r>
          </a:p>
          <a:p>
            <a:pPr marL="235115" indent="-235115">
              <a:buAutoNum type="arabicPeriod"/>
            </a:pPr>
            <a:r>
              <a:rPr lang="en-US" baseline="0" dirty="0" smtClean="0"/>
              <a:t>Action Stage: This is the point where our patients make the changes. This stage is where most healthcare practitioners are eager for their patients to be but frequently this is a very difficult stage. Patients require support and praise for making the change. Lifestyle changes are very difficult as individuals have likely been living in this specific way for a long time.</a:t>
            </a:r>
          </a:p>
          <a:p>
            <a:pPr marL="235115" indent="-235115">
              <a:buAutoNum type="arabicPeriod"/>
            </a:pPr>
            <a:r>
              <a:rPr lang="en-US" baseline="0" dirty="0" smtClean="0"/>
              <a:t>Maintenance and relapse prevention stage: This is the point where the patient has made this a long term change though relapse can occur and many patients feel demoralized as they feel they failed at the lifestyle change. But as a coach for our patient we need to explain that sometimes we make mistakes and we learn from them and we continue. You need to provide positive reinforcement of positive behaviors that they are doing to help re-establish there confidence. Frequently patient will cycle through all of these stages several times but we will help them as a coach and continue to provide positive reinforcement. </a:t>
            </a:r>
          </a:p>
          <a:p>
            <a:pPr marL="235115" indent="-235115">
              <a:buAutoNum type="arabicPeriod"/>
            </a:pPr>
            <a:endParaRPr lang="en-US" baseline="0" dirty="0" smtClean="0"/>
          </a:p>
          <a:p>
            <a:pPr marL="235115" indent="-235115">
              <a:buAutoNum type="arabicPeriod"/>
            </a:pPr>
            <a:endParaRPr lang="en-US" baseline="0" dirty="0" smtClean="0"/>
          </a:p>
          <a:p>
            <a:r>
              <a:rPr lang="en-US" baseline="0" dirty="0" smtClean="0"/>
              <a:t>Barriers to patient, whether real or believed, play a significant role in making behavior changes. Some patients do not have adequate social support whether they require supervision with the care or with school.</a:t>
            </a:r>
          </a:p>
          <a:p>
            <a:endParaRPr lang="en-US" baseline="0" dirty="0" smtClean="0"/>
          </a:p>
          <a:p>
            <a:r>
              <a:rPr lang="en-US" baseline="0" dirty="0" smtClean="0"/>
              <a:t>Problem solving: Addressing barriers to completing self-cares.  Most patients understand what changes they need to make though putting aside our need to try to address many problems take the time to discuss 1-2 problems with barriers. Discuss and help the patient come up with solutions.  More frequently when you take the time and engage with the patient to help them problem solve behaviors they will follow through. </a:t>
            </a:r>
          </a:p>
          <a:p>
            <a:endParaRPr lang="en-US" baseline="0" dirty="0" smtClean="0"/>
          </a:p>
          <a:p>
            <a:r>
              <a:rPr lang="en-US" baseline="0" dirty="0" smtClean="0"/>
              <a:t>Finally, goal setting is extremely important. Goals need to use the SMART Acronym: Specific, Measurable, Achievable, Realistic, and Timely.  The RD and patient/family should create goals that have these components which will help guide them on achieving their goal.</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24</a:t>
            </a:fld>
            <a:endParaRPr lang="en-US"/>
          </a:p>
        </p:txBody>
      </p:sp>
    </p:spTree>
    <p:extLst>
      <p:ext uri="{BB962C8B-B14F-4D97-AF65-F5344CB8AC3E}">
        <p14:creationId xmlns:p14="http://schemas.microsoft.com/office/powerpoint/2010/main" val="1270789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Adam</a:t>
            </a:r>
            <a:r>
              <a:rPr lang="en-US" b="1" baseline="0" dirty="0" smtClean="0"/>
              <a:t> start:</a:t>
            </a:r>
            <a:endParaRPr lang="en-US" b="1" dirty="0" smtClean="0"/>
          </a:p>
          <a:p>
            <a:endParaRPr lang="en-US" dirty="0" smtClean="0"/>
          </a:p>
          <a:p>
            <a:r>
              <a:rPr lang="en-US" dirty="0" smtClean="0"/>
              <a:t>The primary treatment of T1DM is giving insulin, which is given by injections</a:t>
            </a:r>
            <a:r>
              <a:rPr lang="en-US" baseline="0" dirty="0" smtClean="0"/>
              <a:t> either using syringes or pens, or via insulin pumps.</a:t>
            </a:r>
          </a:p>
          <a:p>
            <a:endParaRPr lang="en-US" baseline="0" dirty="0" smtClean="0"/>
          </a:p>
          <a:p>
            <a:r>
              <a:rPr lang="en-US" baseline="0" dirty="0" smtClean="0"/>
              <a:t>Short-acting insulin is given with meals and large snacks.</a:t>
            </a:r>
          </a:p>
          <a:p>
            <a:endParaRPr lang="en-US" baseline="0" dirty="0" smtClean="0"/>
          </a:p>
          <a:p>
            <a:r>
              <a:rPr lang="en-US" baseline="0" dirty="0" smtClean="0"/>
              <a:t>Long-acting insulin is given most often once daily and provides background coverage</a:t>
            </a:r>
          </a:p>
          <a:p>
            <a:endParaRPr lang="en-US" baseline="0" dirty="0" smtClean="0"/>
          </a:p>
          <a:p>
            <a:endParaRPr lang="en-US" baseline="0" dirty="0" smtClean="0"/>
          </a:p>
          <a:p>
            <a:r>
              <a:rPr lang="en-US" baseline="0" dirty="0" smtClean="0"/>
              <a:t>Insulin pumps only use short-acting insulin, but is programed to give insulin continuously at a slow, continuous rate, with larger bolus amounts given with meals and snacks.</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25</a:t>
            </a:fld>
            <a:endParaRPr lang="en-US"/>
          </a:p>
        </p:txBody>
      </p:sp>
    </p:spTree>
    <p:extLst>
      <p:ext uri="{BB962C8B-B14F-4D97-AF65-F5344CB8AC3E}">
        <p14:creationId xmlns:p14="http://schemas.microsoft.com/office/powerpoint/2010/main" val="3854931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Insulin has 3 characteristics:</a:t>
            </a:r>
          </a:p>
          <a:p>
            <a:r>
              <a:rPr lang="en-US" b="0" dirty="0" smtClean="0"/>
              <a:t>-Onset is the length of time before insulin reaches the bloodstream and begins lowering blood sugar.</a:t>
            </a:r>
          </a:p>
          <a:p>
            <a:r>
              <a:rPr lang="en-US" b="0" dirty="0" smtClean="0"/>
              <a:t>-Peak time is the time during which insulin is at maximum strength in terms of lowering blood sugar.</a:t>
            </a:r>
          </a:p>
          <a:p>
            <a:r>
              <a:rPr lang="en-US" b="0" dirty="0" smtClean="0"/>
              <a:t>-Duration</a:t>
            </a:r>
            <a:r>
              <a:rPr lang="en-US" dirty="0" smtClean="0"/>
              <a:t> is how long insulin continues to lower blood glucose.</a:t>
            </a:r>
          </a:p>
          <a:p>
            <a:endParaRPr lang="en-US" dirty="0" smtClean="0"/>
          </a:p>
          <a:p>
            <a:r>
              <a:rPr lang="en-US" dirty="0" smtClean="0"/>
              <a:t>Pause this slide to review graph</a:t>
            </a:r>
            <a:r>
              <a:rPr lang="en-US" baseline="0" dirty="0" smtClean="0"/>
              <a:t> more.</a:t>
            </a:r>
            <a:endParaRPr lang="en-US" dirty="0" smtClean="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26</a:t>
            </a:fld>
            <a:endParaRPr lang="en-US"/>
          </a:p>
        </p:txBody>
      </p:sp>
    </p:spTree>
    <p:extLst>
      <p:ext uri="{BB962C8B-B14F-4D97-AF65-F5344CB8AC3E}">
        <p14:creationId xmlns:p14="http://schemas.microsoft.com/office/powerpoint/2010/main" val="2160744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correction dose is determined by subtracting your current blood glucose minus your target number then dividing it by your Correction Factor or Sensitivity. </a:t>
            </a:r>
          </a:p>
          <a:p>
            <a:endParaRPr lang="en-US" baseline="0" dirty="0" smtClean="0"/>
          </a:p>
          <a:p>
            <a:r>
              <a:rPr lang="en-US" baseline="0" dirty="0" smtClean="0"/>
              <a:t>In order to dose for the carbohydrates you eat, you need to determine the amount of carbohydrates you are going to eat. Take the grams of carbohydrate divided by the insulin to carbohydrate ratio. Some patients may have multiple insulin to carbohydrate ratios during the day because their bodies may be more sensitive to insulin at different times per day. For example, breakfast could have an ICR of 12, while dinner’s ICR may be 16.</a:t>
            </a:r>
          </a:p>
          <a:p>
            <a:endParaRPr lang="en-US" baseline="0" dirty="0" smtClean="0"/>
          </a:p>
          <a:p>
            <a:r>
              <a:rPr lang="en-US" baseline="0" dirty="0" smtClean="0"/>
              <a:t>Basal insulin such as Lantus, </a:t>
            </a:r>
            <a:r>
              <a:rPr lang="en-US" baseline="0" dirty="0" err="1" smtClean="0"/>
              <a:t>Levemir</a:t>
            </a:r>
            <a:r>
              <a:rPr lang="en-US" baseline="0" dirty="0" smtClean="0"/>
              <a:t>, or </a:t>
            </a:r>
            <a:r>
              <a:rPr lang="en-US" baseline="0" dirty="0" err="1" smtClean="0"/>
              <a:t>Tresiba</a:t>
            </a:r>
            <a:r>
              <a:rPr lang="en-US" baseline="0" dirty="0" smtClean="0"/>
              <a:t> may be taken 1 -2 times per day at the same time every day. Long-acting basal works on the glucose released from the liver.</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27</a:t>
            </a:fld>
            <a:endParaRPr lang="en-US"/>
          </a:p>
        </p:txBody>
      </p:sp>
    </p:spTree>
    <p:extLst>
      <p:ext uri="{BB962C8B-B14F-4D97-AF65-F5344CB8AC3E}">
        <p14:creationId xmlns:p14="http://schemas.microsoft.com/office/powerpoint/2010/main" val="545819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smtClean="0"/>
              <a:t>Rapid-acting</a:t>
            </a:r>
            <a:r>
              <a:rPr lang="en-US" baseline="0" dirty="0" smtClean="0"/>
              <a:t> insulin t</a:t>
            </a:r>
            <a:r>
              <a:rPr lang="en-US" dirty="0" smtClean="0"/>
              <a:t>ypically begins to work within 15 minutes after injection, peaks within an hour, and continues to work for 2 to 4 hours. </a:t>
            </a:r>
          </a:p>
          <a:p>
            <a:pPr defTabSz="940460">
              <a:defRPr/>
            </a:pPr>
            <a:endParaRPr lang="en-US" dirty="0" smtClean="0"/>
          </a:p>
          <a:p>
            <a:pPr defTabSz="940460">
              <a:defRPr/>
            </a:pPr>
            <a:r>
              <a:rPr lang="en-US" dirty="0" smtClean="0"/>
              <a:t>It is recommended to be administered before meals to match the amount of carbohydrate eaten at meals/snacks</a:t>
            </a:r>
          </a:p>
          <a:p>
            <a:pPr defTabSz="940460">
              <a:defRPr/>
            </a:pPr>
            <a:endParaRPr lang="en-US" dirty="0" smtClean="0"/>
          </a:p>
          <a:p>
            <a:pPr defTabSz="940460">
              <a:defRPr/>
            </a:pPr>
            <a:r>
              <a:rPr lang="en-US" dirty="0" smtClean="0"/>
              <a:t>Rapid-acting</a:t>
            </a:r>
            <a:r>
              <a:rPr lang="en-US" baseline="0" dirty="0" smtClean="0"/>
              <a:t> insulin</a:t>
            </a:r>
            <a:r>
              <a:rPr lang="en-US" dirty="0" smtClean="0"/>
              <a:t> can also be administered to correct for high blood glucose levels</a:t>
            </a:r>
          </a:p>
          <a:p>
            <a:pPr defTabSz="940460">
              <a:defRPr/>
            </a:pPr>
            <a:endParaRPr lang="en-US" dirty="0" smtClean="0"/>
          </a:p>
          <a:p>
            <a:pPr defTabSz="940460">
              <a:defRPr/>
            </a:pPr>
            <a:r>
              <a:rPr lang="en-US" dirty="0" smtClean="0"/>
              <a:t>Young children, most</a:t>
            </a:r>
            <a:r>
              <a:rPr lang="en-US" baseline="0" dirty="0" smtClean="0"/>
              <a:t> often under the age of 5,</a:t>
            </a:r>
            <a:r>
              <a:rPr lang="en-US" dirty="0" smtClean="0"/>
              <a:t> may benefit from postprandial bolus insulin, because their carbohydrate intake can be unpredictable. To best control blood glucose levels, meals should have been eaten within 20 minutes of postprandial insulin administration</a:t>
            </a:r>
          </a:p>
          <a:p>
            <a:endParaRPr lang="en-US" baseline="0" dirty="0" smtClean="0"/>
          </a:p>
          <a:p>
            <a:r>
              <a:rPr lang="en-US" baseline="0" dirty="0" smtClean="0"/>
              <a:t>Sometimes we educate parents on split-meal dosing which has improved insulin coverage versus post-meal dosing, but it requires two injections at meal times rather than just the one. Split dosing covers the correction of high blood sugar and minimum carbs for the first dose at the beginning of the meal, and the second dose is only for the additional carbs the patient will eat and is dosed mid-meal or at the end of the meal.</a:t>
            </a: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28</a:t>
            </a:fld>
            <a:endParaRPr lang="en-US"/>
          </a:p>
        </p:txBody>
      </p:sp>
    </p:spTree>
    <p:extLst>
      <p:ext uri="{BB962C8B-B14F-4D97-AF65-F5344CB8AC3E}">
        <p14:creationId xmlns:p14="http://schemas.microsoft.com/office/powerpoint/2010/main" val="366852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above</a:t>
            </a:r>
            <a:r>
              <a:rPr lang="en-US" baseline="0" dirty="0" smtClean="0"/>
              <a:t> slide. Explain that the long acting insulin works on managing the glucose released by the liver.</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29</a:t>
            </a:fld>
            <a:endParaRPr lang="en-US"/>
          </a:p>
        </p:txBody>
      </p:sp>
    </p:spTree>
    <p:extLst>
      <p:ext uri="{BB962C8B-B14F-4D97-AF65-F5344CB8AC3E}">
        <p14:creationId xmlns:p14="http://schemas.microsoft.com/office/powerpoint/2010/main" val="229463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a:t>
            </a:fld>
            <a:endParaRPr lang="en-US"/>
          </a:p>
        </p:txBody>
      </p:sp>
    </p:spTree>
    <p:extLst>
      <p:ext uri="{BB962C8B-B14F-4D97-AF65-F5344CB8AC3E}">
        <p14:creationId xmlns:p14="http://schemas.microsoft.com/office/powerpoint/2010/main" val="4159803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mixed insulin in clinic is infrequent but it is used for patients that struggle with giving multiple injections daily. It is a blend of intermediate acting insulin and fast acting and is given typically twice per day. This is not as an effective treatment as using the long and rapid acting insulin.</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30</a:t>
            </a:fld>
            <a:endParaRPr lang="en-US"/>
          </a:p>
        </p:txBody>
      </p:sp>
    </p:spTree>
    <p:extLst>
      <p:ext uri="{BB962C8B-B14F-4D97-AF65-F5344CB8AC3E}">
        <p14:creationId xmlns:p14="http://schemas.microsoft.com/office/powerpoint/2010/main" val="3874885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goal for patients is to use a flexible</a:t>
            </a:r>
            <a:r>
              <a:rPr lang="en-US" baseline="0" dirty="0" smtClean="0"/>
              <a:t> meal plan which allows them to eat variable amounts of carbohydrates and be more flexible with timing. </a:t>
            </a:r>
          </a:p>
          <a:p>
            <a:endParaRPr lang="en-US" sz="2900" dirty="0"/>
          </a:p>
          <a:p>
            <a:r>
              <a:rPr lang="en-US" sz="2900" dirty="0"/>
              <a:t>-Flexible insulin regimens allow the patient to eat at flexible mealtimes, as well as eat an amount of food based on hunger rather than a pre-determined amount of carbohydrate.</a:t>
            </a:r>
          </a:p>
          <a:p>
            <a:endParaRPr lang="en-US" sz="2900" dirty="0"/>
          </a:p>
          <a:p>
            <a:r>
              <a:rPr lang="en-US" sz="2900" dirty="0"/>
              <a:t>-The patient’s use of basal/bolus insulin therapy and the total carbohydrate amount at meals and snacks are the primary determinants of bolus insulin doses and blood glucose response</a:t>
            </a:r>
          </a:p>
          <a:p>
            <a:endParaRPr lang="en-US" sz="2900" dirty="0"/>
          </a:p>
          <a:p>
            <a:r>
              <a:rPr lang="en-US" sz="2900" dirty="0"/>
              <a:t>-Most patients take multiple daily injections of fast-acting insulin at meal times and long-acting insulin once daily (around bedtime) on this regimen</a:t>
            </a:r>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31</a:t>
            </a:fld>
            <a:endParaRPr lang="en-US"/>
          </a:p>
        </p:txBody>
      </p:sp>
    </p:spTree>
    <p:extLst>
      <p:ext uri="{BB962C8B-B14F-4D97-AF65-F5344CB8AC3E}">
        <p14:creationId xmlns:p14="http://schemas.microsoft.com/office/powerpoint/2010/main" val="4051152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calculate the total amount of insulin on the flexible meal plan, follow this equation:</a:t>
            </a:r>
          </a:p>
          <a:p>
            <a:pPr lvl="0"/>
            <a:endParaRPr lang="en-US" dirty="0"/>
          </a:p>
          <a:p>
            <a:pPr lvl="0"/>
            <a:r>
              <a:rPr lang="en-US" dirty="0"/>
              <a:t>Correction or Fix for the blood sugar determines how much insulin to lower the blood sugar into target range by taking the blood sugar minus the target blood sugar, divided by the correction factor/sensitivity.</a:t>
            </a:r>
          </a:p>
          <a:p>
            <a:pPr lvl="0"/>
            <a:endParaRPr lang="en-US" dirty="0"/>
          </a:p>
          <a:p>
            <a:pPr lvl="0"/>
            <a:r>
              <a:rPr lang="en-US" dirty="0"/>
              <a:t>To cover carbs eaten at the meal or snack, take the grams of carb divided by the insulin to carb ratio to get how much insulin for food.</a:t>
            </a:r>
          </a:p>
          <a:p>
            <a:pPr lvl="0"/>
            <a:endParaRPr lang="en-US" dirty="0"/>
          </a:p>
          <a:p>
            <a:pPr lvl="0"/>
            <a:r>
              <a:rPr lang="en-US" dirty="0"/>
              <a:t>Add the fix and the food together to determine the total insulin dose to be given for the meal or snack.</a:t>
            </a:r>
          </a:p>
          <a:p>
            <a:pPr lvl="0"/>
            <a:endParaRPr lang="en-US" dirty="0"/>
          </a:p>
          <a:p>
            <a:pPr lvl="0"/>
            <a:r>
              <a:rPr lang="en-US" dirty="0"/>
              <a:t>Rounding Rules:</a:t>
            </a:r>
          </a:p>
          <a:p>
            <a:pPr lvl="0"/>
            <a:r>
              <a:rPr lang="en-US" dirty="0"/>
              <a:t>0.1-0.3 round down to whole unit (1.2 units = 1.0 unit to inject)</a:t>
            </a:r>
          </a:p>
          <a:p>
            <a:pPr lvl="0"/>
            <a:r>
              <a:rPr lang="en-US" dirty="0"/>
              <a:t>0.4-0.7 round to the half unit (1.6 units = 1.5 units to inject)</a:t>
            </a:r>
          </a:p>
          <a:p>
            <a:pPr lvl="0"/>
            <a:r>
              <a:rPr lang="en-US" dirty="0"/>
              <a:t>0.8-0.9 round up to the whole unit (1.9 units = 2 units to inject)</a:t>
            </a:r>
          </a:p>
          <a:p>
            <a:endParaRPr lang="en-US" dirty="0" smtClean="0"/>
          </a:p>
          <a:p>
            <a:endParaRPr lang="en-US" dirty="0" smtClean="0"/>
          </a:p>
          <a:p>
            <a:r>
              <a:rPr lang="en-US" b="1" dirty="0" smtClean="0"/>
              <a:t>Walk through an example: Explain the blue and green are the patient’s doses,</a:t>
            </a:r>
            <a:r>
              <a:rPr lang="en-US" b="1" baseline="0" dirty="0" smtClean="0"/>
              <a:t> while the red blood sugar and carbs are the variables. CLICK FOR EACH NUMBER TO APPEAR ON SCREEN </a:t>
            </a:r>
            <a:r>
              <a:rPr lang="en-US" b="1" baseline="0" dirty="0" smtClean="0">
                <a:sym typeface="Wingdings" panose="05000000000000000000" pitchFamily="2" charset="2"/>
              </a:rPr>
              <a:t></a:t>
            </a:r>
            <a:endParaRPr lang="en-US" b="1" dirty="0" smtClean="0"/>
          </a:p>
          <a:p>
            <a:r>
              <a:rPr lang="en-US" dirty="0" smtClean="0"/>
              <a:t>BG 247</a:t>
            </a:r>
          </a:p>
          <a:p>
            <a:r>
              <a:rPr lang="en-US" dirty="0" smtClean="0"/>
              <a:t>Target</a:t>
            </a:r>
            <a:r>
              <a:rPr lang="en-US" baseline="0" dirty="0" smtClean="0"/>
              <a:t> 130</a:t>
            </a:r>
          </a:p>
          <a:p>
            <a:r>
              <a:rPr lang="en-US" baseline="0" dirty="0" smtClean="0"/>
              <a:t>Sensitivity 50</a:t>
            </a:r>
          </a:p>
          <a:p>
            <a:r>
              <a:rPr lang="en-US" baseline="0" dirty="0" smtClean="0"/>
              <a:t>Carbs 63</a:t>
            </a:r>
          </a:p>
          <a:p>
            <a:r>
              <a:rPr lang="en-US" baseline="0" dirty="0" smtClean="0"/>
              <a:t>ICR 22</a:t>
            </a:r>
          </a:p>
        </p:txBody>
      </p:sp>
      <p:sp>
        <p:nvSpPr>
          <p:cNvPr id="4" name="Slide Number Placeholder 3"/>
          <p:cNvSpPr>
            <a:spLocks noGrp="1"/>
          </p:cNvSpPr>
          <p:nvPr>
            <p:ph type="sldNum" sz="quarter" idx="10"/>
          </p:nvPr>
        </p:nvSpPr>
        <p:spPr/>
        <p:txBody>
          <a:bodyPr/>
          <a:lstStyle/>
          <a:p>
            <a:fld id="{B50C97F4-C0B3-471C-9D17-9FF264D6387B}" type="slidenum">
              <a:rPr lang="en-US" smtClean="0"/>
              <a:t>32</a:t>
            </a:fld>
            <a:endParaRPr lang="en-US"/>
          </a:p>
        </p:txBody>
      </p:sp>
    </p:spTree>
    <p:extLst>
      <p:ext uri="{BB962C8B-B14F-4D97-AF65-F5344CB8AC3E}">
        <p14:creationId xmlns:p14="http://schemas.microsoft.com/office/powerpoint/2010/main" val="4170146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Insulin split-dosing is a very effective method of covering the</a:t>
            </a:r>
            <a:r>
              <a:rPr lang="en-US" baseline="0" dirty="0" smtClean="0"/>
              <a:t> amount of carbohydrates if you do not know how much a child will eat.  Also this is effective with foods that are high in fat and cause delayed rises in blood glucose.  So foods like pizza, lasagna, fried chicken will be better covered when split-dosed. </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33</a:t>
            </a:fld>
            <a:endParaRPr lang="en-US"/>
          </a:p>
        </p:txBody>
      </p:sp>
    </p:spTree>
    <p:extLst>
      <p:ext uri="{BB962C8B-B14F-4D97-AF65-F5344CB8AC3E}">
        <p14:creationId xmlns:p14="http://schemas.microsoft.com/office/powerpoint/2010/main" val="1571280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Blood</a:t>
            </a:r>
            <a:r>
              <a:rPr lang="en-US" baseline="0" dirty="0" smtClean="0"/>
              <a:t> sugars can be checked by a blood glucose monitor, which take a snap shot at one time of someone’s capillary blood glucose. Blood sugars can also be monitored by a continuous glucose monitor (CGM) which can track trends of blood glucose levels of interstitial tissue. These can be placed on multiple areas of the body.</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34</a:t>
            </a:fld>
            <a:endParaRPr lang="en-US"/>
          </a:p>
        </p:txBody>
      </p:sp>
    </p:spTree>
    <p:extLst>
      <p:ext uri="{BB962C8B-B14F-4D97-AF65-F5344CB8AC3E}">
        <p14:creationId xmlns:p14="http://schemas.microsoft.com/office/powerpoint/2010/main" val="2404235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https://t1dtoolkit.org/glucose-monitoring/cgm-and-flash-monitoring-comparison-chart/</a:t>
            </a:r>
          </a:p>
          <a:p>
            <a:endParaRPr lang="en-US" dirty="0" smtClean="0"/>
          </a:p>
          <a:p>
            <a:endParaRPr lang="en-US" dirty="0" smtClean="0"/>
          </a:p>
          <a:p>
            <a:endParaRPr lang="en-US" dirty="0" smtClean="0"/>
          </a:p>
          <a:p>
            <a:r>
              <a:rPr lang="en-US" dirty="0" smtClean="0"/>
              <a:t>Pause this slide to review graph</a:t>
            </a:r>
            <a:r>
              <a:rPr lang="en-US" baseline="0" dirty="0" smtClean="0"/>
              <a:t> more.</a:t>
            </a:r>
            <a:endParaRPr lang="en-US" dirty="0" smtClean="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35</a:t>
            </a:fld>
            <a:endParaRPr lang="en-US"/>
          </a:p>
        </p:txBody>
      </p:sp>
    </p:spTree>
    <p:extLst>
      <p:ext uri="{BB962C8B-B14F-4D97-AF65-F5344CB8AC3E}">
        <p14:creationId xmlns:p14="http://schemas.microsoft.com/office/powerpoint/2010/main" val="3880311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-Special bolus settings like square wave/extended or dual wave/combination) available on a pump to manage the delayed absorption of high-fat and high-carb meals like pizza</a:t>
            </a:r>
          </a:p>
          <a:p>
            <a:pPr lvl="0"/>
            <a:r>
              <a:rPr lang="en-US" dirty="0"/>
              <a:t>-Using the pump bolus features correctly can help to prevent post-meal hyperglycemia</a:t>
            </a:r>
          </a:p>
          <a:p>
            <a:pPr lvl="0"/>
            <a:endParaRPr lang="en-US" dirty="0"/>
          </a:p>
          <a:p>
            <a:pPr lvl="0"/>
            <a:r>
              <a:rPr lang="en-US" dirty="0"/>
              <a:t>Pumps are great so that people can eat over a longer period of time. So going to the movies you can determine how much popcorn you are going to eat and then put the carbohydrate amount into the pump and the time you are giving the bolus over. </a:t>
            </a:r>
          </a:p>
          <a:p>
            <a:pPr lvl="0"/>
            <a:endParaRPr lang="en-US" dirty="0"/>
          </a:p>
          <a:p>
            <a:pPr lvl="0"/>
            <a:r>
              <a:rPr lang="en-US" dirty="0"/>
              <a:t>We will find that kids just starting with a pump will have a tendency to gain weight as they tend to eat more as they have to inject less often.</a:t>
            </a:r>
          </a:p>
          <a:p>
            <a:pPr lvl="0"/>
            <a:endParaRPr lang="en-US" dirty="0"/>
          </a:p>
          <a:p>
            <a:endParaRPr lang="en-US" dirty="0" smtClean="0"/>
          </a:p>
          <a:p>
            <a:r>
              <a:rPr lang="en-US" dirty="0" smtClean="0"/>
              <a:t>Pause this slide to review graph</a:t>
            </a:r>
            <a:r>
              <a:rPr lang="en-US" baseline="0" dirty="0" smtClean="0"/>
              <a:t> more.</a:t>
            </a:r>
            <a:endParaRPr lang="en-US" dirty="0" smtClean="0"/>
          </a:p>
          <a:p>
            <a:pPr lvl="0"/>
            <a:endParaRPr lang="en-US" dirty="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36</a:t>
            </a:fld>
            <a:endParaRPr lang="en-US"/>
          </a:p>
        </p:txBody>
      </p:sp>
    </p:spTree>
    <p:extLst>
      <p:ext uri="{BB962C8B-B14F-4D97-AF65-F5344CB8AC3E}">
        <p14:creationId xmlns:p14="http://schemas.microsoft.com/office/powerpoint/2010/main" val="2548456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-Special bolus settings like square wave/extended or dual wave/combination) available on a pump to manage the delayed absorption of high-fat and high-carb meals like pizza</a:t>
            </a:r>
          </a:p>
          <a:p>
            <a:pPr lvl="0"/>
            <a:r>
              <a:rPr lang="en-US" dirty="0"/>
              <a:t>-Using the pump bolus features correctly can help to prevent post-meal hyperglycemia</a:t>
            </a:r>
          </a:p>
          <a:p>
            <a:pPr lvl="0"/>
            <a:endParaRPr lang="en-US" dirty="0"/>
          </a:p>
          <a:p>
            <a:pPr lvl="0"/>
            <a:r>
              <a:rPr lang="en-US" dirty="0"/>
              <a:t>Pumps are great so that people can eat over a longer period of time. So going to the movies you can determine how much popcorn you are going to eat and then put the carbohydrate amount into the pump and the time you are giving the bolus over. </a:t>
            </a:r>
          </a:p>
          <a:p>
            <a:pPr lvl="0"/>
            <a:endParaRPr lang="en-US" dirty="0"/>
          </a:p>
          <a:p>
            <a:pPr lvl="0"/>
            <a:r>
              <a:rPr lang="en-US" dirty="0"/>
              <a:t>We will find that kids just starting with a pump will have a tendency to gain weight as they tend to eat more as they have to inject less often.</a:t>
            </a:r>
          </a:p>
          <a:p>
            <a:pPr lvl="0"/>
            <a:endParaRPr lang="en-US" dirty="0"/>
          </a:p>
          <a:p>
            <a:endParaRPr lang="en-US" dirty="0" smtClean="0"/>
          </a:p>
          <a:p>
            <a:r>
              <a:rPr lang="en-US" dirty="0" smtClean="0"/>
              <a:t>Pause this slide to review graph</a:t>
            </a:r>
            <a:r>
              <a:rPr lang="en-US" baseline="0" dirty="0" smtClean="0"/>
              <a:t> more.</a:t>
            </a:r>
            <a:endParaRPr lang="en-US" dirty="0" smtClean="0"/>
          </a:p>
          <a:p>
            <a:pPr lvl="0"/>
            <a:endParaRPr lang="en-US" dirty="0"/>
          </a:p>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37</a:t>
            </a:fld>
            <a:endParaRPr lang="en-US"/>
          </a:p>
        </p:txBody>
      </p:sp>
    </p:spTree>
    <p:extLst>
      <p:ext uri="{BB962C8B-B14F-4D97-AF65-F5344CB8AC3E}">
        <p14:creationId xmlns:p14="http://schemas.microsoft.com/office/powerpoint/2010/main" val="1356298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38</a:t>
            </a:fld>
            <a:endParaRPr lang="en-US"/>
          </a:p>
        </p:txBody>
      </p:sp>
    </p:spTree>
    <p:extLst>
      <p:ext uri="{BB962C8B-B14F-4D97-AF65-F5344CB8AC3E}">
        <p14:creationId xmlns:p14="http://schemas.microsoft.com/office/powerpoint/2010/main" val="282212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40460">
              <a:defRPr/>
            </a:pPr>
            <a:r>
              <a:rPr lang="en-US" b="1" dirty="0" smtClean="0"/>
              <a:t>CW Carb Factors:</a:t>
            </a:r>
            <a:r>
              <a:rPr lang="en-US" b="1" baseline="0" dirty="0" smtClean="0"/>
              <a:t> </a:t>
            </a:r>
            <a:r>
              <a:rPr lang="en-US" baseline="0" dirty="0" smtClean="0"/>
              <a:t>https://childrenswi.org/carbload#/home </a:t>
            </a:r>
            <a:endParaRPr lang="en-US" dirty="0" smtClean="0"/>
          </a:p>
          <a:p>
            <a:r>
              <a:rPr lang="en-US" b="1" dirty="0" smtClean="0"/>
              <a:t>Calorie King Food Search: </a:t>
            </a:r>
            <a:r>
              <a:rPr lang="en-US" dirty="0" smtClean="0"/>
              <a:t>https://www.calorieking.com/us/en/</a:t>
            </a:r>
          </a:p>
          <a:p>
            <a:r>
              <a:rPr lang="en-US" b="1" dirty="0" err="1" smtClean="0"/>
              <a:t>MyFitness</a:t>
            </a:r>
            <a:r>
              <a:rPr lang="en-US" b="1" baseline="0" dirty="0" err="1" smtClean="0"/>
              <a:t>Pal</a:t>
            </a:r>
            <a:r>
              <a:rPr lang="en-US" b="1" baseline="0" dirty="0" smtClean="0"/>
              <a:t>: </a:t>
            </a:r>
            <a:r>
              <a:rPr lang="en-US" baseline="0" dirty="0" smtClean="0"/>
              <a:t>https://www.myfitnesspal.com/  Will caution with the use of </a:t>
            </a:r>
            <a:r>
              <a:rPr lang="en-US" baseline="0" dirty="0" err="1" smtClean="0"/>
              <a:t>MyfitnessPal</a:t>
            </a:r>
            <a:r>
              <a:rPr lang="en-US" baseline="0" dirty="0" smtClean="0"/>
              <a:t> as it does allow for people to post unverified nutritional information. So some recipes with nutritional information may not be as accurate in their carbohydrate counting.</a:t>
            </a:r>
          </a:p>
          <a:p>
            <a:r>
              <a:rPr lang="en-US" b="1" baseline="0" dirty="0" smtClean="0"/>
              <a:t>Spark People: </a:t>
            </a:r>
            <a:r>
              <a:rPr lang="en-US" baseline="0" dirty="0" smtClean="0"/>
              <a:t>https://recipes.sparkpeople.com/recipe-calculator.asp</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39</a:t>
            </a:fld>
            <a:endParaRPr lang="en-US"/>
          </a:p>
        </p:txBody>
      </p:sp>
    </p:spTree>
    <p:extLst>
      <p:ext uri="{BB962C8B-B14F-4D97-AF65-F5344CB8AC3E}">
        <p14:creationId xmlns:p14="http://schemas.microsoft.com/office/powerpoint/2010/main" val="414247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two slides explain how Type 1 diabetes develops. </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4</a:t>
            </a:fld>
            <a:endParaRPr lang="en-US"/>
          </a:p>
        </p:txBody>
      </p:sp>
    </p:spTree>
    <p:extLst>
      <p:ext uri="{BB962C8B-B14F-4D97-AF65-F5344CB8AC3E}">
        <p14:creationId xmlns:p14="http://schemas.microsoft.com/office/powerpoint/2010/main" val="430335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 management</a:t>
            </a:r>
            <a:r>
              <a:rPr lang="en-US" baseline="0" dirty="0" smtClean="0"/>
              <a:t> is important subject as it can be very beneficial and at times difficult to manage. Exercise and physical activity are very important aspects of daily living. </a:t>
            </a:r>
          </a:p>
          <a:p>
            <a:endParaRPr lang="en-US" baseline="0" dirty="0" smtClean="0"/>
          </a:p>
          <a:p>
            <a:r>
              <a:rPr lang="en-US" baseline="0" dirty="0" smtClean="0"/>
              <a:t>Exercise can be a great weight to lower your blood sugar especially when in honeymoon and you are not correcting blood sugars between meals. It also improves insulin sensitivity as many kids progress towards puberty their body can become more resistance to the insulin and may require more. By exercising more your body will use the insulin more effectively as it needs the energy.</a:t>
            </a:r>
          </a:p>
          <a:p>
            <a:endParaRPr lang="en-US" baseline="0" dirty="0" smtClean="0"/>
          </a:p>
          <a:p>
            <a:r>
              <a:rPr lang="en-US" baseline="0" dirty="0" smtClean="0"/>
              <a:t>Sports on the other hand can cause hypoglycemia without proper management. Having snacks and slightly higher blood sugars prior to activities will help prevent hypoglycemia. </a:t>
            </a:r>
          </a:p>
          <a:p>
            <a:endParaRPr lang="en-US" baseline="0" dirty="0" smtClean="0"/>
          </a:p>
          <a:p>
            <a:r>
              <a:rPr lang="en-US" baseline="0" dirty="0" smtClean="0"/>
              <a:t>Intense sports can also cause adrenaline highs which cause elevated blood sugars but do not correct them as they typically normalize within 2 hours.</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40</a:t>
            </a:fld>
            <a:endParaRPr lang="en-US"/>
          </a:p>
        </p:txBody>
      </p:sp>
    </p:spTree>
    <p:extLst>
      <p:ext uri="{BB962C8B-B14F-4D97-AF65-F5344CB8AC3E}">
        <p14:creationId xmlns:p14="http://schemas.microsoft.com/office/powerpoint/2010/main" val="828157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41</a:t>
            </a:fld>
            <a:endParaRPr lang="en-US"/>
          </a:p>
        </p:txBody>
      </p:sp>
    </p:spTree>
    <p:extLst>
      <p:ext uri="{BB962C8B-B14F-4D97-AF65-F5344CB8AC3E}">
        <p14:creationId xmlns:p14="http://schemas.microsoft.com/office/powerpoint/2010/main" val="1071328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43</a:t>
            </a:fld>
            <a:endParaRPr lang="en-US"/>
          </a:p>
        </p:txBody>
      </p:sp>
    </p:spTree>
    <p:extLst>
      <p:ext uri="{BB962C8B-B14F-4D97-AF65-F5344CB8AC3E}">
        <p14:creationId xmlns:p14="http://schemas.microsoft.com/office/powerpoint/2010/main" val="2616277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5</a:t>
            </a:fld>
            <a:endParaRPr lang="en-US"/>
          </a:p>
        </p:txBody>
      </p:sp>
    </p:spTree>
    <p:extLst>
      <p:ext uri="{BB962C8B-B14F-4D97-AF65-F5344CB8AC3E}">
        <p14:creationId xmlns:p14="http://schemas.microsoft.com/office/powerpoint/2010/main" val="290772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patients are in Diabetic-Ketoacidosis, also known as DKA, when they are first diagnosed, but not all patients experience this. This serious condition is caused by very high blood sugars and includes symptoms of fruity-smelling breath, nausea, abdominal pain, confusion, drowsiness, and rapid shallow breathing in addition to excessive thirst, frequent urination, weight loss and fatigue. </a:t>
            </a:r>
            <a:endParaRPr lang="en-US" b="1" dirty="0"/>
          </a:p>
        </p:txBody>
      </p:sp>
      <p:sp>
        <p:nvSpPr>
          <p:cNvPr id="4" name="Slide Number Placeholder 3"/>
          <p:cNvSpPr>
            <a:spLocks noGrp="1"/>
          </p:cNvSpPr>
          <p:nvPr>
            <p:ph type="sldNum" sz="quarter" idx="10"/>
          </p:nvPr>
        </p:nvSpPr>
        <p:spPr/>
        <p:txBody>
          <a:bodyPr/>
          <a:lstStyle/>
          <a:p>
            <a:fld id="{B50C97F4-C0B3-471C-9D17-9FF264D6387B}" type="slidenum">
              <a:rPr lang="en-US" smtClean="0"/>
              <a:t>6</a:t>
            </a:fld>
            <a:endParaRPr lang="en-US"/>
          </a:p>
        </p:txBody>
      </p:sp>
    </p:spTree>
    <p:extLst>
      <p:ext uri="{BB962C8B-B14F-4D97-AF65-F5344CB8AC3E}">
        <p14:creationId xmlns:p14="http://schemas.microsoft.com/office/powerpoint/2010/main" val="23590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0460">
              <a:defRPr/>
            </a:pPr>
            <a:r>
              <a:rPr lang="en-US" b="0" dirty="0" smtClean="0"/>
              <a:t>Antibody</a:t>
            </a:r>
            <a:r>
              <a:rPr lang="en-US" b="0" baseline="0" dirty="0" smtClean="0"/>
              <a:t> testing for Type 1 diabetes includes the GAD antibodies. GAD stands for G</a:t>
            </a:r>
            <a:r>
              <a:rPr lang="en-US" dirty="0" smtClean="0"/>
              <a:t>lutamic Acid Decarboxylase antibodies, which are a group of diabetes-associated antibodies that instruct the immune system to destroy the insulin-producing pancreatic cells. When insulin production stops, diabetes develops. When GAD antibodies</a:t>
            </a:r>
            <a:r>
              <a:rPr lang="en-US" baseline="0" dirty="0" smtClean="0"/>
              <a:t> are positive, Type 1 diabetes is confirmed. </a:t>
            </a:r>
            <a:r>
              <a:rPr lang="en-US" dirty="0" smtClean="0"/>
              <a:t>Zinc Transporter 8 Antibody test helps assess risk of type 1 diabetes used alone or in combination with GAD tests.</a:t>
            </a:r>
          </a:p>
          <a:p>
            <a:pPr marL="0" lvl="1" defTabSz="940460">
              <a:defRPr/>
            </a:pPr>
            <a:endParaRPr lang="en-US" b="1" dirty="0" smtClean="0"/>
          </a:p>
          <a:p>
            <a:pPr marL="0" lvl="1" defTabSz="940460">
              <a:defRPr/>
            </a:pPr>
            <a:r>
              <a:rPr lang="en-US" b="0" dirty="0" smtClean="0"/>
              <a:t>Hemoglobin</a:t>
            </a:r>
            <a:r>
              <a:rPr lang="en-US" b="0" baseline="0" dirty="0" smtClean="0"/>
              <a:t> A1c is lab test that measures the average blood sugar levels over the last 3 months. It is the gold standard for prevention of complications related to diabetes and evaluates overall management. The HbA1c is </a:t>
            </a:r>
            <a:r>
              <a:rPr lang="en-US" dirty="0"/>
              <a:t>measured at each follow-up appointment by finger poke and is recorded as a percentage. Goals for kids younger than 18 years old is 7.5%, while the goal for patients 18 and older is less than 7%. </a:t>
            </a:r>
          </a:p>
          <a:p>
            <a:pPr marL="0" lvl="1" defTabSz="940460">
              <a:defRPr/>
            </a:pPr>
            <a:endParaRPr lang="en-US" dirty="0"/>
          </a:p>
          <a:p>
            <a:pPr marL="0" lvl="1" defTabSz="940460">
              <a:defRPr/>
            </a:pPr>
            <a:r>
              <a:rPr lang="en-US" dirty="0" smtClean="0"/>
              <a:t>Less stringent A1c goals (such as &lt;7.5%) may be appropriate for patients who cannot articulate symptoms of hypoglycemia, have hypoglycemia unawareness,</a:t>
            </a:r>
            <a:r>
              <a:rPr lang="en-US" baseline="0" dirty="0" smtClean="0"/>
              <a:t> </a:t>
            </a:r>
            <a:r>
              <a:rPr lang="en-US" dirty="0" smtClean="0"/>
              <a:t>lack</a:t>
            </a:r>
            <a:r>
              <a:rPr lang="en-US" baseline="0" dirty="0" smtClean="0"/>
              <a:t> access to </a:t>
            </a:r>
            <a:r>
              <a:rPr lang="en-US" dirty="0" smtClean="0"/>
              <a:t>advanced insulin delivery technology, and/or continuous glucose monitoring, cannot check blood glucose regularly, or have non-glycemic factors that increase A1c. Even less stringent A1c goals (such as &lt;8%) may be appropriate for patients with a history of severe hypoglycemia, limited life expectancy, or where the harms of treatment are greater than the benefits. </a:t>
            </a:r>
          </a:p>
          <a:p>
            <a:pPr marL="0" lvl="1" defTabSz="940460">
              <a:defRPr/>
            </a:pPr>
            <a:endParaRPr lang="en-US" dirty="0" smtClean="0"/>
          </a:p>
          <a:p>
            <a:pPr marL="0" lvl="1" defTabSz="940460">
              <a:defRPr/>
            </a:pPr>
            <a:r>
              <a:rPr lang="en-US" dirty="0" smtClean="0"/>
              <a:t>Providers may reasonably suggest more stringent A1C goals (such as &lt;6.5%) for selected individual patients if they can be achieved without significant hypoglycemia, negative impacts on well-being, or undue burden of care, or in those who have non-glycemic factors that decrease A1C.</a:t>
            </a:r>
            <a:r>
              <a:rPr lang="en-US" baseline="0" dirty="0" smtClean="0"/>
              <a:t> </a:t>
            </a:r>
            <a:r>
              <a:rPr lang="en-US" b="0" dirty="0" smtClean="0"/>
              <a:t>Lower targets may also be appropriate during the honeymoon phase. </a:t>
            </a:r>
          </a:p>
          <a:p>
            <a:pPr marL="0" lvl="1" defTabSz="940460">
              <a:defRPr/>
            </a:pPr>
            <a:endParaRPr lang="en-US" dirty="0" smtClean="0"/>
          </a:p>
          <a:p>
            <a:pPr marL="0" lvl="1" defTabSz="940460">
              <a:defRPr/>
            </a:pPr>
            <a:r>
              <a:rPr lang="en-US" dirty="0" smtClean="0"/>
              <a:t>Thyroid problems can be autoimmune and occurs</a:t>
            </a:r>
            <a:r>
              <a:rPr lang="en-US" baseline="0" dirty="0" smtClean="0"/>
              <a:t> in 20% of people with Type 1 Diabetes. </a:t>
            </a:r>
            <a:r>
              <a:rPr lang="en-US" dirty="0" smtClean="0"/>
              <a:t>Thyroid antibodies test for an antibody attacking the thyroid and are tested at diagnosis of diabetes or within the first year.</a:t>
            </a:r>
            <a:r>
              <a:rPr lang="en-US" baseline="0" dirty="0" smtClean="0"/>
              <a:t> </a:t>
            </a:r>
            <a:r>
              <a:rPr lang="en-US" dirty="0" smtClean="0"/>
              <a:t>When a person loses thyroid function it is called ”hypothyroidism”</a:t>
            </a:r>
            <a:r>
              <a:rPr lang="en-US" baseline="0" dirty="0" smtClean="0"/>
              <a:t> and</a:t>
            </a:r>
            <a:r>
              <a:rPr lang="en-US" dirty="0" smtClean="0"/>
              <a:t> is more common in girls. </a:t>
            </a:r>
          </a:p>
          <a:p>
            <a:endParaRPr lang="en-US" dirty="0" smtClean="0"/>
          </a:p>
          <a:p>
            <a:r>
              <a:rPr lang="en-US" dirty="0" smtClean="0"/>
              <a:t>Celiac Disease is an autoimmune disease that occurs</a:t>
            </a:r>
            <a:r>
              <a:rPr lang="en-US" baseline="0" dirty="0" smtClean="0"/>
              <a:t> in 5-7% of people with Type 1 diabetes. Celiac is when a person is unable to have gluten in their food and the most common symptoms include stomach aches, constipation and/or diarrhea.</a:t>
            </a: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7</a:t>
            </a:fld>
            <a:endParaRPr lang="en-US"/>
          </a:p>
        </p:txBody>
      </p:sp>
    </p:spTree>
    <p:extLst>
      <p:ext uri="{BB962C8B-B14F-4D97-AF65-F5344CB8AC3E}">
        <p14:creationId xmlns:p14="http://schemas.microsoft.com/office/powerpoint/2010/main" val="112967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diabetes are at higher risk for heart problems as</a:t>
            </a:r>
            <a:r>
              <a:rPr lang="en-US" baseline="0" dirty="0" smtClean="0"/>
              <a:t> they age. Early identification of those at risk is key to beneficial treatment. A cholesterol test is typically done at diagnosis of diabetes or within the first year. A full lipid requires 12 hours of fasting prior to the lab draw.</a:t>
            </a:r>
          </a:p>
          <a:p>
            <a:endParaRPr lang="en-US" baseline="0" dirty="0" smtClean="0"/>
          </a:p>
          <a:p>
            <a:r>
              <a:rPr lang="en-US" baseline="0" dirty="0" smtClean="0"/>
              <a:t>A urine </a:t>
            </a:r>
            <a:r>
              <a:rPr lang="en-US" baseline="0" dirty="0" err="1" smtClean="0"/>
              <a:t>microalbumin</a:t>
            </a:r>
            <a:r>
              <a:rPr lang="en-US" baseline="0" dirty="0" smtClean="0"/>
              <a:t> test is done typically after having diabetes for 5 years and are over 12 years of age. </a:t>
            </a:r>
            <a:r>
              <a:rPr lang="en-US" baseline="0" dirty="0" err="1" smtClean="0"/>
              <a:t>Microalbumin</a:t>
            </a:r>
            <a:r>
              <a:rPr lang="en-US" baseline="0" dirty="0" smtClean="0"/>
              <a:t> is a protein that can “spill out of” the kidneys. This is an early screening test for early changes in kidneys. These changes have been found to predict later kidney failure if not treated. </a:t>
            </a:r>
          </a:p>
          <a:p>
            <a:endParaRPr lang="en-US" baseline="0" dirty="0" smtClean="0"/>
          </a:p>
          <a:p>
            <a:pPr marL="0" lvl="1" defTabSz="940460">
              <a:defRPr/>
            </a:pPr>
            <a:r>
              <a:rPr lang="en-US" dirty="0" smtClean="0"/>
              <a:t>If a patient is taking pills such as Metformin for type 2 diabetes, the liver and kidney function tests may be done every 6-12 months.</a:t>
            </a:r>
          </a:p>
        </p:txBody>
      </p:sp>
      <p:sp>
        <p:nvSpPr>
          <p:cNvPr id="4" name="Slide Number Placeholder 3"/>
          <p:cNvSpPr>
            <a:spLocks noGrp="1"/>
          </p:cNvSpPr>
          <p:nvPr>
            <p:ph type="sldNum" sz="quarter" idx="10"/>
          </p:nvPr>
        </p:nvSpPr>
        <p:spPr/>
        <p:txBody>
          <a:bodyPr/>
          <a:lstStyle/>
          <a:p>
            <a:fld id="{B50C97F4-C0B3-471C-9D17-9FF264D6387B}" type="slidenum">
              <a:rPr lang="en-US" smtClean="0"/>
              <a:t>8</a:t>
            </a:fld>
            <a:endParaRPr lang="en-US"/>
          </a:p>
        </p:txBody>
      </p:sp>
    </p:spTree>
    <p:extLst>
      <p:ext uri="{BB962C8B-B14F-4D97-AF65-F5344CB8AC3E}">
        <p14:creationId xmlns:p14="http://schemas.microsoft.com/office/powerpoint/2010/main" val="34315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Treatment</a:t>
            </a:r>
            <a:r>
              <a:rPr lang="en-US" baseline="0" dirty="0" smtClean="0"/>
              <a:t> of Type 1 Diabetes is a balance of preventing acute, life-threatening hypoglycemia or long-term damage caused by hyperglycemia. Target blood sugar ranges typically are between 70-150 mg/</a:t>
            </a:r>
            <a:r>
              <a:rPr lang="en-US" baseline="0" dirty="0" err="1" smtClean="0"/>
              <a:t>dL</a:t>
            </a:r>
            <a:r>
              <a:rPr lang="en-US" baseline="0" dirty="0" smtClean="0"/>
              <a:t>, some may be 70-130 mg/</a:t>
            </a:r>
            <a:r>
              <a:rPr lang="en-US" baseline="0" dirty="0" err="1" smtClean="0"/>
              <a:t>dL</a:t>
            </a:r>
            <a:r>
              <a:rPr lang="en-US" baseline="0" dirty="0" smtClean="0"/>
              <a:t> or 70-180 mg/</a:t>
            </a:r>
            <a:r>
              <a:rPr lang="en-US" baseline="0" dirty="0" err="1" smtClean="0"/>
              <a:t>dL</a:t>
            </a:r>
            <a:r>
              <a:rPr lang="en-US" baseline="0" dirty="0" smtClean="0"/>
              <a:t>. </a:t>
            </a:r>
          </a:p>
          <a:p>
            <a:endParaRPr lang="en-US" baseline="0" dirty="0" smtClean="0"/>
          </a:p>
          <a:p>
            <a:pPr defTabSz="940460">
              <a:defRPr/>
            </a:pPr>
            <a:r>
              <a:rPr lang="en-US" baseline="0" dirty="0" smtClean="0"/>
              <a:t>Blood sugar levels </a:t>
            </a:r>
            <a:r>
              <a:rPr lang="en-US" dirty="0"/>
              <a:t>must be monitored either with finger pricks or a continuous glucose monitor.</a:t>
            </a:r>
          </a:p>
          <a:p>
            <a:pPr defTabSz="940460">
              <a:defRPr/>
            </a:pPr>
            <a:endParaRPr lang="en-US" dirty="0"/>
          </a:p>
          <a:p>
            <a:pPr defTabSz="940460">
              <a:defRPr/>
            </a:pPr>
            <a:r>
              <a:rPr lang="en-US" dirty="0"/>
              <a:t>Insulin doses must be carefully calculated based upon blood sugar, carbohydrate intake, and other factors like physical activity, stress, and illness.</a:t>
            </a:r>
          </a:p>
          <a:p>
            <a:pPr defTabSz="940460">
              <a:defRPr/>
            </a:pPr>
            <a:endParaRPr lang="en-US" dirty="0"/>
          </a:p>
        </p:txBody>
      </p:sp>
      <p:sp>
        <p:nvSpPr>
          <p:cNvPr id="4" name="Slide Number Placeholder 3"/>
          <p:cNvSpPr>
            <a:spLocks noGrp="1"/>
          </p:cNvSpPr>
          <p:nvPr>
            <p:ph type="sldNum" sz="quarter" idx="10"/>
          </p:nvPr>
        </p:nvSpPr>
        <p:spPr/>
        <p:txBody>
          <a:bodyPr/>
          <a:lstStyle/>
          <a:p>
            <a:fld id="{B50C97F4-C0B3-471C-9D17-9FF264D6387B}" type="slidenum">
              <a:rPr lang="en-US" smtClean="0"/>
              <a:t>9</a:t>
            </a:fld>
            <a:endParaRPr lang="en-US"/>
          </a:p>
        </p:txBody>
      </p:sp>
    </p:spTree>
    <p:extLst>
      <p:ext uri="{BB962C8B-B14F-4D97-AF65-F5344CB8AC3E}">
        <p14:creationId xmlns:p14="http://schemas.microsoft.com/office/powerpoint/2010/main" val="1227109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a:extLst>
              <a:ext uri="{FF2B5EF4-FFF2-40B4-BE49-F238E27FC236}">
                <a16:creationId xmlns:a16="http://schemas.microsoft.com/office/drawing/2014/main" xmlns="" id="{C7286747-AD43-EC40-8420-A6C5808CF4F4}"/>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a:extLst>
              <a:ext uri="{FF2B5EF4-FFF2-40B4-BE49-F238E27FC236}">
                <a16:creationId xmlns:a16="http://schemas.microsoft.com/office/drawing/2014/main" xmlns="" id="{19C830B9-95D4-9F4A-900F-646D5DB9F53A}"/>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smtClean="0"/>
              <a:t>Click to edit Master title style</a:t>
            </a:r>
            <a:endParaRPr lang="en-US"/>
          </a:p>
        </p:txBody>
      </p:sp>
      <p:sp>
        <p:nvSpPr>
          <p:cNvPr id="3" name="TextBox 2">
            <a:extLst>
              <a:ext uri="{FF2B5EF4-FFF2-40B4-BE49-F238E27FC236}">
                <a16:creationId xmlns:a16="http://schemas.microsoft.com/office/drawing/2014/main" xmlns="" id="{44A60E53-1C02-8A46-A69E-7E1B966056FC}"/>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Rectangle 5">
            <a:extLst>
              <a:ext uri="{FF2B5EF4-FFF2-40B4-BE49-F238E27FC236}">
                <a16:creationId xmlns:a16="http://schemas.microsoft.com/office/drawing/2014/main" xmlns="" id="{0F41BEE2-896E-B54D-BACE-CE289CC57068}"/>
              </a:ext>
            </a:extLst>
          </p:cNvPr>
          <p:cNvSpPr/>
          <p:nvPr/>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1.xml"/><Relationship Id="rId7" Type="http://schemas.openxmlformats.org/officeDocument/2006/relationships/image" Target="../media/image17.jpe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26.wma"/><Relationship Id="rId7" Type="http://schemas.openxmlformats.org/officeDocument/2006/relationships/slideLayout" Target="../slideLayouts/slideLayout11.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audio" Target="../media/media27.wma"/><Relationship Id="rId11" Type="http://schemas.openxmlformats.org/officeDocument/2006/relationships/image" Target="../media/image14.png"/><Relationship Id="rId5" Type="http://schemas.microsoft.com/office/2007/relationships/media" Target="../media/media27.wma"/><Relationship Id="rId10" Type="http://schemas.openxmlformats.org/officeDocument/2006/relationships/image" Target="../media/image19.png"/><Relationship Id="rId4" Type="http://schemas.openxmlformats.org/officeDocument/2006/relationships/audio" Target="../media/media26.wma"/><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33.wm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4.wma"/><Relationship Id="rId2" Type="http://schemas.microsoft.com/office/2007/relationships/media" Target="../media/media34.wm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32.xml"/><Relationship Id="rId4"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23.png"/><Relationship Id="rId5" Type="http://schemas.openxmlformats.org/officeDocument/2006/relationships/hyperlink" Target="https://youtu.be/sksO72-v2EQ"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412" y="817109"/>
            <a:ext cx="4044950" cy="2462119"/>
          </a:xfrm>
        </p:spPr>
        <p:txBody>
          <a:bodyPr>
            <a:noAutofit/>
          </a:bodyPr>
          <a:lstStyle/>
          <a:p>
            <a:r>
              <a:rPr lang="en-US" sz="4400" dirty="0" smtClean="0"/>
              <a:t>Self-Study Module:</a:t>
            </a:r>
            <a:br>
              <a:rPr lang="en-US" sz="4400" dirty="0" smtClean="0"/>
            </a:br>
            <a:r>
              <a:rPr lang="en-US" sz="4400" dirty="0" smtClean="0"/>
              <a:t>Diabetes</a:t>
            </a:r>
            <a:endParaRPr lang="en-US" sz="4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7351805"/>
      </p:ext>
    </p:extLst>
  </p:cSld>
  <p:clrMapOvr>
    <a:masterClrMapping/>
  </p:clrMapOvr>
  <mc:AlternateContent xmlns:mc="http://schemas.openxmlformats.org/markup-compatibility/2006" xmlns:p14="http://schemas.microsoft.com/office/powerpoint/2010/main">
    <mc:Choice Requires="p14">
      <p:transition spd="slow" p14:dur="2000" advTm="24263"/>
    </mc:Choice>
    <mc:Fallback xmlns="">
      <p:transition spd="slow" advTm="2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Honeymoon phase</a:t>
            </a:r>
            <a:endParaRPr lang="en-US" dirty="0"/>
          </a:p>
        </p:txBody>
      </p:sp>
      <p:sp>
        <p:nvSpPr>
          <p:cNvPr id="3" name="Content Placeholder 2"/>
          <p:cNvSpPr>
            <a:spLocks noGrp="1"/>
          </p:cNvSpPr>
          <p:nvPr>
            <p:ph idx="1"/>
          </p:nvPr>
        </p:nvSpPr>
        <p:spPr>
          <a:xfrm>
            <a:off x="838200" y="1825625"/>
            <a:ext cx="10703560" cy="4351338"/>
          </a:xfrm>
        </p:spPr>
        <p:txBody>
          <a:bodyPr>
            <a:normAutofit/>
          </a:bodyPr>
          <a:lstStyle/>
          <a:p>
            <a:r>
              <a:rPr lang="en-US" sz="2400" dirty="0"/>
              <a:t>Period of </a:t>
            </a:r>
            <a:r>
              <a:rPr lang="en-US" sz="2400" dirty="0" smtClean="0"/>
              <a:t>time soon after diagnosis </a:t>
            </a:r>
            <a:r>
              <a:rPr lang="en-US" sz="2400" dirty="0"/>
              <a:t>when the body continues to make some </a:t>
            </a:r>
            <a:r>
              <a:rPr lang="en-US" sz="2400" dirty="0" smtClean="0"/>
              <a:t>insulin </a:t>
            </a:r>
            <a:r>
              <a:rPr lang="en-US" sz="2400" dirty="0"/>
              <a:t>and less insulin may be required by </a:t>
            </a:r>
            <a:r>
              <a:rPr lang="en-US" sz="2400" dirty="0" smtClean="0"/>
              <a:t>injection</a:t>
            </a:r>
          </a:p>
          <a:p>
            <a:r>
              <a:rPr lang="en-US" sz="2400" dirty="0" smtClean="0"/>
              <a:t>Usually triggered by starting to give insulin injections</a:t>
            </a:r>
          </a:p>
          <a:p>
            <a:r>
              <a:rPr lang="en-US" sz="2400" dirty="0" smtClean="0"/>
              <a:t>It’s typically 3 </a:t>
            </a:r>
            <a:r>
              <a:rPr lang="en-US" sz="2400" dirty="0"/>
              <a:t>months to 2 </a:t>
            </a:r>
            <a:r>
              <a:rPr lang="en-US" sz="2400" dirty="0" smtClean="0"/>
              <a:t>years</a:t>
            </a:r>
          </a:p>
          <a:p>
            <a:r>
              <a:rPr lang="en-US" sz="2400" dirty="0" smtClean="0"/>
              <a:t>Blood sugars </a:t>
            </a:r>
            <a:r>
              <a:rPr lang="en-US" sz="2400" dirty="0"/>
              <a:t>will be lower/possibly more consistent </a:t>
            </a:r>
          </a:p>
          <a:p>
            <a:r>
              <a:rPr lang="en-US" sz="2400" dirty="0"/>
              <a:t>Doses may need to be adjusted frequently</a:t>
            </a:r>
          </a:p>
          <a:p>
            <a:r>
              <a:rPr lang="en-US" sz="2400" dirty="0"/>
              <a:t>Breakfast and bedtime numbers should be over 100</a:t>
            </a:r>
          </a:p>
          <a:p>
            <a:r>
              <a:rPr lang="en-US" sz="2400" dirty="0"/>
              <a:t>Goal is to not have more than 2-3 lows per week</a:t>
            </a:r>
          </a:p>
          <a:p>
            <a:r>
              <a:rPr lang="en-US" sz="2400" dirty="0"/>
              <a:t>15 gram or less snacks may not require </a:t>
            </a:r>
            <a:r>
              <a:rPr lang="en-US" sz="2400" dirty="0" smtClean="0"/>
              <a:t>insulin</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550700"/>
      </p:ext>
    </p:extLst>
  </p:cSld>
  <p:clrMapOvr>
    <a:masterClrMapping/>
  </p:clrMapOvr>
  <mc:AlternateContent xmlns:mc="http://schemas.openxmlformats.org/markup-compatibility/2006" xmlns:p14="http://schemas.microsoft.com/office/powerpoint/2010/main">
    <mc:Choice Requires="p14">
      <p:transition spd="slow" p14:dur="2000" advTm="53601"/>
    </mc:Choice>
    <mc:Fallback xmlns="">
      <p:transition spd="slow" advTm="5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397783"/>
            <a:ext cx="10776858" cy="1325563"/>
          </a:xfrm>
        </p:spPr>
        <p:txBody>
          <a:bodyPr/>
          <a:lstStyle/>
          <a:p>
            <a:r>
              <a:rPr lang="en-US" dirty="0" smtClean="0"/>
              <a:t>What determines blood sugar levels?</a:t>
            </a:r>
            <a:endParaRPr lang="en-US" dirty="0"/>
          </a:p>
        </p:txBody>
      </p:sp>
      <p:sp>
        <p:nvSpPr>
          <p:cNvPr id="3" name="Content Placeholder 2"/>
          <p:cNvSpPr>
            <a:spLocks noGrp="1"/>
          </p:cNvSpPr>
          <p:nvPr>
            <p:ph idx="1"/>
          </p:nvPr>
        </p:nvSpPr>
        <p:spPr>
          <a:xfrm>
            <a:off x="576942" y="1930174"/>
            <a:ext cx="5127172" cy="4086224"/>
          </a:xfrm>
        </p:spPr>
        <p:txBody>
          <a:bodyPr>
            <a:normAutofit/>
          </a:bodyPr>
          <a:lstStyle/>
          <a:p>
            <a:pPr marL="0" indent="0">
              <a:buNone/>
            </a:pPr>
            <a:r>
              <a:rPr lang="en-US" sz="2400" b="1" dirty="0" smtClean="0"/>
              <a:t>Factors that raise blood sugar:</a:t>
            </a:r>
          </a:p>
          <a:p>
            <a:r>
              <a:rPr lang="en-US" sz="2400" dirty="0" smtClean="0"/>
              <a:t>Not enough insulin</a:t>
            </a:r>
          </a:p>
          <a:p>
            <a:r>
              <a:rPr lang="en-US" sz="2400" dirty="0" smtClean="0"/>
              <a:t>Other medications</a:t>
            </a:r>
          </a:p>
          <a:p>
            <a:r>
              <a:rPr lang="en-US" sz="2400" dirty="0" smtClean="0"/>
              <a:t>Physical activity with high intensity</a:t>
            </a:r>
          </a:p>
          <a:p>
            <a:r>
              <a:rPr lang="en-US" sz="2400" dirty="0" smtClean="0"/>
              <a:t>Excitement</a:t>
            </a:r>
          </a:p>
          <a:p>
            <a:r>
              <a:rPr lang="en-US" sz="2400" dirty="0" smtClean="0"/>
              <a:t>Stress/Illness</a:t>
            </a:r>
          </a:p>
        </p:txBody>
      </p:sp>
      <p:sp>
        <p:nvSpPr>
          <p:cNvPr id="5" name="TextBox 4"/>
          <p:cNvSpPr txBox="1"/>
          <p:nvPr/>
        </p:nvSpPr>
        <p:spPr>
          <a:xfrm>
            <a:off x="6634843" y="1949905"/>
            <a:ext cx="5116286"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Factors that </a:t>
            </a:r>
            <a:r>
              <a:rPr lang="en-US" sz="2400" b="1" dirty="0" smtClean="0">
                <a:latin typeface="Arial" panose="020B0604020202020204" pitchFamily="34" charset="0"/>
                <a:cs typeface="Arial" panose="020B0604020202020204" pitchFamily="34" charset="0"/>
              </a:rPr>
              <a:t>lower blood sugar:</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Too much insulin</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medications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Physical activity</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Stress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88518240"/>
      </p:ext>
    </p:extLst>
  </p:cSld>
  <p:clrMapOvr>
    <a:masterClrMapping/>
  </p:clrMapOvr>
  <mc:AlternateContent xmlns:mc="http://schemas.openxmlformats.org/markup-compatibility/2006" xmlns:p14="http://schemas.microsoft.com/office/powerpoint/2010/main">
    <mc:Choice Requires="p14">
      <p:transition spd="slow" p14:dur="2000" advTm="26914"/>
    </mc:Choice>
    <mc:Fallback xmlns="">
      <p:transition spd="slow" advTm="2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t>Acute complications: </a:t>
            </a:r>
            <a:r>
              <a:rPr lang="en-US" dirty="0" smtClean="0"/>
              <a:t>Hypoglycemia</a:t>
            </a:r>
            <a:endParaRPr lang="en-US" dirty="0"/>
          </a:p>
        </p:txBody>
      </p:sp>
      <p:sp>
        <p:nvSpPr>
          <p:cNvPr id="3" name="Content Placeholder 2"/>
          <p:cNvSpPr>
            <a:spLocks noGrp="1"/>
          </p:cNvSpPr>
          <p:nvPr>
            <p:ph idx="1"/>
          </p:nvPr>
        </p:nvSpPr>
        <p:spPr>
          <a:xfrm>
            <a:off x="561474" y="1564366"/>
            <a:ext cx="10792326" cy="4836434"/>
          </a:xfrm>
        </p:spPr>
        <p:txBody>
          <a:bodyPr>
            <a:noAutofit/>
          </a:bodyPr>
          <a:lstStyle/>
          <a:p>
            <a:r>
              <a:rPr lang="en-US" sz="2000" dirty="0"/>
              <a:t>B</a:t>
            </a:r>
            <a:r>
              <a:rPr lang="en-US" sz="2000" dirty="0" smtClean="0"/>
              <a:t>lood sugar below 70mg/</a:t>
            </a:r>
            <a:r>
              <a:rPr lang="en-US" sz="2000" dirty="0" err="1" smtClean="0"/>
              <a:t>dL</a:t>
            </a:r>
            <a:r>
              <a:rPr lang="en-US" sz="2000" dirty="0" smtClean="0"/>
              <a:t> is considered low</a:t>
            </a:r>
          </a:p>
          <a:p>
            <a:endParaRPr lang="en-US" sz="1000" dirty="0" smtClean="0"/>
          </a:p>
          <a:p>
            <a:r>
              <a:rPr lang="en-US" sz="2000" dirty="0" smtClean="0"/>
              <a:t>Many causes including illness, missing a meal, errors in carb counting or insulin dosing, other diabetes medications, exercise, stress, hormonal changes, honeymoon, drinking alcohol and more. </a:t>
            </a:r>
          </a:p>
          <a:p>
            <a:endParaRPr lang="en-US" sz="1000" dirty="0" smtClean="0"/>
          </a:p>
          <a:p>
            <a:r>
              <a:rPr lang="en-US" sz="2000" dirty="0" smtClean="0"/>
              <a:t>Signs and symptoms:</a:t>
            </a:r>
          </a:p>
          <a:p>
            <a:pPr lvl="1"/>
            <a:r>
              <a:rPr lang="en-US" sz="1600" dirty="0" smtClean="0"/>
              <a:t>Shaking</a:t>
            </a:r>
          </a:p>
          <a:p>
            <a:pPr lvl="1"/>
            <a:r>
              <a:rPr lang="en-US" sz="1600" dirty="0" smtClean="0"/>
              <a:t>Sweating</a:t>
            </a:r>
          </a:p>
          <a:p>
            <a:pPr lvl="1"/>
            <a:r>
              <a:rPr lang="en-US" sz="1600" dirty="0" smtClean="0"/>
              <a:t>Dizziness</a:t>
            </a:r>
          </a:p>
          <a:p>
            <a:pPr lvl="1"/>
            <a:r>
              <a:rPr lang="en-US" sz="1600" dirty="0" smtClean="0"/>
              <a:t>Hunger</a:t>
            </a:r>
          </a:p>
          <a:p>
            <a:pPr lvl="1"/>
            <a:r>
              <a:rPr lang="en-US" sz="1600" dirty="0" smtClean="0"/>
              <a:t>Confusion</a:t>
            </a:r>
          </a:p>
          <a:p>
            <a:pPr lvl="1"/>
            <a:r>
              <a:rPr lang="en-US" sz="1600" dirty="0" smtClean="0"/>
              <a:t>Tiredness</a:t>
            </a:r>
          </a:p>
          <a:p>
            <a:pPr lvl="1"/>
            <a:r>
              <a:rPr lang="en-US" sz="1600" dirty="0" smtClean="0"/>
              <a:t>Headache</a:t>
            </a:r>
          </a:p>
          <a:p>
            <a:pPr lvl="1"/>
            <a:r>
              <a:rPr lang="en-US" sz="1600" dirty="0" smtClean="0"/>
              <a:t>Pale</a:t>
            </a:r>
          </a:p>
          <a:p>
            <a:pPr lvl="1"/>
            <a:r>
              <a:rPr lang="en-US" sz="1600" dirty="0" smtClean="0"/>
              <a:t>Goofy or moody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2164634"/>
      </p:ext>
    </p:extLst>
  </p:cSld>
  <p:clrMapOvr>
    <a:masterClrMapping/>
  </p:clrMapOvr>
  <mc:AlternateContent xmlns:mc="http://schemas.openxmlformats.org/markup-compatibility/2006" xmlns:p14="http://schemas.microsoft.com/office/powerpoint/2010/main">
    <mc:Choice Requires="p14">
      <p:transition spd="slow" p14:dur="2000" advTm="44390"/>
    </mc:Choice>
    <mc:Fallback xmlns="">
      <p:transition spd="slow" advTm="4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365125"/>
            <a:ext cx="11036969" cy="1325563"/>
          </a:xfrm>
        </p:spPr>
        <p:txBody>
          <a:bodyPr/>
          <a:lstStyle/>
          <a:p>
            <a:r>
              <a:rPr lang="en-US" dirty="0" smtClean="0"/>
              <a:t>Hypoglycemia treatment</a:t>
            </a:r>
            <a:endParaRPr lang="en-US" dirty="0"/>
          </a:p>
        </p:txBody>
      </p:sp>
      <p:sp>
        <p:nvSpPr>
          <p:cNvPr id="3" name="Content Placeholder 2"/>
          <p:cNvSpPr>
            <a:spLocks noGrp="1"/>
          </p:cNvSpPr>
          <p:nvPr>
            <p:ph idx="1"/>
          </p:nvPr>
        </p:nvSpPr>
        <p:spPr>
          <a:xfrm>
            <a:off x="513347" y="1530267"/>
            <a:ext cx="10696074" cy="4486275"/>
          </a:xfrm>
        </p:spPr>
        <p:txBody>
          <a:bodyPr>
            <a:normAutofit/>
          </a:bodyPr>
          <a:lstStyle/>
          <a:p>
            <a:pPr marL="0" indent="0">
              <a:buNone/>
            </a:pPr>
            <a:r>
              <a:rPr lang="en-US" sz="2200" b="1" dirty="0" smtClean="0"/>
              <a:t>“15/15 </a:t>
            </a:r>
            <a:r>
              <a:rPr lang="en-US" sz="2200" b="1" dirty="0"/>
              <a:t>rule”</a:t>
            </a:r>
          </a:p>
          <a:p>
            <a:pPr lvl="1"/>
            <a:r>
              <a:rPr lang="en-US" sz="2200" dirty="0"/>
              <a:t>Check blood sugar; if &lt;70 then consume </a:t>
            </a:r>
            <a:r>
              <a:rPr lang="en-US" sz="2200" b="1" i="1" dirty="0"/>
              <a:t>15 grams </a:t>
            </a:r>
            <a:r>
              <a:rPr lang="en-US" sz="2200" dirty="0"/>
              <a:t>fast acting carbohydrate</a:t>
            </a:r>
          </a:p>
          <a:p>
            <a:pPr lvl="2"/>
            <a:r>
              <a:rPr lang="en-US" sz="2200" dirty="0"/>
              <a:t>Glucose tablets or gel</a:t>
            </a:r>
          </a:p>
          <a:p>
            <a:pPr lvl="2"/>
            <a:r>
              <a:rPr lang="en-US" sz="2200" dirty="0"/>
              <a:t>4oz (1/2 cup) juice</a:t>
            </a:r>
          </a:p>
          <a:p>
            <a:pPr lvl="2"/>
            <a:r>
              <a:rPr lang="en-US" sz="2200" dirty="0"/>
              <a:t>Candy like Skittles or </a:t>
            </a:r>
            <a:r>
              <a:rPr lang="en-US" sz="2200" dirty="0" err="1"/>
              <a:t>Smartees</a:t>
            </a:r>
            <a:r>
              <a:rPr lang="en-US" sz="2200" dirty="0"/>
              <a:t> (no </a:t>
            </a:r>
            <a:r>
              <a:rPr lang="en-US" sz="2200" dirty="0" smtClean="0"/>
              <a:t>chocolate, PB, or caramel</a:t>
            </a:r>
            <a:r>
              <a:rPr lang="en-US" sz="2200" dirty="0"/>
              <a:t>)</a:t>
            </a:r>
          </a:p>
          <a:p>
            <a:pPr lvl="1"/>
            <a:r>
              <a:rPr lang="en-US" sz="2200" dirty="0"/>
              <a:t>Wait </a:t>
            </a:r>
            <a:r>
              <a:rPr lang="en-US" sz="2200" b="1" i="1" dirty="0"/>
              <a:t>15 minutes </a:t>
            </a:r>
            <a:r>
              <a:rPr lang="en-US" sz="2200" dirty="0"/>
              <a:t>and check blood sugar to make sure it is in range. If it’s not in safe range, repeat until it is. </a:t>
            </a:r>
            <a:endParaRPr lang="en-US" sz="2200" dirty="0" smtClean="0"/>
          </a:p>
          <a:p>
            <a:pPr lvl="1"/>
            <a:r>
              <a:rPr lang="en-US" sz="2200" dirty="0" smtClean="0"/>
              <a:t>Consider </a:t>
            </a:r>
            <a:r>
              <a:rPr lang="en-US" sz="2200" dirty="0"/>
              <a:t>a complex carb + protein snack after treating (if not eating a meal within an </a:t>
            </a:r>
            <a:r>
              <a:rPr lang="en-US" sz="2200" dirty="0" smtClean="0"/>
              <a:t>hour)</a:t>
            </a:r>
          </a:p>
          <a:p>
            <a:pPr marL="0" indent="0">
              <a:buNone/>
            </a:pPr>
            <a:r>
              <a:rPr lang="en-US" sz="2200" b="1" dirty="0" smtClean="0"/>
              <a:t>Severe Hypoglycemia</a:t>
            </a:r>
          </a:p>
          <a:p>
            <a:pPr lvl="1"/>
            <a:r>
              <a:rPr lang="en-US" sz="2200" dirty="0" smtClean="0"/>
              <a:t>Person with diabetes cannot eat or drink, possibly pass out or have a seizure</a:t>
            </a:r>
          </a:p>
          <a:p>
            <a:pPr lvl="1"/>
            <a:r>
              <a:rPr lang="en-US" sz="2200" dirty="0" smtClean="0"/>
              <a:t>Treat with Glucagon (or </a:t>
            </a:r>
            <a:r>
              <a:rPr lang="en-US" sz="2200" dirty="0" err="1" smtClean="0"/>
              <a:t>Baqsimi</a:t>
            </a:r>
            <a:r>
              <a:rPr lang="en-US" sz="2200" dirty="0" smtClean="0"/>
              <a:t> nasal glucagon spray)</a:t>
            </a:r>
            <a:endParaRPr lang="en-US" sz="22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8677771"/>
      </p:ext>
    </p:extLst>
  </p:cSld>
  <p:clrMapOvr>
    <a:masterClrMapping/>
  </p:clrMapOvr>
  <mc:AlternateContent xmlns:mc="http://schemas.openxmlformats.org/markup-compatibility/2006" xmlns:p14="http://schemas.microsoft.com/office/powerpoint/2010/main">
    <mc:Choice Requires="p14">
      <p:transition spd="slow" p14:dur="2000" advTm="102875"/>
    </mc:Choice>
    <mc:Fallback xmlns="">
      <p:transition spd="slow" advTm="10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cute complications: Hyperglycemia</a:t>
            </a:r>
            <a:endParaRPr lang="en-US" dirty="0"/>
          </a:p>
        </p:txBody>
      </p:sp>
      <p:sp>
        <p:nvSpPr>
          <p:cNvPr id="3" name="Content Placeholder 2"/>
          <p:cNvSpPr>
            <a:spLocks noGrp="1"/>
          </p:cNvSpPr>
          <p:nvPr>
            <p:ph idx="1"/>
          </p:nvPr>
        </p:nvSpPr>
        <p:spPr>
          <a:xfrm>
            <a:off x="838200" y="1511074"/>
            <a:ext cx="10515600" cy="4486275"/>
          </a:xfrm>
        </p:spPr>
        <p:txBody>
          <a:bodyPr>
            <a:noAutofit/>
          </a:bodyPr>
          <a:lstStyle/>
          <a:p>
            <a:r>
              <a:rPr lang="en-US" sz="2000" dirty="0" smtClean="0"/>
              <a:t>Blood sugar higher than target range</a:t>
            </a:r>
          </a:p>
          <a:p>
            <a:endParaRPr lang="en-US" sz="1050" dirty="0" smtClean="0"/>
          </a:p>
          <a:p>
            <a:r>
              <a:rPr lang="en-US" sz="2000" dirty="0" smtClean="0"/>
              <a:t>Many causes including illness, stress, adrenaline, eating more carbs than dosed, not giving enough insulin and more</a:t>
            </a:r>
          </a:p>
          <a:p>
            <a:endParaRPr lang="en-US" sz="1050" dirty="0" smtClean="0"/>
          </a:p>
          <a:p>
            <a:r>
              <a:rPr lang="en-US" sz="2000" dirty="0" smtClean="0"/>
              <a:t>Signs and symptoms:</a:t>
            </a:r>
          </a:p>
          <a:p>
            <a:pPr lvl="1"/>
            <a:r>
              <a:rPr lang="en-US" sz="2000" dirty="0" smtClean="0"/>
              <a:t>Frequent thirst</a:t>
            </a:r>
          </a:p>
          <a:p>
            <a:pPr lvl="1"/>
            <a:r>
              <a:rPr lang="en-US" sz="2000" dirty="0" smtClean="0"/>
              <a:t>Frequent urination</a:t>
            </a:r>
          </a:p>
          <a:p>
            <a:pPr lvl="1"/>
            <a:r>
              <a:rPr lang="en-US" sz="2000" dirty="0" smtClean="0"/>
              <a:t>Tiredness</a:t>
            </a:r>
          </a:p>
          <a:p>
            <a:pPr lvl="1"/>
            <a:r>
              <a:rPr lang="en-US" sz="2000" dirty="0" smtClean="0"/>
              <a:t>Blurry vision</a:t>
            </a:r>
          </a:p>
          <a:p>
            <a:pPr lvl="1"/>
            <a:endParaRPr lang="en-US" sz="1050" dirty="0"/>
          </a:p>
          <a:p>
            <a:r>
              <a:rPr lang="en-US" sz="2000" dirty="0" smtClean="0"/>
              <a:t>When blood sugar is &gt;250 mg/</a:t>
            </a:r>
            <a:r>
              <a:rPr lang="en-US" sz="2000" dirty="0" err="1" smtClean="0"/>
              <a:t>dL</a:t>
            </a:r>
            <a:r>
              <a:rPr lang="en-US" sz="2000" dirty="0" smtClean="0"/>
              <a:t> for more than 3x in a row, urine ketones should be checked. If ketones present, follow sick day plan (push fluids, frequent BG checks, ketone checks, dose insulin every 2 hours, treat symptoms)</a:t>
            </a:r>
          </a:p>
          <a:p>
            <a:pPr lvl="1"/>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1381334"/>
      </p:ext>
    </p:extLst>
  </p:cSld>
  <p:clrMapOvr>
    <a:masterClrMapping/>
  </p:clrMapOvr>
  <mc:AlternateContent xmlns:mc="http://schemas.openxmlformats.org/markup-compatibility/2006" xmlns:p14="http://schemas.microsoft.com/office/powerpoint/2010/main">
    <mc:Choice Requires="p14">
      <p:transition spd="slow" p14:dur="2000" advTm="48384"/>
    </mc:Choice>
    <mc:Fallback xmlns="">
      <p:transition spd="slow" advTm="4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complications: </a:t>
            </a:r>
            <a:r>
              <a:rPr lang="en-US" dirty="0" smtClean="0"/>
              <a:t>DKA</a:t>
            </a:r>
            <a:endParaRPr lang="en-US" dirty="0"/>
          </a:p>
        </p:txBody>
      </p:sp>
      <p:sp>
        <p:nvSpPr>
          <p:cNvPr id="3" name="Content Placeholder 2"/>
          <p:cNvSpPr>
            <a:spLocks noGrp="1"/>
          </p:cNvSpPr>
          <p:nvPr>
            <p:ph idx="1"/>
          </p:nvPr>
        </p:nvSpPr>
        <p:spPr/>
        <p:txBody>
          <a:bodyPr>
            <a:normAutofit lnSpcReduction="10000"/>
          </a:bodyPr>
          <a:lstStyle/>
          <a:p>
            <a:r>
              <a:rPr lang="en-US" sz="2400" dirty="0"/>
              <a:t>Diabetic </a:t>
            </a:r>
            <a:r>
              <a:rPr lang="en-US" sz="2400" dirty="0" err="1"/>
              <a:t>Keto</a:t>
            </a:r>
            <a:r>
              <a:rPr lang="en-US" sz="2400" dirty="0"/>
              <a:t>-Acidosis (DKA): </a:t>
            </a:r>
          </a:p>
          <a:p>
            <a:pPr lvl="1"/>
            <a:r>
              <a:rPr lang="en-US" dirty="0"/>
              <a:t>When the body is not receiving enough insulin to get glucose from the blood into the body’s cells, it forces the body to start breaking down fat as a source of fuel, which produces ketones. </a:t>
            </a:r>
          </a:p>
          <a:p>
            <a:pPr lvl="1"/>
            <a:r>
              <a:rPr lang="en-US" dirty="0"/>
              <a:t>DKA can lead to coma or even death if ketone levels are too high.</a:t>
            </a:r>
          </a:p>
          <a:p>
            <a:pPr lvl="1"/>
            <a:r>
              <a:rPr lang="en-US" dirty="0"/>
              <a:t>Common when first diagnosed with T1DM, but can also occur during management of T1DM</a:t>
            </a:r>
          </a:p>
          <a:p>
            <a:pPr lvl="1"/>
            <a:r>
              <a:rPr lang="en-US" dirty="0"/>
              <a:t>Early symptoms: ketones in urine, very high blood sugars, frequent urination, dehydration, extreme thirst</a:t>
            </a:r>
          </a:p>
          <a:p>
            <a:pPr lvl="1"/>
            <a:r>
              <a:rPr lang="en-US" dirty="0"/>
              <a:t>More severe signs/symptoms: constant fatigue, flushed skin, nausea or stomach pain, vomiting, shortness of breath, fruity smell on the breath, and disorientation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15370448"/>
      </p:ext>
    </p:extLst>
  </p:cSld>
  <p:clrMapOvr>
    <a:masterClrMapping/>
  </p:clrMapOvr>
  <mc:AlternateContent xmlns:mc="http://schemas.openxmlformats.org/markup-compatibility/2006" xmlns:p14="http://schemas.microsoft.com/office/powerpoint/2010/main">
    <mc:Choice Requires="p14">
      <p:transition spd="slow" p14:dur="2000" advTm="96424"/>
    </mc:Choice>
    <mc:Fallback xmlns="">
      <p:transition spd="slow" advTm="96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365125"/>
            <a:ext cx="11478985" cy="1325563"/>
          </a:xfrm>
          <a:noFill/>
        </p:spPr>
        <p:txBody>
          <a:bodyPr/>
          <a:lstStyle/>
          <a:p>
            <a:r>
              <a:rPr lang="en-US" dirty="0" smtClean="0">
                <a:solidFill>
                  <a:schemeClr val="accent1"/>
                </a:solidFill>
              </a:rPr>
              <a:t>Type 1 Diabetes: long-term </a:t>
            </a:r>
            <a:r>
              <a:rPr lang="en-US" dirty="0">
                <a:solidFill>
                  <a:schemeClr val="accent1"/>
                </a:solidFill>
              </a:rPr>
              <a:t>c</a:t>
            </a:r>
            <a:r>
              <a:rPr lang="en-US" dirty="0" smtClean="0">
                <a:solidFill>
                  <a:schemeClr val="accent1"/>
                </a:solidFill>
              </a:rPr>
              <a:t>omplications</a:t>
            </a:r>
            <a:endParaRPr lang="en-US" dirty="0">
              <a:solidFill>
                <a:schemeClr val="accent1"/>
              </a:solidFill>
            </a:endParaRPr>
          </a:p>
        </p:txBody>
      </p:sp>
      <p:sp>
        <p:nvSpPr>
          <p:cNvPr id="3" name="Content Placeholder 2"/>
          <p:cNvSpPr>
            <a:spLocks noGrp="1"/>
          </p:cNvSpPr>
          <p:nvPr>
            <p:ph idx="1"/>
          </p:nvPr>
        </p:nvSpPr>
        <p:spPr/>
        <p:txBody>
          <a:bodyPr>
            <a:normAutofit/>
          </a:bodyPr>
          <a:lstStyle/>
          <a:p>
            <a:pPr lvl="0"/>
            <a:r>
              <a:rPr lang="en-US" sz="2400" dirty="0"/>
              <a:t>Microvascular damage associated </a:t>
            </a:r>
            <a:r>
              <a:rPr lang="en-US" sz="2400" dirty="0" smtClean="0"/>
              <a:t>with chronic high blood sugars or chronic poorly controlled diabetes primarily affects </a:t>
            </a:r>
            <a:r>
              <a:rPr lang="en-US" sz="2400" dirty="0"/>
              <a:t>the eyes (Diabetic Retinopathy), kidneys (</a:t>
            </a:r>
            <a:r>
              <a:rPr lang="en-US" sz="2400" dirty="0" smtClean="0"/>
              <a:t>Nephropathy), </a:t>
            </a:r>
            <a:r>
              <a:rPr lang="en-US" sz="2400" dirty="0"/>
              <a:t>and nerves (Neuropathy). </a:t>
            </a:r>
            <a:endParaRPr lang="en-US" sz="2400" dirty="0" smtClean="0"/>
          </a:p>
          <a:p>
            <a:pPr lvl="0"/>
            <a:endParaRPr lang="en-US" sz="2400" dirty="0"/>
          </a:p>
          <a:p>
            <a:pPr lvl="0"/>
            <a:r>
              <a:rPr lang="en-US" sz="2400" dirty="0" smtClean="0"/>
              <a:t>Macro vascular </a:t>
            </a:r>
            <a:r>
              <a:rPr lang="en-US" sz="2400" dirty="0"/>
              <a:t>damage associated with </a:t>
            </a:r>
            <a:r>
              <a:rPr lang="en-US" sz="2400" dirty="0" smtClean="0"/>
              <a:t>chronic </a:t>
            </a:r>
            <a:r>
              <a:rPr lang="en-US" sz="2400" dirty="0"/>
              <a:t>poor glycemic control increases individuals risks for strokes and acute coronary diseases</a:t>
            </a:r>
            <a:r>
              <a:rPr lang="en-US" sz="2400" dirty="0" smtClean="0"/>
              <a:t>.</a:t>
            </a:r>
          </a:p>
          <a:p>
            <a:pPr lvl="0"/>
            <a:endParaRPr lang="en-US" sz="2400" dirty="0"/>
          </a:p>
          <a:p>
            <a:r>
              <a:rPr lang="en-US" sz="2400" dirty="0" smtClean="0"/>
              <a:t>Increased risk for Urinary Tract Infections, secondary infections due to injuries, and other various infections due to elevated blood glucose levels.</a:t>
            </a:r>
            <a:endParaRPr lang="en-US"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8547485"/>
      </p:ext>
    </p:extLst>
  </p:cSld>
  <p:clrMapOvr>
    <a:masterClrMapping/>
  </p:clrMapOvr>
  <mc:AlternateContent xmlns:mc="http://schemas.openxmlformats.org/markup-compatibility/2006" xmlns:p14="http://schemas.microsoft.com/office/powerpoint/2010/main">
    <mc:Choice Requires="p14">
      <p:transition spd="slow" p14:dur="2000" advTm="73901"/>
    </mc:Choice>
    <mc:Fallback xmlns="">
      <p:transition spd="slow" advTm="7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Nutrition</a:t>
            </a:r>
            <a:endParaRPr lang="en-US" dirty="0"/>
          </a:p>
        </p:txBody>
      </p:sp>
      <p:sp>
        <p:nvSpPr>
          <p:cNvPr id="3" name="Content Placeholder 2"/>
          <p:cNvSpPr>
            <a:spLocks noGrp="1"/>
          </p:cNvSpPr>
          <p:nvPr>
            <p:ph idx="1"/>
          </p:nvPr>
        </p:nvSpPr>
        <p:spPr/>
        <p:txBody>
          <a:bodyPr/>
          <a:lstStyle/>
          <a:p>
            <a:pPr marL="0" indent="0" algn="ctr">
              <a:buNone/>
            </a:pPr>
            <a:r>
              <a:rPr lang="en-US" dirty="0" smtClean="0"/>
              <a:t>RD Scope of Practice in T1DM Management: </a:t>
            </a:r>
          </a:p>
          <a:p>
            <a:pPr marL="0" indent="0" algn="ctr">
              <a:buNone/>
            </a:pPr>
            <a:endParaRPr lang="en-US" dirty="0" smtClean="0"/>
          </a:p>
          <a:p>
            <a:pPr marL="0" indent="0" algn="ctr">
              <a:buNone/>
            </a:pPr>
            <a:r>
              <a:rPr lang="en-US" dirty="0" smtClean="0"/>
              <a:t>To provide nutrition assessment and </a:t>
            </a:r>
          </a:p>
          <a:p>
            <a:pPr marL="0" indent="0" algn="ctr">
              <a:buNone/>
            </a:pPr>
            <a:r>
              <a:rPr lang="en-US" dirty="0" smtClean="0"/>
              <a:t>appropriate interventions for patients with Type 1 diabetes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667687"/>
      </p:ext>
    </p:extLst>
  </p:cSld>
  <p:clrMapOvr>
    <a:masterClrMapping/>
  </p:clrMapOvr>
  <mc:AlternateContent xmlns:mc="http://schemas.openxmlformats.org/markup-compatibility/2006" xmlns:p14="http://schemas.microsoft.com/office/powerpoint/2010/main">
    <mc:Choice Requires="p14">
      <p:transition spd="slow" p14:dur="2000" advTm="14652"/>
    </mc:Choice>
    <mc:Fallback xmlns="">
      <p:transition spd="slow" advTm="1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Assessment</a:t>
            </a:r>
            <a:endParaRPr lang="en-US" dirty="0"/>
          </a:p>
        </p:txBody>
      </p:sp>
      <p:sp>
        <p:nvSpPr>
          <p:cNvPr id="3" name="Content Placeholder 2"/>
          <p:cNvSpPr>
            <a:spLocks noGrp="1"/>
          </p:cNvSpPr>
          <p:nvPr>
            <p:ph idx="1"/>
          </p:nvPr>
        </p:nvSpPr>
        <p:spPr>
          <a:xfrm>
            <a:off x="952500" y="1478416"/>
            <a:ext cx="10515600" cy="4486275"/>
          </a:xfrm>
        </p:spPr>
        <p:txBody>
          <a:bodyPr>
            <a:normAutofit lnSpcReduction="10000"/>
          </a:bodyPr>
          <a:lstStyle/>
          <a:p>
            <a:pPr marL="0" indent="0">
              <a:buNone/>
            </a:pPr>
            <a:r>
              <a:rPr lang="en-US" dirty="0" smtClean="0"/>
              <a:t>Includes:</a:t>
            </a:r>
          </a:p>
          <a:p>
            <a:pPr lvl="1"/>
            <a:r>
              <a:rPr lang="en-US" dirty="0" smtClean="0"/>
              <a:t>medical </a:t>
            </a:r>
            <a:r>
              <a:rPr lang="en-US" dirty="0"/>
              <a:t>and clinical </a:t>
            </a:r>
            <a:r>
              <a:rPr lang="en-US" dirty="0" smtClean="0"/>
              <a:t>diagnosis</a:t>
            </a:r>
          </a:p>
          <a:p>
            <a:pPr lvl="1"/>
            <a:r>
              <a:rPr lang="en-US" dirty="0" smtClean="0"/>
              <a:t>anthropometrics </a:t>
            </a:r>
          </a:p>
          <a:p>
            <a:pPr lvl="1"/>
            <a:r>
              <a:rPr lang="en-US" dirty="0" smtClean="0"/>
              <a:t>malnutrition assessment</a:t>
            </a:r>
          </a:p>
          <a:p>
            <a:pPr lvl="1"/>
            <a:r>
              <a:rPr lang="en-US" dirty="0" smtClean="0"/>
              <a:t>nutrition history</a:t>
            </a:r>
          </a:p>
          <a:p>
            <a:pPr lvl="1"/>
            <a:r>
              <a:rPr lang="en-US" dirty="0" smtClean="0"/>
              <a:t>estimated </a:t>
            </a:r>
            <a:r>
              <a:rPr lang="en-US" dirty="0"/>
              <a:t>energy </a:t>
            </a:r>
            <a:r>
              <a:rPr lang="en-US" dirty="0" smtClean="0"/>
              <a:t>intake</a:t>
            </a:r>
          </a:p>
          <a:p>
            <a:pPr lvl="1"/>
            <a:r>
              <a:rPr lang="en-US" dirty="0"/>
              <a:t>m</a:t>
            </a:r>
            <a:r>
              <a:rPr lang="en-US" dirty="0" smtClean="0"/>
              <a:t>edications</a:t>
            </a:r>
          </a:p>
          <a:p>
            <a:pPr lvl="1"/>
            <a:r>
              <a:rPr lang="en-US" dirty="0"/>
              <a:t>l</a:t>
            </a:r>
            <a:r>
              <a:rPr lang="en-US" dirty="0" smtClean="0"/>
              <a:t>abs</a:t>
            </a:r>
          </a:p>
          <a:p>
            <a:pPr lvl="1"/>
            <a:r>
              <a:rPr lang="en-US" dirty="0" smtClean="0"/>
              <a:t>weight history</a:t>
            </a:r>
          </a:p>
          <a:p>
            <a:pPr lvl="1"/>
            <a:r>
              <a:rPr lang="en-US" dirty="0" smtClean="0"/>
              <a:t>risk/benefits </a:t>
            </a:r>
            <a:r>
              <a:rPr lang="en-US" dirty="0"/>
              <a:t>of </a:t>
            </a:r>
            <a:r>
              <a:rPr lang="en-US" dirty="0" smtClean="0"/>
              <a:t>therapy </a:t>
            </a:r>
          </a:p>
          <a:p>
            <a:pPr lvl="1"/>
            <a:r>
              <a:rPr lang="en-US" dirty="0" smtClean="0"/>
              <a:t>quality </a:t>
            </a:r>
            <a:r>
              <a:rPr lang="en-US" dirty="0"/>
              <a:t>of </a:t>
            </a:r>
            <a:r>
              <a:rPr lang="en-US" dirty="0" smtClean="0"/>
              <a:t>life</a:t>
            </a:r>
          </a:p>
          <a:p>
            <a:pPr lvl="1"/>
            <a:r>
              <a:rPr lang="en-US" dirty="0" smtClean="0"/>
              <a:t>ethical </a:t>
            </a:r>
            <a:r>
              <a:rPr lang="en-US" dirty="0"/>
              <a:t>issues and patient/family wishes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6081549"/>
      </p:ext>
    </p:extLst>
  </p:cSld>
  <p:clrMapOvr>
    <a:masterClrMapping/>
  </p:clrMapOvr>
  <mc:AlternateContent xmlns:mc="http://schemas.openxmlformats.org/markup-compatibility/2006" xmlns:p14="http://schemas.microsoft.com/office/powerpoint/2010/main">
    <mc:Choice Requires="p14">
      <p:transition spd="slow" p14:dur="2000" advTm="25981"/>
    </mc:Choice>
    <mc:Fallback xmlns="">
      <p:transition spd="slow" advTm="2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365125"/>
            <a:ext cx="10700657" cy="1325563"/>
          </a:xfrm>
        </p:spPr>
        <p:txBody>
          <a:bodyPr/>
          <a:lstStyle/>
          <a:p>
            <a:r>
              <a:rPr lang="en-US" dirty="0" smtClean="0"/>
              <a:t>Tips and other considerations</a:t>
            </a:r>
            <a:endParaRPr lang="en-US" dirty="0"/>
          </a:p>
        </p:txBody>
      </p:sp>
      <p:sp>
        <p:nvSpPr>
          <p:cNvPr id="3" name="Content Placeholder 2"/>
          <p:cNvSpPr>
            <a:spLocks noGrp="1"/>
          </p:cNvSpPr>
          <p:nvPr>
            <p:ph idx="1"/>
          </p:nvPr>
        </p:nvSpPr>
        <p:spPr>
          <a:xfrm>
            <a:off x="653143" y="1534886"/>
            <a:ext cx="10700657" cy="4642077"/>
          </a:xfrm>
        </p:spPr>
        <p:txBody>
          <a:bodyPr>
            <a:normAutofit fontScale="92500" lnSpcReduction="20000"/>
          </a:bodyPr>
          <a:lstStyle/>
          <a:p>
            <a:pPr marL="0" indent="0">
              <a:buNone/>
            </a:pPr>
            <a:r>
              <a:rPr lang="en-US" dirty="0" smtClean="0"/>
              <a:t>24-hour diet recall tips:</a:t>
            </a:r>
          </a:p>
          <a:p>
            <a:pPr lvl="1"/>
            <a:r>
              <a:rPr lang="en-US" dirty="0" smtClean="0"/>
              <a:t>Timing of meals and snacks</a:t>
            </a:r>
          </a:p>
          <a:p>
            <a:pPr lvl="1"/>
            <a:r>
              <a:rPr lang="en-US" dirty="0"/>
              <a:t>Timing of insulin dosing related to meals and </a:t>
            </a:r>
            <a:r>
              <a:rPr lang="en-US" dirty="0" smtClean="0"/>
              <a:t>snacks</a:t>
            </a:r>
            <a:endParaRPr lang="en-US" dirty="0"/>
          </a:p>
          <a:p>
            <a:pPr lvl="1"/>
            <a:r>
              <a:rPr lang="en-US" dirty="0"/>
              <a:t>Carbohydrate amounts </a:t>
            </a:r>
            <a:endParaRPr lang="en-US" dirty="0" smtClean="0"/>
          </a:p>
          <a:p>
            <a:pPr lvl="1"/>
            <a:r>
              <a:rPr lang="en-US" dirty="0" smtClean="0"/>
              <a:t>Measured </a:t>
            </a:r>
            <a:r>
              <a:rPr lang="en-US" dirty="0"/>
              <a:t>amounts of food/accuracy of carb </a:t>
            </a:r>
            <a:r>
              <a:rPr lang="en-US" dirty="0" smtClean="0"/>
              <a:t>counts</a:t>
            </a:r>
          </a:p>
          <a:p>
            <a:pPr lvl="1"/>
            <a:endParaRPr lang="en-US" dirty="0" smtClean="0"/>
          </a:p>
          <a:p>
            <a:pPr marL="0" indent="0">
              <a:buNone/>
            </a:pPr>
            <a:r>
              <a:rPr lang="en-US" dirty="0" smtClean="0"/>
              <a:t>Other assessment considerations:</a:t>
            </a:r>
          </a:p>
          <a:p>
            <a:pPr lvl="1"/>
            <a:r>
              <a:rPr lang="en-US" dirty="0"/>
              <a:t>Pertinent </a:t>
            </a:r>
            <a:r>
              <a:rPr lang="en-US" dirty="0" smtClean="0"/>
              <a:t>labs: </a:t>
            </a:r>
            <a:r>
              <a:rPr lang="en-US" dirty="0"/>
              <a:t>Hemoglobin A1c, interventions regarding hyperlipidemia, celiac or other abnormal </a:t>
            </a:r>
            <a:r>
              <a:rPr lang="en-US" dirty="0" smtClean="0"/>
              <a:t>labs</a:t>
            </a:r>
            <a:endParaRPr lang="en-US" dirty="0"/>
          </a:p>
          <a:p>
            <a:pPr lvl="1"/>
            <a:r>
              <a:rPr lang="en-US" dirty="0" smtClean="0"/>
              <a:t>Current </a:t>
            </a:r>
            <a:r>
              <a:rPr lang="en-US" dirty="0"/>
              <a:t>exercise </a:t>
            </a:r>
            <a:endParaRPr lang="en-US" dirty="0" smtClean="0"/>
          </a:p>
          <a:p>
            <a:pPr lvl="1"/>
            <a:r>
              <a:rPr lang="en-US" dirty="0" smtClean="0"/>
              <a:t>Social </a:t>
            </a:r>
            <a:r>
              <a:rPr lang="en-US" dirty="0"/>
              <a:t>situation, division of responsibility for counting carbs between patient, caregivers and school personnel</a:t>
            </a:r>
          </a:p>
          <a:p>
            <a:pPr lvl="1"/>
            <a:r>
              <a:rPr lang="en-US" dirty="0"/>
              <a:t>Assess appropriate use and problem solving abilities related to diabetes technology</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2691139"/>
      </p:ext>
    </p:extLst>
  </p:cSld>
  <p:clrMapOvr>
    <a:masterClrMapping/>
  </p:clrMapOvr>
  <mc:AlternateContent xmlns:mc="http://schemas.openxmlformats.org/markup-compatibility/2006" xmlns:p14="http://schemas.microsoft.com/office/powerpoint/2010/main">
    <mc:Choice Requires="p14">
      <p:transition spd="slow" p14:dur="2000" advTm="96594"/>
    </mc:Choice>
    <mc:Fallback xmlns="">
      <p:transition spd="slow" advTm="9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8200" y="1987825"/>
            <a:ext cx="10515600" cy="4189137"/>
          </a:xfrm>
        </p:spPr>
        <p:txBody>
          <a:bodyPr>
            <a:normAutofit/>
          </a:bodyPr>
          <a:lstStyle/>
          <a:p>
            <a:r>
              <a:rPr lang="en-US" sz="2400" dirty="0" smtClean="0"/>
              <a:t>Understand diagnosis and guidelines of treatment for Type 1 Diabetes </a:t>
            </a:r>
          </a:p>
          <a:p>
            <a:endParaRPr lang="en-US" sz="2400" dirty="0" smtClean="0"/>
          </a:p>
          <a:p>
            <a:r>
              <a:rPr lang="en-US" sz="2400" dirty="0" smtClean="0"/>
              <a:t>Learn what the role of nutrition is in the management of diabetes</a:t>
            </a:r>
          </a:p>
          <a:p>
            <a:endParaRPr lang="en-US" sz="2400" dirty="0" smtClean="0"/>
          </a:p>
          <a:p>
            <a:r>
              <a:rPr lang="en-US" sz="2400" dirty="0" smtClean="0"/>
              <a:t>Recognize the medical interventions and use of technology in the management of diabetes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097880"/>
      </p:ext>
    </p:extLst>
  </p:cSld>
  <p:clrMapOvr>
    <a:masterClrMapping/>
  </p:clrMapOvr>
  <mc:AlternateContent xmlns:mc="http://schemas.openxmlformats.org/markup-compatibility/2006" xmlns:p14="http://schemas.microsoft.com/office/powerpoint/2010/main">
    <mc:Choice Requires="p14">
      <p:transition spd="slow" p14:dur="2000" advTm="36599"/>
    </mc:Choice>
    <mc:Fallback xmlns="">
      <p:transition spd="slow" advTm="3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Prescription</a:t>
            </a:r>
            <a:endParaRPr lang="en-US" dirty="0"/>
          </a:p>
        </p:txBody>
      </p:sp>
      <p:sp>
        <p:nvSpPr>
          <p:cNvPr id="3" name="Content Placeholder 2"/>
          <p:cNvSpPr>
            <a:spLocks noGrp="1"/>
          </p:cNvSpPr>
          <p:nvPr>
            <p:ph idx="1"/>
          </p:nvPr>
        </p:nvSpPr>
        <p:spPr/>
        <p:txBody>
          <a:bodyPr/>
          <a:lstStyle/>
          <a:p>
            <a:r>
              <a:rPr lang="en-US" b="1" dirty="0" smtClean="0"/>
              <a:t>Energy: </a:t>
            </a:r>
            <a:r>
              <a:rPr lang="en-US" dirty="0" smtClean="0"/>
              <a:t>Daily Recommended Intake equations </a:t>
            </a:r>
          </a:p>
          <a:p>
            <a:pPr lvl="1"/>
            <a:r>
              <a:rPr lang="en-US" dirty="0" smtClean="0"/>
              <a:t>EER, REE, or TEE</a:t>
            </a:r>
          </a:p>
          <a:p>
            <a:pPr marL="228600" lvl="3">
              <a:spcBef>
                <a:spcPts val="1000"/>
              </a:spcBef>
            </a:pPr>
            <a:r>
              <a:rPr lang="en-US" sz="2800" b="1" dirty="0" smtClean="0"/>
              <a:t>Carbohydrates: </a:t>
            </a:r>
            <a:r>
              <a:rPr lang="en-US" sz="2800" dirty="0"/>
              <a:t>50% of calorie </a:t>
            </a:r>
            <a:r>
              <a:rPr lang="en-US" sz="2800" dirty="0" smtClean="0"/>
              <a:t>needs</a:t>
            </a:r>
          </a:p>
          <a:p>
            <a:pPr marL="685800" lvl="4">
              <a:spcBef>
                <a:spcPts val="1000"/>
              </a:spcBef>
            </a:pPr>
            <a:r>
              <a:rPr lang="en-US" sz="2800" dirty="0"/>
              <a:t>C</a:t>
            </a:r>
            <a:r>
              <a:rPr lang="en-US" sz="2800" dirty="0" smtClean="0"/>
              <a:t>alculated </a:t>
            </a:r>
            <a:r>
              <a:rPr lang="en-US" sz="2800" dirty="0"/>
              <a:t>by dividing calories by 8 (dividing in half for 50%, dividing by 4 for 4 </a:t>
            </a:r>
            <a:r>
              <a:rPr lang="en-US" sz="2800" dirty="0" smtClean="0"/>
              <a:t>kcal/g carb)</a:t>
            </a:r>
          </a:p>
          <a:p>
            <a:pPr marL="228600" lvl="3">
              <a:spcBef>
                <a:spcPts val="1000"/>
              </a:spcBef>
            </a:pPr>
            <a:r>
              <a:rPr lang="en-US" sz="2800" b="1" dirty="0" smtClean="0"/>
              <a:t>Protein: </a:t>
            </a:r>
            <a:r>
              <a:rPr lang="en-US" sz="2800" dirty="0" smtClean="0"/>
              <a:t>DRI</a:t>
            </a:r>
            <a:endParaRPr lang="en-US" sz="2800" dirty="0"/>
          </a:p>
          <a:p>
            <a:pPr marL="228600" lvl="3">
              <a:spcBef>
                <a:spcPts val="1000"/>
              </a:spcBef>
            </a:pPr>
            <a:r>
              <a:rPr lang="en-US" sz="2800" b="1" dirty="0" smtClean="0"/>
              <a:t>Fluids: </a:t>
            </a:r>
            <a:r>
              <a:rPr lang="en-US" sz="2800" dirty="0" smtClean="0"/>
              <a:t>100% maintenance using Holliday Segar</a:t>
            </a:r>
          </a:p>
          <a:p>
            <a:pPr marL="228600" lvl="3">
              <a:spcBef>
                <a:spcPts val="1000"/>
              </a:spcBef>
            </a:pPr>
            <a:r>
              <a:rPr lang="en-US" sz="2800" b="1" dirty="0" smtClean="0"/>
              <a:t>Vitamins/Minerals: </a:t>
            </a:r>
            <a:r>
              <a:rPr lang="en-US" sz="2800" dirty="0" smtClean="0"/>
              <a:t>100% DRI</a:t>
            </a:r>
            <a:endParaRPr lang="en-US" sz="2800" dirty="0"/>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4653180"/>
      </p:ext>
    </p:extLst>
  </p:cSld>
  <p:clrMapOvr>
    <a:masterClrMapping/>
  </p:clrMapOvr>
  <mc:AlternateContent xmlns:mc="http://schemas.openxmlformats.org/markup-compatibility/2006" xmlns:p14="http://schemas.microsoft.com/office/powerpoint/2010/main">
    <mc:Choice Requires="p14">
      <p:transition spd="slow" p14:dur="2000" advTm="190771"/>
    </mc:Choice>
    <mc:Fallback xmlns="">
      <p:transition spd="slow" advTm="19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Diagnoses</a:t>
            </a:r>
            <a:endParaRPr lang="en-US" dirty="0"/>
          </a:p>
        </p:txBody>
      </p:sp>
      <p:sp>
        <p:nvSpPr>
          <p:cNvPr id="3" name="Content Placeholder 2"/>
          <p:cNvSpPr>
            <a:spLocks noGrp="1"/>
          </p:cNvSpPr>
          <p:nvPr>
            <p:ph idx="1"/>
          </p:nvPr>
        </p:nvSpPr>
        <p:spPr>
          <a:xfrm>
            <a:off x="838200" y="1466397"/>
            <a:ext cx="10515600" cy="4351338"/>
          </a:xfrm>
        </p:spPr>
        <p:txBody>
          <a:bodyPr/>
          <a:lstStyle/>
          <a:p>
            <a:pPr marL="0" indent="0">
              <a:buNone/>
            </a:pPr>
            <a:r>
              <a:rPr lang="en-US" dirty="0"/>
              <a:t>Common nutrition diagnoses: </a:t>
            </a:r>
          </a:p>
          <a:p>
            <a:pPr lvl="1"/>
            <a:r>
              <a:rPr lang="en-US" dirty="0"/>
              <a:t>Food and Nutrition-related knowledge deficit</a:t>
            </a:r>
          </a:p>
          <a:p>
            <a:pPr lvl="1"/>
            <a:r>
              <a:rPr lang="en-US" dirty="0"/>
              <a:t>Limited adherence to nutrition-related interventions </a:t>
            </a:r>
          </a:p>
          <a:p>
            <a:pPr lvl="1"/>
            <a:r>
              <a:rPr lang="en-US" dirty="0" smtClean="0"/>
              <a:t>Self-monitoring </a:t>
            </a:r>
            <a:r>
              <a:rPr lang="en-US" dirty="0"/>
              <a:t>deficit </a:t>
            </a:r>
          </a:p>
          <a:p>
            <a:pPr lvl="1"/>
            <a:r>
              <a:rPr lang="en-US" dirty="0"/>
              <a:t>Impaired </a:t>
            </a:r>
            <a:r>
              <a:rPr lang="en-US" dirty="0" smtClean="0"/>
              <a:t>nutrient </a:t>
            </a:r>
            <a:r>
              <a:rPr lang="en-US" dirty="0"/>
              <a:t>u</a:t>
            </a:r>
            <a:r>
              <a:rPr lang="en-US" dirty="0" smtClean="0"/>
              <a:t>tilization </a:t>
            </a:r>
            <a:endParaRPr lang="en-US" dirty="0"/>
          </a:p>
          <a:p>
            <a:pPr lvl="1"/>
            <a:r>
              <a:rPr lang="en-US" dirty="0"/>
              <a:t>Inability or lack of desire to manage self-cares </a:t>
            </a:r>
          </a:p>
          <a:p>
            <a:pPr lvl="1"/>
            <a:r>
              <a:rPr lang="en-US" dirty="0" smtClean="0"/>
              <a:t>Underweight </a:t>
            </a:r>
            <a:r>
              <a:rPr lang="en-US" dirty="0" smtClean="0"/>
              <a:t>(at diagnosis)</a:t>
            </a:r>
            <a:endParaRPr lang="en-US" dirty="0"/>
          </a:p>
          <a:p>
            <a:pPr lvl="1"/>
            <a:r>
              <a:rPr lang="en-US" dirty="0" smtClean="0"/>
              <a:t>Malnutrition (at diagnosis)</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7206394"/>
      </p:ext>
    </p:extLst>
  </p:cSld>
  <p:clrMapOvr>
    <a:masterClrMapping/>
  </p:clrMapOvr>
  <mc:AlternateContent xmlns:mc="http://schemas.openxmlformats.org/markup-compatibility/2006" xmlns:p14="http://schemas.microsoft.com/office/powerpoint/2010/main">
    <mc:Choice Requires="p14">
      <p:transition spd="slow" p14:dur="2000" advTm="71131"/>
    </mc:Choice>
    <mc:Fallback xmlns="">
      <p:transition spd="slow" advTm="7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24" y="365125"/>
            <a:ext cx="10789376" cy="1325563"/>
          </a:xfrm>
        </p:spPr>
        <p:txBody>
          <a:bodyPr/>
          <a:lstStyle/>
          <a:p>
            <a:r>
              <a:rPr lang="en-US" dirty="0" smtClean="0"/>
              <a:t>Nutrition Interventions</a:t>
            </a:r>
            <a:endParaRPr lang="en-US" dirty="0"/>
          </a:p>
        </p:txBody>
      </p:sp>
      <p:sp>
        <p:nvSpPr>
          <p:cNvPr id="3" name="Content Placeholder 2"/>
          <p:cNvSpPr>
            <a:spLocks noGrp="1"/>
          </p:cNvSpPr>
          <p:nvPr>
            <p:ph idx="1"/>
          </p:nvPr>
        </p:nvSpPr>
        <p:spPr>
          <a:xfrm>
            <a:off x="564424" y="1504185"/>
            <a:ext cx="11063151" cy="4525299"/>
          </a:xfrm>
        </p:spPr>
        <p:txBody>
          <a:bodyPr>
            <a:normAutofit lnSpcReduction="10000"/>
          </a:bodyPr>
          <a:lstStyle/>
          <a:p>
            <a:pPr marL="0" indent="0">
              <a:buNone/>
            </a:pPr>
            <a:r>
              <a:rPr lang="en-US" sz="2200" dirty="0"/>
              <a:t>The </a:t>
            </a:r>
            <a:r>
              <a:rPr lang="en-US" sz="2200" dirty="0" smtClean="0"/>
              <a:t>MNT goals </a:t>
            </a:r>
            <a:r>
              <a:rPr lang="en-US" sz="2200" dirty="0"/>
              <a:t>for children </a:t>
            </a:r>
            <a:r>
              <a:rPr lang="en-US" sz="2200" dirty="0" smtClean="0"/>
              <a:t>with </a:t>
            </a:r>
            <a:r>
              <a:rPr lang="en-US" sz="2200" dirty="0"/>
              <a:t>type 1 diabetes </a:t>
            </a:r>
            <a:r>
              <a:rPr lang="en-US" sz="2200" dirty="0" smtClean="0"/>
              <a:t>include:</a:t>
            </a:r>
            <a:endParaRPr lang="en-US" sz="2200" dirty="0"/>
          </a:p>
          <a:p>
            <a:pPr lvl="1"/>
            <a:r>
              <a:rPr lang="en-US" sz="2200" dirty="0"/>
              <a:t>A</a:t>
            </a:r>
            <a:r>
              <a:rPr lang="en-US" sz="2200" dirty="0" smtClean="0"/>
              <a:t>chieve </a:t>
            </a:r>
            <a:r>
              <a:rPr lang="en-US" sz="2200" dirty="0"/>
              <a:t>a balance between food intake, metabolic requirements, energy expenditure, and insulin action to maintain optimal glycemic control.</a:t>
            </a:r>
          </a:p>
          <a:p>
            <a:pPr lvl="1"/>
            <a:r>
              <a:rPr lang="en-US" sz="2200" dirty="0" smtClean="0"/>
              <a:t>Prevent </a:t>
            </a:r>
            <a:r>
              <a:rPr lang="en-US" sz="2200" dirty="0"/>
              <a:t>and treat acute and chronic complications </a:t>
            </a:r>
            <a:r>
              <a:rPr lang="en-US" sz="2200" dirty="0" smtClean="0"/>
              <a:t>of diabetes</a:t>
            </a:r>
          </a:p>
          <a:p>
            <a:pPr lvl="1"/>
            <a:r>
              <a:rPr lang="en-US" sz="2200" dirty="0" smtClean="0"/>
              <a:t>Maintain a healthy growth </a:t>
            </a:r>
            <a:r>
              <a:rPr lang="en-US" sz="2200" dirty="0"/>
              <a:t>and development </a:t>
            </a:r>
            <a:r>
              <a:rPr lang="en-US" sz="2200" dirty="0" smtClean="0"/>
              <a:t>pattern</a:t>
            </a:r>
            <a:endParaRPr lang="en-US" sz="2200" dirty="0"/>
          </a:p>
          <a:p>
            <a:pPr lvl="1"/>
            <a:r>
              <a:rPr lang="en-US" sz="2200" dirty="0" smtClean="0"/>
              <a:t>Meet </a:t>
            </a:r>
            <a:r>
              <a:rPr lang="en-US" sz="2200" dirty="0"/>
              <a:t>nutrition needs by taking into account </a:t>
            </a:r>
            <a:r>
              <a:rPr lang="en-US" sz="2200" dirty="0" smtClean="0"/>
              <a:t>personal/cultural </a:t>
            </a:r>
            <a:r>
              <a:rPr lang="en-US" sz="2200" dirty="0"/>
              <a:t>preferences and willingness to change</a:t>
            </a:r>
            <a:r>
              <a:rPr lang="en-US" sz="2200" dirty="0" smtClean="0"/>
              <a:t>.</a:t>
            </a:r>
          </a:p>
          <a:p>
            <a:pPr lvl="1"/>
            <a:endParaRPr lang="en-US" sz="2200" dirty="0" smtClean="0"/>
          </a:p>
          <a:p>
            <a:r>
              <a:rPr lang="en-US" sz="2200" dirty="0" smtClean="0"/>
              <a:t>Common Nutrition Interventions:</a:t>
            </a:r>
          </a:p>
          <a:p>
            <a:pPr lvl="1"/>
            <a:r>
              <a:rPr lang="en-US" sz="2200" dirty="0" smtClean="0"/>
              <a:t>Meals and Snacks</a:t>
            </a:r>
          </a:p>
          <a:p>
            <a:pPr lvl="1"/>
            <a:r>
              <a:rPr lang="en-US" sz="2200" dirty="0" smtClean="0"/>
              <a:t>Nutrition Education</a:t>
            </a:r>
          </a:p>
          <a:p>
            <a:pPr lvl="1"/>
            <a:r>
              <a:rPr lang="en-US" sz="2200" dirty="0" smtClean="0"/>
              <a:t>Nutrition Counseling</a:t>
            </a:r>
          </a:p>
          <a:p>
            <a:pPr lvl="1"/>
            <a:r>
              <a:rPr lang="en-US" sz="2200" dirty="0" smtClean="0"/>
              <a:t>Collaboration and referral of nutrition care</a:t>
            </a:r>
            <a:endParaRPr lang="en-US" sz="2200" dirty="0"/>
          </a:p>
          <a:p>
            <a:endParaRPr lang="en-US" dirty="0"/>
          </a:p>
        </p:txBody>
      </p:sp>
      <p:sp>
        <p:nvSpPr>
          <p:cNvPr id="4" name="TextBox 3"/>
          <p:cNvSpPr txBox="1"/>
          <p:nvPr/>
        </p:nvSpPr>
        <p:spPr>
          <a:xfrm>
            <a:off x="4308230" y="6211669"/>
            <a:ext cx="4941277" cy="923330"/>
          </a:xfrm>
          <a:prstGeom prst="rect">
            <a:avLst/>
          </a:prstGeom>
          <a:noFill/>
        </p:spPr>
        <p:txBody>
          <a:bodyPr wrap="square" rtlCol="0">
            <a:spAutoFit/>
          </a:bodyPr>
          <a:lstStyle/>
          <a:p>
            <a:pPr marL="0" lvl="1"/>
            <a:r>
              <a:rPr lang="en-US" dirty="0"/>
              <a:t>Nutrition Care Manual </a:t>
            </a:r>
            <a:endParaRPr lang="en-US" dirty="0" smtClean="0"/>
          </a:p>
          <a:p>
            <a:pPr marL="0" lvl="1"/>
            <a:r>
              <a:rPr lang="en-US" dirty="0" smtClean="0"/>
              <a:t>American </a:t>
            </a:r>
            <a:r>
              <a:rPr lang="en-US" dirty="0"/>
              <a:t>Diabetes Association, 2008; Smart, 2014</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8057673"/>
      </p:ext>
    </p:extLst>
  </p:cSld>
  <p:clrMapOvr>
    <a:masterClrMapping/>
  </p:clrMapOvr>
  <mc:AlternateContent xmlns:mc="http://schemas.openxmlformats.org/markup-compatibility/2006" xmlns:p14="http://schemas.microsoft.com/office/powerpoint/2010/main">
    <mc:Choice Requires="p14">
      <p:transition spd="slow" p14:dur="2000" advTm="54769"/>
    </mc:Choice>
    <mc:Fallback xmlns="">
      <p:transition spd="slow" advTm="5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Education</a:t>
            </a:r>
            <a:endParaRPr lang="en-US" dirty="0"/>
          </a:p>
        </p:txBody>
      </p:sp>
      <p:sp>
        <p:nvSpPr>
          <p:cNvPr id="3" name="Content Placeholder 2"/>
          <p:cNvSpPr>
            <a:spLocks noGrp="1"/>
          </p:cNvSpPr>
          <p:nvPr>
            <p:ph idx="1"/>
          </p:nvPr>
        </p:nvSpPr>
        <p:spPr>
          <a:xfrm>
            <a:off x="838200" y="1585827"/>
            <a:ext cx="10282844" cy="4351338"/>
          </a:xfrm>
        </p:spPr>
        <p:txBody>
          <a:bodyPr>
            <a:normAutofit/>
          </a:bodyPr>
          <a:lstStyle/>
          <a:p>
            <a:r>
              <a:rPr lang="en-US" sz="2400" dirty="0"/>
              <a:t>Carbohydrate </a:t>
            </a:r>
            <a:r>
              <a:rPr lang="en-US" sz="2400" dirty="0" smtClean="0"/>
              <a:t>counting</a:t>
            </a:r>
          </a:p>
          <a:p>
            <a:r>
              <a:rPr lang="en-US" sz="2400" dirty="0" smtClean="0"/>
              <a:t>Appropriate </a:t>
            </a:r>
            <a:r>
              <a:rPr lang="en-US" sz="2400" dirty="0"/>
              <a:t>meal/snack timing </a:t>
            </a:r>
            <a:r>
              <a:rPr lang="en-US" sz="2400" dirty="0" smtClean="0"/>
              <a:t>and </a:t>
            </a:r>
            <a:r>
              <a:rPr lang="en-US" sz="2400" dirty="0"/>
              <a:t>insulin dosing </a:t>
            </a:r>
          </a:p>
          <a:p>
            <a:r>
              <a:rPr lang="en-US" sz="2400" dirty="0"/>
              <a:t>Snack management </a:t>
            </a:r>
            <a:endParaRPr lang="en-US" sz="2400" dirty="0" smtClean="0"/>
          </a:p>
          <a:p>
            <a:r>
              <a:rPr lang="en-US" sz="2400" dirty="0" smtClean="0"/>
              <a:t>Exercise </a:t>
            </a:r>
            <a:r>
              <a:rPr lang="en-US" sz="2400" dirty="0"/>
              <a:t>management </a:t>
            </a:r>
            <a:endParaRPr lang="en-US" sz="2400" dirty="0" smtClean="0"/>
          </a:p>
          <a:p>
            <a:r>
              <a:rPr lang="en-US" sz="2400" dirty="0" smtClean="0"/>
              <a:t>Balancing </a:t>
            </a:r>
            <a:r>
              <a:rPr lang="en-US" sz="2400" dirty="0"/>
              <a:t>meals for blood sugar control </a:t>
            </a:r>
            <a:endParaRPr lang="en-US" sz="2400" dirty="0" smtClean="0"/>
          </a:p>
          <a:p>
            <a:r>
              <a:rPr lang="en-US" sz="2400" dirty="0"/>
              <a:t>N</a:t>
            </a:r>
            <a:r>
              <a:rPr lang="en-US" sz="2400" dirty="0" smtClean="0"/>
              <a:t>utritional </a:t>
            </a:r>
            <a:r>
              <a:rPr lang="en-US" sz="2400" dirty="0"/>
              <a:t>adequacy of the </a:t>
            </a:r>
            <a:r>
              <a:rPr lang="en-US" sz="2400" dirty="0" smtClean="0"/>
              <a:t>diet</a:t>
            </a:r>
            <a:endParaRPr lang="en-US" sz="2400" dirty="0"/>
          </a:p>
          <a:p>
            <a:r>
              <a:rPr lang="en-US" sz="2400" dirty="0"/>
              <a:t>A</a:t>
            </a:r>
            <a:r>
              <a:rPr lang="en-US" sz="2400" dirty="0" smtClean="0"/>
              <a:t>dequate </a:t>
            </a:r>
            <a:r>
              <a:rPr lang="en-US" sz="2400" dirty="0"/>
              <a:t>intake of </a:t>
            </a:r>
            <a:r>
              <a:rPr lang="en-US" sz="2400" dirty="0" smtClean="0"/>
              <a:t>fluids</a:t>
            </a:r>
            <a:endParaRPr lang="en-US" sz="2400" dirty="0"/>
          </a:p>
          <a:p>
            <a:r>
              <a:rPr lang="en-US" sz="2400" dirty="0"/>
              <a:t>Using technology to assist in carb counting, dose calculation, blood sugar tracking </a:t>
            </a:r>
          </a:p>
          <a:p>
            <a:endParaRPr lang="en-US" dirty="0"/>
          </a:p>
        </p:txBody>
      </p:sp>
      <p:pic>
        <p:nvPicPr>
          <p:cNvPr id="4" name="Picture 4" descr="http://www.hsph.harvard.edu/nutritionsource/files/2012/10/myplate_blue.jpg"/>
          <p:cNvPicPr>
            <a:picLocks noChangeAspect="1" noChangeArrowheads="1"/>
          </p:cNvPicPr>
          <p:nvPr/>
        </p:nvPicPr>
        <p:blipFill>
          <a:blip r:embed="rId5" cstate="print"/>
          <a:srcRect/>
          <a:stretch>
            <a:fillRect/>
          </a:stretch>
        </p:blipFill>
        <p:spPr bwMode="auto">
          <a:xfrm>
            <a:off x="8501973" y="655609"/>
            <a:ext cx="3417651" cy="3105887"/>
          </a:xfrm>
          <a:prstGeom prst="rect">
            <a:avLst/>
          </a:prstGeom>
          <a:noFill/>
        </p:spPr>
      </p:pic>
      <p:pic>
        <p:nvPicPr>
          <p:cNvPr id="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8452" y="2911390"/>
            <a:ext cx="1889027" cy="188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encrypted-tbn2.gstatic.com/images?q=tbn:ANd9GcQJnG4J8CLfH-c4UL8QvLadCVVTXfiEmaQFxHSx431W1tJApKWDBw"/>
          <p:cNvPicPr>
            <a:picLocks noChangeAspect="1" noChangeArrowheads="1"/>
          </p:cNvPicPr>
          <p:nvPr/>
        </p:nvPicPr>
        <p:blipFill>
          <a:blip r:embed="rId7" cstate="print"/>
          <a:srcRect/>
          <a:stretch>
            <a:fillRect/>
          </a:stretch>
        </p:blipFill>
        <p:spPr bwMode="auto">
          <a:xfrm>
            <a:off x="10499486" y="3982421"/>
            <a:ext cx="1243115" cy="1733819"/>
          </a:xfrm>
          <a:prstGeom prst="rect">
            <a:avLst/>
          </a:prstGeom>
          <a:noFill/>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1156382"/>
      </p:ext>
    </p:extLst>
  </p:cSld>
  <p:clrMapOvr>
    <a:masterClrMapping/>
  </p:clrMapOvr>
  <mc:AlternateContent xmlns:mc="http://schemas.openxmlformats.org/markup-compatibility/2006" xmlns:p14="http://schemas.microsoft.com/office/powerpoint/2010/main">
    <mc:Choice Requires="p14">
      <p:transition spd="slow" p14:dur="2000" advTm="116870"/>
    </mc:Choice>
    <mc:Fallback xmlns="">
      <p:transition spd="slow" advTm="11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Counseling</a:t>
            </a:r>
            <a:endParaRPr lang="en-US" dirty="0"/>
          </a:p>
        </p:txBody>
      </p:sp>
      <p:sp>
        <p:nvSpPr>
          <p:cNvPr id="3" name="Content Placeholder 2"/>
          <p:cNvSpPr>
            <a:spLocks noGrp="1"/>
          </p:cNvSpPr>
          <p:nvPr>
            <p:ph idx="1"/>
          </p:nvPr>
        </p:nvSpPr>
        <p:spPr>
          <a:xfrm>
            <a:off x="691243" y="1531710"/>
            <a:ext cx="10515600" cy="4351338"/>
          </a:xfrm>
        </p:spPr>
        <p:txBody>
          <a:bodyPr>
            <a:normAutofit/>
          </a:bodyPr>
          <a:lstStyle/>
          <a:p>
            <a:r>
              <a:rPr lang="en-US" sz="2400" dirty="0"/>
              <a:t>Motivational-interviewing for diabetes </a:t>
            </a:r>
            <a:r>
              <a:rPr lang="en-US" sz="2400" dirty="0" smtClean="0"/>
              <a:t>self-cares</a:t>
            </a:r>
          </a:p>
          <a:p>
            <a:endParaRPr lang="en-US" sz="2400" dirty="0"/>
          </a:p>
          <a:p>
            <a:r>
              <a:rPr lang="en-US" sz="2400" dirty="0"/>
              <a:t>Social </a:t>
            </a:r>
            <a:r>
              <a:rPr lang="en-US" sz="2400" dirty="0" smtClean="0"/>
              <a:t>support: discussing </a:t>
            </a:r>
            <a:r>
              <a:rPr lang="en-US" sz="2400" dirty="0"/>
              <a:t>issues related to division of responsibility for cares, adequate supervision of cares, school </a:t>
            </a:r>
            <a:r>
              <a:rPr lang="en-US" sz="2400" dirty="0" smtClean="0"/>
              <a:t>support</a:t>
            </a:r>
          </a:p>
          <a:p>
            <a:endParaRPr lang="en-US" sz="2400" dirty="0"/>
          </a:p>
          <a:p>
            <a:r>
              <a:rPr lang="en-US" sz="2400" dirty="0" smtClean="0"/>
              <a:t>Problem-solving: </a:t>
            </a:r>
            <a:r>
              <a:rPr lang="en-US" sz="2400" dirty="0"/>
              <a:t>addressing barriers to completing self-cares, creatively brainstorming potential </a:t>
            </a:r>
            <a:r>
              <a:rPr lang="en-US" sz="2400" dirty="0" smtClean="0"/>
              <a:t>solutions</a:t>
            </a:r>
          </a:p>
          <a:p>
            <a:endParaRPr lang="en-US" sz="2400" dirty="0"/>
          </a:p>
          <a:p>
            <a:r>
              <a:rPr lang="en-US" sz="2400" dirty="0"/>
              <a:t>Goal </a:t>
            </a:r>
            <a:r>
              <a:rPr lang="en-US" sz="2400" dirty="0" smtClean="0"/>
              <a:t>setting: </a:t>
            </a:r>
            <a:r>
              <a:rPr lang="en-US" sz="2400" dirty="0"/>
              <a:t>encouraging realistic goals to work toward changing difficult </a:t>
            </a:r>
            <a:r>
              <a:rPr lang="en-US" sz="2400" dirty="0" smtClean="0"/>
              <a:t>behaviors</a:t>
            </a: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874475"/>
      </p:ext>
    </p:extLst>
  </p:cSld>
  <p:clrMapOvr>
    <a:masterClrMapping/>
  </p:clrMapOvr>
  <mc:AlternateContent xmlns:mc="http://schemas.openxmlformats.org/markup-compatibility/2006" xmlns:p14="http://schemas.microsoft.com/office/powerpoint/2010/main">
    <mc:Choice Requires="p14">
      <p:transition spd="slow" p14:dur="2000" advTm="75891"/>
    </mc:Choice>
    <mc:Fallback xmlns="">
      <p:transition spd="slow" advTm="75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Insulin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Insulin is given via injections or by insulin pump</a:t>
            </a:r>
          </a:p>
          <a:p>
            <a:endParaRPr lang="en-US" dirty="0"/>
          </a:p>
          <a:p>
            <a:r>
              <a:rPr lang="en-US" b="1" dirty="0" smtClean="0"/>
              <a:t>Injections:</a:t>
            </a:r>
          </a:p>
          <a:p>
            <a:pPr lvl="1"/>
            <a:r>
              <a:rPr lang="en-US" dirty="0" smtClean="0"/>
              <a:t>Short-acting insulin is given with meals and large snacks</a:t>
            </a:r>
          </a:p>
          <a:p>
            <a:pPr lvl="1"/>
            <a:r>
              <a:rPr lang="en-US" dirty="0" smtClean="0"/>
              <a:t>Long-acting insulin provides background coverage</a:t>
            </a:r>
          </a:p>
          <a:p>
            <a:pPr lvl="1"/>
            <a:r>
              <a:rPr lang="en-US" dirty="0" smtClean="0"/>
              <a:t>Pens or syringes </a:t>
            </a:r>
          </a:p>
          <a:p>
            <a:pPr marL="0" indent="0">
              <a:buNone/>
            </a:pPr>
            <a:endParaRPr lang="en-US" dirty="0" smtClean="0"/>
          </a:p>
          <a:p>
            <a:r>
              <a:rPr lang="en-US" b="1" dirty="0" smtClean="0"/>
              <a:t>Pumps:</a:t>
            </a:r>
          </a:p>
          <a:p>
            <a:pPr lvl="1"/>
            <a:r>
              <a:rPr lang="en-US" dirty="0" smtClean="0"/>
              <a:t>Only short-acting insulin is used</a:t>
            </a:r>
          </a:p>
          <a:p>
            <a:pPr lvl="1"/>
            <a:r>
              <a:rPr lang="en-US" dirty="0" smtClean="0"/>
              <a:t>Insulin is delivered at a slow continuous rate, with larger bolus amounts given with meals and snacks</a:t>
            </a:r>
            <a:endParaRPr lang="en-US" dirty="0"/>
          </a:p>
        </p:txBody>
      </p:sp>
      <p:pic>
        <p:nvPicPr>
          <p:cNvPr id="4" name="Picture 3"/>
          <p:cNvPicPr>
            <a:picLocks noChangeAspect="1"/>
          </p:cNvPicPr>
          <p:nvPr/>
        </p:nvPicPr>
        <p:blipFill>
          <a:blip r:embed="rId9"/>
          <a:stretch>
            <a:fillRect/>
          </a:stretch>
        </p:blipFill>
        <p:spPr>
          <a:xfrm>
            <a:off x="8845553" y="2330785"/>
            <a:ext cx="3048264" cy="615749"/>
          </a:xfrm>
          <a:prstGeom prst="rect">
            <a:avLst/>
          </a:prstGeom>
        </p:spPr>
      </p:pic>
      <p:pic>
        <p:nvPicPr>
          <p:cNvPr id="5" name="Picture 4"/>
          <p:cNvPicPr>
            <a:picLocks noChangeAspect="1"/>
          </p:cNvPicPr>
          <p:nvPr/>
        </p:nvPicPr>
        <p:blipFill>
          <a:blip r:embed="rId10"/>
          <a:stretch>
            <a:fillRect/>
          </a:stretch>
        </p:blipFill>
        <p:spPr>
          <a:xfrm>
            <a:off x="9782617" y="3081471"/>
            <a:ext cx="1841191" cy="122094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51525" y="3184525"/>
            <a:ext cx="487363" cy="487363"/>
          </a:xfrm>
          <a:prstGeom prst="rect">
            <a:avLst/>
          </a:prstGeom>
        </p:spPr>
      </p:pic>
      <p:pic>
        <p:nvPicPr>
          <p:cNvPr id="12" name="Audio 1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552238" y="6226864"/>
            <a:ext cx="487362" cy="487362"/>
          </a:xfrm>
          <a:prstGeom prst="rect">
            <a:avLst/>
          </a:prstGeom>
        </p:spPr>
      </p:pic>
    </p:spTree>
    <p:extLst>
      <p:ext uri="{BB962C8B-B14F-4D97-AF65-F5344CB8AC3E}">
        <p14:creationId xmlns:p14="http://schemas.microsoft.com/office/powerpoint/2010/main" val="1824049398"/>
      </p:ext>
    </p:extLst>
  </p:cSld>
  <p:clrMapOvr>
    <a:masterClrMapping/>
  </p:clrMapOvr>
  <mc:AlternateContent xmlns:mc="http://schemas.openxmlformats.org/markup-compatibility/2006" xmlns:p14="http://schemas.microsoft.com/office/powerpoint/2010/main">
    <mc:Choice Requires="p14">
      <p:transition spd="slow" p14:dur="2000" advTm="901"/>
    </mc:Choice>
    <mc:Fallback xmlns="">
      <p:transition spd="slow" advTm="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3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8545" fill="hold"/>
                                        <p:tgtEl>
                                          <p:spTgt spid="8"/>
                                        </p:tgtEl>
                                      </p:cBhvr>
                                    </p:cmd>
                                  </p:childTnLst>
                                </p:cTn>
                              </p:par>
                            </p:childTnLst>
                          </p:cTn>
                        </p:par>
                      </p:childTnLst>
                    </p:cTn>
                  </p:par>
                </p:childTnLst>
              </p:cTn>
              <p:nextCondLst>
                <p:cond evt="onClick" delay="0">
                  <p:tgtEl>
                    <p:spTgt spid="8"/>
                  </p:tgtEl>
                </p:cond>
              </p:nextCondLst>
            </p:seq>
            <p:audio>
              <p:cMediaNode vol="80000">
                <p:cTn id="18" fill="hold" display="0">
                  <p:stCondLst>
                    <p:cond delay="indefinite"/>
                  </p:stCondLst>
                  <p:endCondLst>
                    <p:cond evt="onStopAudio" delay="0">
                      <p:tgtEl>
                        <p:sldTgt/>
                      </p:tgtEl>
                    </p:cond>
                  </p:endCondLst>
                </p:cTn>
                <p:tgtEl>
                  <p:spTgt spid="8"/>
                </p:tgtEl>
              </p:cMediaNode>
            </p:audio>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723" y="263769"/>
            <a:ext cx="10580077" cy="560201"/>
          </a:xfrm>
        </p:spPr>
        <p:txBody>
          <a:bodyPr>
            <a:normAutofit fontScale="90000"/>
          </a:bodyPr>
          <a:lstStyle/>
          <a:p>
            <a:r>
              <a:rPr lang="en-US" dirty="0" smtClean="0"/>
              <a:t>Insulin</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59055457"/>
              </p:ext>
            </p:extLst>
          </p:nvPr>
        </p:nvGraphicFramePr>
        <p:xfrm>
          <a:off x="547335" y="3454140"/>
          <a:ext cx="11097330" cy="3328259"/>
        </p:xfrm>
        <a:graphic>
          <a:graphicData uri="http://schemas.openxmlformats.org/drawingml/2006/table">
            <a:tbl>
              <a:tblPr firstRow="1" firstCol="1" bandRow="1">
                <a:tableStyleId>{5C22544A-7EE6-4342-B048-85BDC9FD1C3A}</a:tableStyleId>
              </a:tblPr>
              <a:tblGrid>
                <a:gridCol w="1849555"/>
                <a:gridCol w="1458894"/>
                <a:gridCol w="1481600"/>
                <a:gridCol w="1660826"/>
                <a:gridCol w="1505497"/>
                <a:gridCol w="3140958"/>
              </a:tblGrid>
              <a:tr h="247978">
                <a:tc gridSpan="6">
                  <a:txBody>
                    <a:bodyPr/>
                    <a:lstStyle/>
                    <a:p>
                      <a:pPr marL="0" marR="0">
                        <a:lnSpc>
                          <a:spcPts val="1650"/>
                        </a:lnSpc>
                        <a:spcBef>
                          <a:spcPts val="0"/>
                        </a:spcBef>
                        <a:spcAft>
                          <a:spcPts val="0"/>
                        </a:spcAft>
                      </a:pPr>
                      <a:r>
                        <a:rPr lang="en-US" sz="1800" dirty="0">
                          <a:effectLst/>
                        </a:rPr>
                        <a:t>Long Acting (basal)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92681">
                <a:tc>
                  <a:txBody>
                    <a:bodyPr/>
                    <a:lstStyle/>
                    <a:p>
                      <a:pPr marL="0" marR="0">
                        <a:lnSpc>
                          <a:spcPts val="1650"/>
                        </a:lnSpc>
                        <a:spcBef>
                          <a:spcPts val="0"/>
                        </a:spcBef>
                        <a:spcAft>
                          <a:spcPts val="0"/>
                        </a:spcAft>
                      </a:pPr>
                      <a:r>
                        <a:rPr lang="en-US" sz="1800" dirty="0" err="1">
                          <a:effectLst/>
                        </a:rPr>
                        <a:t>Detemir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err="1">
                          <a:effectLst/>
                        </a:rPr>
                        <a:t>Levemir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a:effectLst/>
                        </a:rPr>
                        <a:t>1-3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a:effectLst/>
                        </a:rPr>
                        <a:t>3-14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a:effectLst/>
                        </a:rPr>
                        <a:t>5-23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a:effectLst/>
                        </a:rPr>
                        <a:t>Take once daily before evening meal or bedtime or once every 12 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99930">
                <a:tc>
                  <a:txBody>
                    <a:bodyPr/>
                    <a:lstStyle/>
                    <a:p>
                      <a:pPr marL="0" marR="0">
                        <a:lnSpc>
                          <a:spcPts val="1650"/>
                        </a:lnSpc>
                        <a:spcBef>
                          <a:spcPts val="0"/>
                        </a:spcBef>
                        <a:spcAft>
                          <a:spcPts val="0"/>
                        </a:spcAft>
                      </a:pPr>
                      <a:r>
                        <a:rPr lang="en-US" sz="1800" dirty="0" err="1">
                          <a:effectLst/>
                        </a:rPr>
                        <a:t>Glargine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a:effectLst/>
                        </a:rPr>
                        <a:t>Lantus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a:effectLst/>
                        </a:rPr>
                        <a:t>1-3 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a:effectLst/>
                        </a:rPr>
                        <a:t>No peak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a:effectLst/>
                        </a:rPr>
                        <a:t>24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a:effectLst/>
                        </a:rPr>
                        <a:t>Take once daily </a:t>
                      </a:r>
                      <a:r>
                        <a:rPr lang="en-US" sz="1800" dirty="0" smtClean="0">
                          <a:effectLst/>
                        </a:rPr>
                        <a:t>or twice per day at </a:t>
                      </a:r>
                      <a:r>
                        <a:rPr lang="en-US" sz="1800" dirty="0">
                          <a:effectLst/>
                        </a:rPr>
                        <a:t>the same </a:t>
                      </a:r>
                      <a:r>
                        <a:rPr lang="en-US" sz="1800" dirty="0" smtClean="0">
                          <a:effectLst/>
                        </a:rPr>
                        <a:t>times.</a:t>
                      </a:r>
                      <a:r>
                        <a:rPr lang="en-US" sz="1800" dirty="0">
                          <a:effectLst/>
                        </a:rPr>
                        <a:t/>
                      </a:r>
                      <a:br>
                        <a:rPr lang="en-US" sz="1800" dirty="0">
                          <a:effectLst/>
                        </a:rPr>
                      </a:br>
                      <a:r>
                        <a:rPr lang="en-US" sz="1800" dirty="0">
                          <a:effectLst/>
                        </a:rPr>
                        <a:t>Cannot be mixed with any other type of insulin but can be used in combination with other </a:t>
                      </a:r>
                      <a:r>
                        <a:rPr lang="en-US" sz="1800" dirty="0" err="1">
                          <a:effectLst/>
                        </a:rPr>
                        <a:t>insulins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73338">
                <a:tc>
                  <a:txBody>
                    <a:bodyPr/>
                    <a:lstStyle/>
                    <a:p>
                      <a:pPr marL="0" marR="0">
                        <a:lnSpc>
                          <a:spcPts val="1650"/>
                        </a:lnSpc>
                        <a:spcBef>
                          <a:spcPts val="0"/>
                        </a:spcBef>
                        <a:spcAft>
                          <a:spcPts val="0"/>
                        </a:spcAft>
                      </a:pP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Tresiba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b="0" i="0" kern="1200" dirty="0" err="1" smtClean="0">
                          <a:solidFill>
                            <a:schemeClr val="dk1"/>
                          </a:solidFill>
                          <a:effectLst/>
                          <a:latin typeface="+mn-lt"/>
                          <a:ea typeface="+mn-ea"/>
                          <a:cs typeface="+mn-cs"/>
                        </a:rPr>
                        <a:t>degludec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30-90</a:t>
                      </a:r>
                      <a:r>
                        <a:rPr lang="en-US" sz="1800" baseline="0" dirty="0" smtClean="0">
                          <a:effectLst/>
                          <a:latin typeface="Calibri" panose="020F0502020204030204" pitchFamily="34" charset="0"/>
                          <a:ea typeface="Calibri" panose="020F0502020204030204" pitchFamily="34" charset="0"/>
                          <a:cs typeface="Times New Roman" panose="02020603050405020304" pitchFamily="18" charset="0"/>
                        </a:rPr>
                        <a:t> min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No Peak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50"/>
                        </a:lnSpc>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Up to 48 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650"/>
                        </a:lnSpc>
                        <a:spcBef>
                          <a:spcPts val="0"/>
                        </a:spcBef>
                        <a:spcAft>
                          <a:spcPts val="0"/>
                        </a:spcAft>
                        <a:buClrTx/>
                        <a:buSzTx/>
                        <a:buFontTx/>
                        <a:buNone/>
                        <a:tabLst/>
                        <a:defRPr/>
                      </a:pPr>
                      <a:r>
                        <a:rPr lang="en-US" sz="1800" dirty="0" smtClean="0">
                          <a:effectLst/>
                        </a:rPr>
                        <a:t>Take once daily or twice per day at the same times.</a:t>
                      </a:r>
                      <a:br>
                        <a:rPr lang="en-US" sz="1800" dirty="0" smtClean="0">
                          <a:effectLst/>
                        </a:rPr>
                      </a:br>
                      <a:r>
                        <a:rPr lang="en-US" sz="1800" dirty="0" smtClean="0">
                          <a:effectLst/>
                        </a:rPr>
                        <a:t>Cannot be mixed with any other type of insulin but can be used in combination with other </a:t>
                      </a:r>
                      <a:r>
                        <a:rPr lang="en-US" sz="1800" dirty="0" err="1" smtClean="0">
                          <a:effectLst/>
                        </a:rPr>
                        <a:t>insulins</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1441370637"/>
              </p:ext>
            </p:extLst>
          </p:nvPr>
        </p:nvGraphicFramePr>
        <p:xfrm>
          <a:off x="563380" y="823970"/>
          <a:ext cx="11081285" cy="2623820"/>
        </p:xfrm>
        <a:graphic>
          <a:graphicData uri="http://schemas.openxmlformats.org/drawingml/2006/table">
            <a:tbl>
              <a:tblPr firstRow="1" firstCol="1" bandRow="1">
                <a:tableStyleId>{5C22544A-7EE6-4342-B048-85BDC9FD1C3A}</a:tableStyleId>
              </a:tblPr>
              <a:tblGrid>
                <a:gridCol w="1846881"/>
                <a:gridCol w="1419877"/>
                <a:gridCol w="1493081"/>
                <a:gridCol w="1624472"/>
                <a:gridCol w="1516970"/>
                <a:gridCol w="3180004"/>
              </a:tblGrid>
              <a:tr h="1060096">
                <a:tc>
                  <a:txBody>
                    <a:bodyPr/>
                    <a:lstStyle/>
                    <a:p>
                      <a:pPr marL="0" marR="0">
                        <a:lnSpc>
                          <a:spcPts val="1650"/>
                        </a:lnSpc>
                        <a:spcBef>
                          <a:spcPts val="0"/>
                        </a:spcBef>
                        <a:spcAft>
                          <a:spcPts val="0"/>
                        </a:spcAft>
                      </a:pPr>
                      <a:r>
                        <a:rPr lang="en-US" sz="1800" dirty="0">
                          <a:effectLst/>
                        </a:rPr>
                        <a:t>Type of Insulin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Brand Name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Onset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Peak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Duration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Timing of Dose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63491">
                <a:tc gridSpan="6">
                  <a:txBody>
                    <a:bodyPr/>
                    <a:lstStyle/>
                    <a:p>
                      <a:pPr marL="0" marR="0">
                        <a:lnSpc>
                          <a:spcPts val="1650"/>
                        </a:lnSpc>
                        <a:spcBef>
                          <a:spcPts val="0"/>
                        </a:spcBef>
                        <a:spcAft>
                          <a:spcPts val="0"/>
                        </a:spcAft>
                      </a:pPr>
                      <a:r>
                        <a:rPr lang="en-US" sz="1800" dirty="0">
                          <a:effectLst/>
                        </a:rPr>
                        <a:t>Rapid Acting (prandial and correction)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9646">
                <a:tc>
                  <a:txBody>
                    <a:bodyPr/>
                    <a:lstStyle/>
                    <a:p>
                      <a:pPr marL="0" marR="0">
                        <a:lnSpc>
                          <a:spcPts val="1650"/>
                        </a:lnSpc>
                        <a:spcBef>
                          <a:spcPts val="0"/>
                        </a:spcBef>
                        <a:spcAft>
                          <a:spcPts val="0"/>
                        </a:spcAft>
                      </a:pPr>
                      <a:r>
                        <a:rPr lang="en-US" sz="1800">
                          <a:effectLst/>
                        </a:rPr>
                        <a:t>Lispro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Humalog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15-30 min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30-90 min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3-4 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Take </a:t>
                      </a:r>
                      <a:r>
                        <a:rPr lang="en-US" sz="1800" dirty="0" smtClean="0">
                          <a:effectLst/>
                        </a:rPr>
                        <a:t>15 </a:t>
                      </a:r>
                      <a:r>
                        <a:rPr lang="en-US" sz="1800" dirty="0">
                          <a:effectLst/>
                        </a:rPr>
                        <a:t>min before meals or immediately after meals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8787">
                <a:tc>
                  <a:txBody>
                    <a:bodyPr/>
                    <a:lstStyle/>
                    <a:p>
                      <a:pPr marL="0" marR="0">
                        <a:lnSpc>
                          <a:spcPts val="1650"/>
                        </a:lnSpc>
                        <a:spcBef>
                          <a:spcPts val="0"/>
                        </a:spcBef>
                        <a:spcAft>
                          <a:spcPts val="0"/>
                        </a:spcAft>
                      </a:pPr>
                      <a:r>
                        <a:rPr lang="en-US" sz="1800" dirty="0">
                          <a:effectLst/>
                        </a:rPr>
                        <a:t>Aspart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NovoLog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15 min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45-90 min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3-5 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Take 5–10 min before meals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92441">
                <a:tc>
                  <a:txBody>
                    <a:bodyPr/>
                    <a:lstStyle/>
                    <a:p>
                      <a:pPr marL="0" marR="0">
                        <a:lnSpc>
                          <a:spcPts val="1650"/>
                        </a:lnSpc>
                        <a:spcBef>
                          <a:spcPts val="0"/>
                        </a:spcBef>
                        <a:spcAft>
                          <a:spcPts val="0"/>
                        </a:spcAft>
                      </a:pPr>
                      <a:r>
                        <a:rPr lang="en-US" sz="1800" dirty="0" err="1">
                          <a:effectLst/>
                        </a:rPr>
                        <a:t>Glulisine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Apidra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20 min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50-60 min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a:effectLst/>
                        </a:rPr>
                        <a:t>5-6 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ts val="1650"/>
                        </a:lnSpc>
                        <a:spcBef>
                          <a:spcPts val="0"/>
                        </a:spcBef>
                        <a:spcAft>
                          <a:spcPts val="0"/>
                        </a:spcAft>
                      </a:pPr>
                      <a:r>
                        <a:rPr lang="en-US" sz="1800" dirty="0">
                          <a:effectLst/>
                        </a:rPr>
                        <a:t>Take 15 min before meals or </a:t>
                      </a:r>
                      <a:r>
                        <a:rPr lang="en-US" sz="1800" dirty="0" smtClean="0">
                          <a:effectLst/>
                        </a:rPr>
                        <a:t>20 </a:t>
                      </a:r>
                      <a:r>
                        <a:rPr lang="en-US" sz="1800" dirty="0">
                          <a:effectLst/>
                        </a:rPr>
                        <a:t>minutes after meals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9" name="TextBox 8"/>
          <p:cNvSpPr txBox="1"/>
          <p:nvPr/>
        </p:nvSpPr>
        <p:spPr>
          <a:xfrm>
            <a:off x="4293937" y="6492761"/>
            <a:ext cx="4010526" cy="646331"/>
          </a:xfrm>
          <a:prstGeom prst="rect">
            <a:avLst/>
          </a:prstGeom>
          <a:noFill/>
        </p:spPr>
        <p:txBody>
          <a:bodyPr wrap="square" rtlCol="0">
            <a:spAutoFit/>
          </a:bodyPr>
          <a:lstStyle/>
          <a:p>
            <a:pPr marL="0" lvl="2"/>
            <a:r>
              <a:rPr lang="en-US" dirty="0"/>
              <a:t>(American Diabetes Association, 2008).</a:t>
            </a:r>
          </a:p>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2930284"/>
      </p:ext>
    </p:extLst>
  </p:cSld>
  <p:clrMapOvr>
    <a:masterClrMapping/>
  </p:clrMapOvr>
  <mc:AlternateContent xmlns:mc="http://schemas.openxmlformats.org/markup-compatibility/2006" xmlns:p14="http://schemas.microsoft.com/office/powerpoint/2010/main">
    <mc:Choice Requires="p14">
      <p:transition spd="slow" p14:dur="2000" advTm="5511"/>
    </mc:Choice>
    <mc:Fallback xmlns="">
      <p:transition spd="slow" advTm="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Insulin Dosing Terms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b="1" dirty="0"/>
              <a:t>Correction dose: </a:t>
            </a:r>
            <a:r>
              <a:rPr lang="en-US" sz="2400" dirty="0"/>
              <a:t>amount of insulin given to </a:t>
            </a:r>
            <a:r>
              <a:rPr lang="en-US" sz="2400" dirty="0" smtClean="0"/>
              <a:t>lower </a:t>
            </a:r>
            <a:r>
              <a:rPr lang="en-US" sz="2400" dirty="0"/>
              <a:t>a blood sugar back into target range (Rapid-acting insulin)</a:t>
            </a:r>
          </a:p>
          <a:p>
            <a:endParaRPr lang="en-US" sz="2400" dirty="0"/>
          </a:p>
          <a:p>
            <a:pPr marL="0" indent="0">
              <a:buNone/>
            </a:pPr>
            <a:r>
              <a:rPr lang="en-US" sz="2400" b="1" dirty="0"/>
              <a:t>Correction Factor or Sensitivity: </a:t>
            </a:r>
            <a:r>
              <a:rPr lang="en-US" sz="2400" dirty="0"/>
              <a:t>how much 1 unit of insulin will drop your blood sugar (Rapid-acting insulin)</a:t>
            </a:r>
          </a:p>
          <a:p>
            <a:endParaRPr lang="en-US" sz="2400" dirty="0"/>
          </a:p>
          <a:p>
            <a:pPr marL="0" indent="0">
              <a:buNone/>
            </a:pPr>
            <a:r>
              <a:rPr lang="en-US" sz="2400" b="1" dirty="0"/>
              <a:t>Insulin to Carb Ratio or Bolus: </a:t>
            </a:r>
            <a:r>
              <a:rPr lang="en-US" sz="2400" dirty="0"/>
              <a:t>determines insulin given to cover food </a:t>
            </a:r>
            <a:endParaRPr lang="en-US" sz="2400" dirty="0" smtClean="0"/>
          </a:p>
          <a:p>
            <a:pPr marL="0" indent="0">
              <a:buNone/>
            </a:pPr>
            <a:r>
              <a:rPr lang="en-US" sz="2400" dirty="0"/>
              <a:t> </a:t>
            </a:r>
            <a:r>
              <a:rPr lang="en-US" sz="2400" dirty="0" smtClean="0"/>
              <a:t> (</a:t>
            </a:r>
            <a:r>
              <a:rPr lang="en-US" sz="2400" dirty="0"/>
              <a:t>1 unit of insulin covers ___ grams of carb) </a:t>
            </a:r>
            <a:r>
              <a:rPr lang="en-US" sz="2400" dirty="0" smtClean="0"/>
              <a:t>(Rapid-acting insulin)</a:t>
            </a:r>
          </a:p>
          <a:p>
            <a:endParaRPr lang="en-US" sz="2400" dirty="0"/>
          </a:p>
          <a:p>
            <a:pPr marL="0" indent="0">
              <a:buNone/>
            </a:pPr>
            <a:r>
              <a:rPr lang="en-US" sz="2400" b="1" dirty="0"/>
              <a:t>Basal: </a:t>
            </a:r>
            <a:r>
              <a:rPr lang="en-US" sz="2400" dirty="0"/>
              <a:t>the insulin your body needs between meals and at night (</a:t>
            </a:r>
            <a:r>
              <a:rPr lang="en-US" sz="2400" dirty="0" smtClean="0"/>
              <a:t>Long-acting insulin)</a:t>
            </a:r>
            <a:endParaRPr lang="en-US" sz="2400" dirty="0"/>
          </a:p>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22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365125"/>
            <a:ext cx="10840453" cy="1325563"/>
          </a:xfrm>
        </p:spPr>
        <p:txBody>
          <a:bodyPr/>
          <a:lstStyle/>
          <a:p>
            <a:r>
              <a:rPr lang="en-US" dirty="0" smtClean="0"/>
              <a:t>Guidelines for Rapid-Acting Insulin</a:t>
            </a:r>
            <a:endParaRPr lang="en-US" dirty="0"/>
          </a:p>
        </p:txBody>
      </p:sp>
      <p:sp>
        <p:nvSpPr>
          <p:cNvPr id="3" name="Content Placeholder 2"/>
          <p:cNvSpPr>
            <a:spLocks noGrp="1"/>
          </p:cNvSpPr>
          <p:nvPr>
            <p:ph idx="1"/>
          </p:nvPr>
        </p:nvSpPr>
        <p:spPr>
          <a:xfrm>
            <a:off x="513347" y="1828799"/>
            <a:ext cx="11020927" cy="3834063"/>
          </a:xfrm>
        </p:spPr>
        <p:txBody>
          <a:bodyPr>
            <a:normAutofit/>
          </a:bodyPr>
          <a:lstStyle/>
          <a:p>
            <a:r>
              <a:rPr lang="en-US" dirty="0"/>
              <a:t>T</a:t>
            </a:r>
            <a:r>
              <a:rPr lang="en-US" dirty="0" smtClean="0"/>
              <a:t>ypically </a:t>
            </a:r>
            <a:r>
              <a:rPr lang="en-US" dirty="0"/>
              <a:t>begins to work within 15 minutes after injection, peaks within an hour, and continues to work for 2 to 4 </a:t>
            </a:r>
            <a:r>
              <a:rPr lang="en-US" dirty="0" smtClean="0"/>
              <a:t>hours</a:t>
            </a:r>
            <a:endParaRPr lang="en-US" dirty="0"/>
          </a:p>
          <a:p>
            <a:r>
              <a:rPr lang="en-US" dirty="0" smtClean="0"/>
              <a:t>Recommended to </a:t>
            </a:r>
            <a:r>
              <a:rPr lang="en-US" dirty="0"/>
              <a:t>be administered before meals to match the amount of carbohydrate eaten at </a:t>
            </a:r>
            <a:r>
              <a:rPr lang="en-US" dirty="0" smtClean="0"/>
              <a:t>meals/snacks</a:t>
            </a:r>
          </a:p>
          <a:p>
            <a:r>
              <a:rPr lang="en-US" dirty="0"/>
              <a:t>Young children may benefit from post-prandial bolus insulin due to unpredictable carb </a:t>
            </a:r>
            <a:r>
              <a:rPr lang="en-US" dirty="0" smtClean="0"/>
              <a:t>intake</a:t>
            </a:r>
          </a:p>
          <a:p>
            <a:r>
              <a:rPr lang="en-US" dirty="0" smtClean="0"/>
              <a:t>It </a:t>
            </a:r>
            <a:r>
              <a:rPr lang="en-US" dirty="0"/>
              <a:t>can also be administered to correct for high blood glucose </a:t>
            </a:r>
            <a:r>
              <a:rPr lang="en-US" dirty="0" smtClean="0"/>
              <a:t>levels</a:t>
            </a:r>
          </a:p>
          <a:p>
            <a:endParaRPr lang="en-US" dirty="0"/>
          </a:p>
          <a:p>
            <a:pPr marL="0" indent="0">
              <a:buNone/>
            </a:pPr>
            <a:endParaRPr lang="en-US" dirty="0"/>
          </a:p>
        </p:txBody>
      </p:sp>
      <p:sp>
        <p:nvSpPr>
          <p:cNvPr id="4" name="TextBox 3"/>
          <p:cNvSpPr txBox="1"/>
          <p:nvPr/>
        </p:nvSpPr>
        <p:spPr>
          <a:xfrm>
            <a:off x="5390148" y="6311900"/>
            <a:ext cx="4010526" cy="646331"/>
          </a:xfrm>
          <a:prstGeom prst="rect">
            <a:avLst/>
          </a:prstGeom>
          <a:noFill/>
        </p:spPr>
        <p:txBody>
          <a:bodyPr wrap="square" rtlCol="0">
            <a:spAutoFit/>
          </a:bodyPr>
          <a:lstStyle/>
          <a:p>
            <a:pPr marL="0" lvl="2"/>
            <a:r>
              <a:rPr lang="en-US" dirty="0"/>
              <a:t>(American Diabetes Association, 2008).</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644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for Long-Acting Insulin</a:t>
            </a:r>
            <a:endParaRPr lang="en-US" dirty="0"/>
          </a:p>
        </p:txBody>
      </p:sp>
      <p:sp>
        <p:nvSpPr>
          <p:cNvPr id="3" name="Content Placeholder 2"/>
          <p:cNvSpPr>
            <a:spLocks noGrp="1"/>
          </p:cNvSpPr>
          <p:nvPr>
            <p:ph idx="1"/>
          </p:nvPr>
        </p:nvSpPr>
        <p:spPr/>
        <p:txBody>
          <a:bodyPr/>
          <a:lstStyle/>
          <a:p>
            <a:r>
              <a:rPr lang="en-US" dirty="0"/>
              <a:t>P</a:t>
            </a:r>
            <a:r>
              <a:rPr lang="en-US" dirty="0" smtClean="0"/>
              <a:t>rovides </a:t>
            </a:r>
            <a:r>
              <a:rPr lang="en-US" dirty="0"/>
              <a:t>continuous action with minimal or no </a:t>
            </a:r>
            <a:r>
              <a:rPr lang="en-US" dirty="0" smtClean="0"/>
              <a:t>peak</a:t>
            </a:r>
          </a:p>
          <a:p>
            <a:r>
              <a:rPr lang="en-US" dirty="0" smtClean="0"/>
              <a:t>Also called </a:t>
            </a:r>
            <a:r>
              <a:rPr lang="en-US" i="1" dirty="0"/>
              <a:t>basal (background) </a:t>
            </a:r>
            <a:r>
              <a:rPr lang="en-US" i="1" dirty="0" smtClean="0"/>
              <a:t>insulin</a:t>
            </a:r>
            <a:endParaRPr lang="en-US" dirty="0"/>
          </a:p>
          <a:p>
            <a:r>
              <a:rPr lang="en-US" dirty="0"/>
              <a:t>M</a:t>
            </a:r>
            <a:r>
              <a:rPr lang="en-US" dirty="0" smtClean="0"/>
              <a:t>anages </a:t>
            </a:r>
            <a:r>
              <a:rPr lang="en-US" dirty="0"/>
              <a:t>blood glucose levels between meals and snacks, as well as </a:t>
            </a:r>
            <a:r>
              <a:rPr lang="en-US" dirty="0" smtClean="0"/>
              <a:t>overnight</a:t>
            </a:r>
          </a:p>
          <a:p>
            <a:r>
              <a:rPr lang="en-US" dirty="0"/>
              <a:t>D</a:t>
            </a:r>
            <a:r>
              <a:rPr lang="en-US" dirty="0" smtClean="0"/>
              <a:t>uration </a:t>
            </a:r>
            <a:r>
              <a:rPr lang="en-US" dirty="0"/>
              <a:t>of action ranges from </a:t>
            </a:r>
            <a:r>
              <a:rPr lang="en-US" dirty="0" smtClean="0"/>
              <a:t>5 </a:t>
            </a:r>
            <a:r>
              <a:rPr lang="en-US" dirty="0"/>
              <a:t>to </a:t>
            </a:r>
            <a:r>
              <a:rPr lang="en-US" dirty="0" smtClean="0"/>
              <a:t>23 hours</a:t>
            </a:r>
          </a:p>
          <a:p>
            <a:r>
              <a:rPr lang="en-US" dirty="0"/>
              <a:t>M</a:t>
            </a:r>
            <a:r>
              <a:rPr lang="en-US" dirty="0" smtClean="0"/>
              <a:t>ay </a:t>
            </a:r>
            <a:r>
              <a:rPr lang="en-US" dirty="0"/>
              <a:t>need to be administered either once or twice </a:t>
            </a:r>
            <a:r>
              <a:rPr lang="en-US" dirty="0" smtClean="0"/>
              <a:t>daily; most patients give basal insulin at bedtime</a:t>
            </a:r>
            <a:endParaRPr lang="en-US" dirty="0"/>
          </a:p>
        </p:txBody>
      </p:sp>
      <p:sp>
        <p:nvSpPr>
          <p:cNvPr id="4" name="TextBox 3"/>
          <p:cNvSpPr txBox="1"/>
          <p:nvPr/>
        </p:nvSpPr>
        <p:spPr>
          <a:xfrm>
            <a:off x="5390148" y="6311900"/>
            <a:ext cx="4010526" cy="646331"/>
          </a:xfrm>
          <a:prstGeom prst="rect">
            <a:avLst/>
          </a:prstGeom>
          <a:noFill/>
        </p:spPr>
        <p:txBody>
          <a:bodyPr wrap="square" rtlCol="0">
            <a:spAutoFit/>
          </a:bodyPr>
          <a:lstStyle/>
          <a:p>
            <a:pPr marL="0" lvl="2"/>
            <a:r>
              <a:rPr lang="en-US" dirty="0"/>
              <a:t>(American Diabetes Association, 2008).</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07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6712" y="365125"/>
            <a:ext cx="10817088" cy="1325563"/>
          </a:xfrm>
        </p:spPr>
        <p:txBody>
          <a:bodyPr/>
          <a:lstStyle/>
          <a:p>
            <a:r>
              <a:rPr lang="en-US" dirty="0" smtClean="0"/>
              <a:t>Type 1 Diabetes: diagnosis</a:t>
            </a:r>
            <a:endParaRPr lang="en-US" dirty="0"/>
          </a:p>
        </p:txBody>
      </p:sp>
      <p:sp>
        <p:nvSpPr>
          <p:cNvPr id="5" name="Content Placeholder 4"/>
          <p:cNvSpPr>
            <a:spLocks noGrp="1"/>
          </p:cNvSpPr>
          <p:nvPr>
            <p:ph idx="1"/>
          </p:nvPr>
        </p:nvSpPr>
        <p:spPr>
          <a:xfrm>
            <a:off x="536712" y="1690688"/>
            <a:ext cx="11052313" cy="4109624"/>
          </a:xfrm>
        </p:spPr>
        <p:txBody>
          <a:bodyPr>
            <a:normAutofit/>
          </a:bodyPr>
          <a:lstStyle/>
          <a:p>
            <a:pPr marL="228600" lvl="2">
              <a:spcBef>
                <a:spcPts val="1000"/>
              </a:spcBef>
            </a:pPr>
            <a:r>
              <a:rPr lang="en-US" sz="2400" dirty="0" smtClean="0"/>
              <a:t>Type </a:t>
            </a:r>
            <a:r>
              <a:rPr lang="en-US" sz="2400" dirty="0"/>
              <a:t>1 </a:t>
            </a:r>
            <a:r>
              <a:rPr lang="en-US" sz="2400" dirty="0" smtClean="0"/>
              <a:t>diabetes is </a:t>
            </a:r>
            <a:r>
              <a:rPr lang="en-US" sz="2400" dirty="0"/>
              <a:t>a </a:t>
            </a:r>
            <a:r>
              <a:rPr lang="en-US" sz="2400" dirty="0" smtClean="0"/>
              <a:t>chronic, </a:t>
            </a:r>
            <a:r>
              <a:rPr lang="en-US" sz="2400" dirty="0"/>
              <a:t>autoimmune condition that makes the body unable to produce </a:t>
            </a:r>
            <a:r>
              <a:rPr lang="en-US" sz="2400" dirty="0" smtClean="0"/>
              <a:t>insulin, the hormone </a:t>
            </a:r>
            <a:r>
              <a:rPr lang="en-US" sz="2400" dirty="0"/>
              <a:t>that regulates blood sugar. Without insulin, </a:t>
            </a:r>
            <a:r>
              <a:rPr lang="en-US" sz="2400" dirty="0" smtClean="0"/>
              <a:t>the body cannot </a:t>
            </a:r>
            <a:r>
              <a:rPr lang="en-US" sz="2400" dirty="0"/>
              <a:t>use </a:t>
            </a:r>
            <a:r>
              <a:rPr lang="en-US" sz="2400" dirty="0" smtClean="0"/>
              <a:t>sugar </a:t>
            </a:r>
            <a:r>
              <a:rPr lang="en-US" sz="2400" dirty="0"/>
              <a:t>in </a:t>
            </a:r>
            <a:r>
              <a:rPr lang="en-US" sz="2400" dirty="0" smtClean="0"/>
              <a:t>the bloodstream </a:t>
            </a:r>
            <a:r>
              <a:rPr lang="en-US" sz="2400" dirty="0"/>
              <a:t>as energy</a:t>
            </a:r>
            <a:r>
              <a:rPr lang="en-US" sz="2400" dirty="0" smtClean="0"/>
              <a:t>.</a:t>
            </a:r>
          </a:p>
          <a:p>
            <a:pPr marL="228600" lvl="2">
              <a:spcBef>
                <a:spcPts val="1000"/>
              </a:spcBef>
            </a:pPr>
            <a:endParaRPr lang="en-US" sz="2400" dirty="0"/>
          </a:p>
          <a:p>
            <a:r>
              <a:rPr lang="en-US" sz="2400" dirty="0" smtClean="0"/>
              <a:t>Diabetes </a:t>
            </a:r>
            <a:r>
              <a:rPr lang="en-US" sz="2400" dirty="0"/>
              <a:t>may be diagnosed based </a:t>
            </a:r>
            <a:r>
              <a:rPr lang="en-US" sz="2400" dirty="0" smtClean="0"/>
              <a:t>on:</a:t>
            </a:r>
          </a:p>
          <a:p>
            <a:pPr lvl="1"/>
            <a:r>
              <a:rPr lang="en-US" dirty="0" smtClean="0"/>
              <a:t>Fasting plasma glucose value</a:t>
            </a:r>
          </a:p>
          <a:p>
            <a:pPr lvl="1"/>
            <a:r>
              <a:rPr lang="en-US" dirty="0" smtClean="0"/>
              <a:t>2-hour </a:t>
            </a:r>
            <a:r>
              <a:rPr lang="en-US" dirty="0"/>
              <a:t>glucose </a:t>
            </a:r>
            <a:r>
              <a:rPr lang="en-US" dirty="0" smtClean="0"/>
              <a:t>value </a:t>
            </a:r>
            <a:r>
              <a:rPr lang="en-US" dirty="0"/>
              <a:t>during a </a:t>
            </a:r>
            <a:r>
              <a:rPr lang="en-US" dirty="0" smtClean="0"/>
              <a:t>75-gram </a:t>
            </a:r>
            <a:r>
              <a:rPr lang="en-US" dirty="0"/>
              <a:t>oral glucose tolerance </a:t>
            </a:r>
            <a:r>
              <a:rPr lang="en-US" dirty="0" smtClean="0"/>
              <a:t>test</a:t>
            </a:r>
          </a:p>
          <a:p>
            <a:pPr lvl="1"/>
            <a:r>
              <a:rPr lang="en-US" dirty="0" smtClean="0"/>
              <a:t>A1C criteria (d</a:t>
            </a:r>
            <a:r>
              <a:rPr lang="en-US" sz="2400" dirty="0" smtClean="0"/>
              <a:t>iabetes </a:t>
            </a:r>
            <a:r>
              <a:rPr lang="en-US" sz="2400" dirty="0"/>
              <a:t>is diagnosed </a:t>
            </a:r>
            <a:r>
              <a:rPr lang="en-US" sz="2400" dirty="0" smtClean="0"/>
              <a:t>when the A1c </a:t>
            </a:r>
            <a:r>
              <a:rPr lang="en-US" sz="2400" dirty="0"/>
              <a:t>&gt; 6.5</a:t>
            </a:r>
            <a:r>
              <a:rPr lang="en-US" sz="2400" dirty="0" smtClean="0"/>
              <a:t>%)</a:t>
            </a:r>
          </a:p>
          <a:p>
            <a:pPr marL="0" indent="0">
              <a:buNone/>
            </a:pPr>
            <a:endParaRPr lang="en-US" sz="1900" dirty="0"/>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9861081"/>
      </p:ext>
    </p:extLst>
  </p:cSld>
  <p:clrMapOvr>
    <a:masterClrMapping/>
  </p:clrMapOvr>
  <mc:AlternateContent xmlns:mc="http://schemas.openxmlformats.org/markup-compatibility/2006" xmlns:p14="http://schemas.microsoft.com/office/powerpoint/2010/main">
    <mc:Choice Requires="p14">
      <p:transition spd="slow" p14:dur="2000" advTm="43529"/>
    </mc:Choice>
    <mc:Fallback xmlns="">
      <p:transition spd="slow" advTm="4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for Mixed Insulin</a:t>
            </a:r>
            <a:endParaRPr lang="en-US" dirty="0"/>
          </a:p>
        </p:txBody>
      </p:sp>
      <p:sp>
        <p:nvSpPr>
          <p:cNvPr id="3" name="Content Placeholder 2"/>
          <p:cNvSpPr>
            <a:spLocks noGrp="1"/>
          </p:cNvSpPr>
          <p:nvPr>
            <p:ph idx="1"/>
          </p:nvPr>
        </p:nvSpPr>
        <p:spPr/>
        <p:txBody>
          <a:bodyPr>
            <a:normAutofit/>
          </a:bodyPr>
          <a:lstStyle/>
          <a:p>
            <a:r>
              <a:rPr lang="en-US" sz="2400" dirty="0" smtClean="0"/>
              <a:t>Mixed Insulin is an option for patients who have </a:t>
            </a:r>
            <a:r>
              <a:rPr lang="en-US" sz="2400" dirty="0"/>
              <a:t>difficulty administering multiple insulin injections to manage blood glucose levels</a:t>
            </a:r>
          </a:p>
          <a:p>
            <a:pPr marL="0" indent="0">
              <a:buNone/>
            </a:pPr>
            <a:endParaRPr lang="en-US" sz="2400" dirty="0"/>
          </a:p>
          <a:p>
            <a:r>
              <a:rPr lang="en-US" sz="2400" dirty="0" err="1" smtClean="0"/>
              <a:t>Novolog</a:t>
            </a:r>
            <a:r>
              <a:rPr lang="en-US" sz="2400" dirty="0" smtClean="0"/>
              <a:t> Mix 70/30 (insulin aspart protamine and insulin aspart)</a:t>
            </a:r>
          </a:p>
          <a:p>
            <a:pPr lvl="1"/>
            <a:r>
              <a:rPr lang="en-US" dirty="0" smtClean="0"/>
              <a:t>Combination of two forms of insulin – intermediate-acting insulin and fast acting insulin</a:t>
            </a:r>
          </a:p>
          <a:p>
            <a:endParaRPr lang="en-US" sz="2400" dirty="0" smtClean="0"/>
          </a:p>
          <a:p>
            <a:r>
              <a:rPr lang="en-US" sz="2400" dirty="0"/>
              <a:t>Administered twice daily, usually before breakfast and </a:t>
            </a:r>
            <a:r>
              <a:rPr lang="en-US" sz="2400" dirty="0" smtClean="0"/>
              <a:t>dinner</a:t>
            </a:r>
            <a:endParaRPr lang="en-US" sz="2400" dirty="0"/>
          </a:p>
        </p:txBody>
      </p:sp>
      <p:sp>
        <p:nvSpPr>
          <p:cNvPr id="4" name="TextBox 3"/>
          <p:cNvSpPr txBox="1"/>
          <p:nvPr/>
        </p:nvSpPr>
        <p:spPr>
          <a:xfrm>
            <a:off x="5390148" y="6311900"/>
            <a:ext cx="4010526" cy="646331"/>
          </a:xfrm>
          <a:prstGeom prst="rect">
            <a:avLst/>
          </a:prstGeom>
          <a:noFill/>
        </p:spPr>
        <p:txBody>
          <a:bodyPr wrap="square" rtlCol="0">
            <a:spAutoFit/>
          </a:bodyPr>
          <a:lstStyle/>
          <a:p>
            <a:pPr marL="0" lvl="2"/>
            <a:r>
              <a:rPr lang="en-US" dirty="0"/>
              <a:t>(American Diabetes Association, 2008).</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64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Meal Plan Regimen</a:t>
            </a:r>
            <a:endParaRPr lang="en-US" dirty="0"/>
          </a:p>
        </p:txBody>
      </p:sp>
      <p:sp>
        <p:nvSpPr>
          <p:cNvPr id="3" name="Content Placeholder 2"/>
          <p:cNvSpPr>
            <a:spLocks noGrp="1"/>
          </p:cNvSpPr>
          <p:nvPr>
            <p:ph idx="1"/>
          </p:nvPr>
        </p:nvSpPr>
        <p:spPr>
          <a:xfrm>
            <a:off x="838200" y="1690688"/>
            <a:ext cx="10515600" cy="4351338"/>
          </a:xfrm>
        </p:spPr>
        <p:txBody>
          <a:bodyPr>
            <a:normAutofit fontScale="92500" lnSpcReduction="10000"/>
          </a:bodyPr>
          <a:lstStyle/>
          <a:p>
            <a:pPr marL="228600" lvl="2">
              <a:spcBef>
                <a:spcPts val="1000"/>
              </a:spcBef>
            </a:pPr>
            <a:r>
              <a:rPr lang="en-US" sz="2800" dirty="0" smtClean="0"/>
              <a:t>Flexible insulin </a:t>
            </a:r>
            <a:r>
              <a:rPr lang="en-US" sz="2800" dirty="0"/>
              <a:t>regimens allow the patient to eat at flexible mealtimes, as well as eat an amount of food based on hunger rather than a predetermined amount of carbohydrate</a:t>
            </a:r>
            <a:r>
              <a:rPr lang="en-US" sz="2800" dirty="0" smtClean="0"/>
              <a:t>.</a:t>
            </a:r>
          </a:p>
          <a:p>
            <a:pPr marL="228600" lvl="2">
              <a:spcBef>
                <a:spcPts val="1000"/>
              </a:spcBef>
            </a:pPr>
            <a:endParaRPr lang="en-US" sz="2800" dirty="0"/>
          </a:p>
          <a:p>
            <a:pPr marL="228600" lvl="2">
              <a:spcBef>
                <a:spcPts val="1000"/>
              </a:spcBef>
            </a:pPr>
            <a:r>
              <a:rPr lang="en-US" sz="2800" dirty="0" smtClean="0"/>
              <a:t>The </a:t>
            </a:r>
            <a:r>
              <a:rPr lang="en-US" sz="2800" dirty="0"/>
              <a:t>patient’s use of basal/bolus insulin therapy and the total carbohydrate amount at meals and snacks are the primary determinants of bolus insulin doses and blood glucose </a:t>
            </a:r>
            <a:r>
              <a:rPr lang="en-US" sz="2800" dirty="0" smtClean="0"/>
              <a:t>response</a:t>
            </a:r>
          </a:p>
          <a:p>
            <a:pPr marL="0" lvl="2" indent="0">
              <a:spcBef>
                <a:spcPts val="1000"/>
              </a:spcBef>
              <a:buNone/>
            </a:pPr>
            <a:endParaRPr lang="en-US" sz="2800" dirty="0"/>
          </a:p>
          <a:p>
            <a:pPr marL="228600" lvl="2">
              <a:spcBef>
                <a:spcPts val="1000"/>
              </a:spcBef>
            </a:pPr>
            <a:r>
              <a:rPr lang="en-US" sz="2800" dirty="0"/>
              <a:t>Most patients take multiple daily injections of fast-acting insulin at meal times and long-acting insulin once daily (around bedtime</a:t>
            </a:r>
            <a:r>
              <a:rPr lang="en-US" sz="2800" dirty="0" smtClean="0"/>
              <a:t>) on this regimen</a:t>
            </a:r>
          </a:p>
          <a:p>
            <a:pPr marL="0" lvl="2" indent="0">
              <a:spcBef>
                <a:spcPts val="1000"/>
              </a:spcBef>
              <a:buNone/>
            </a:pPr>
            <a:endParaRPr lang="en-US" sz="2800" dirty="0"/>
          </a:p>
          <a:p>
            <a:pPr marL="228600" lvl="2">
              <a:spcBef>
                <a:spcPts val="1000"/>
              </a:spcBef>
            </a:pPr>
            <a:endParaRPr lang="en-US" sz="2800" dirty="0"/>
          </a:p>
        </p:txBody>
      </p:sp>
      <p:sp>
        <p:nvSpPr>
          <p:cNvPr id="4" name="TextBox 3"/>
          <p:cNvSpPr txBox="1"/>
          <p:nvPr/>
        </p:nvSpPr>
        <p:spPr>
          <a:xfrm>
            <a:off x="5390148" y="6311900"/>
            <a:ext cx="4010526" cy="646331"/>
          </a:xfrm>
          <a:prstGeom prst="rect">
            <a:avLst/>
          </a:prstGeom>
          <a:noFill/>
        </p:spPr>
        <p:txBody>
          <a:bodyPr wrap="square" rtlCol="0">
            <a:spAutoFit/>
          </a:bodyPr>
          <a:lstStyle/>
          <a:p>
            <a:pPr marL="0" lvl="2"/>
            <a:r>
              <a:rPr lang="en-US" dirty="0"/>
              <a:t>(American Diabetes Association, 2008).</a:t>
            </a:r>
          </a:p>
          <a:p>
            <a:endParaRPr lang="en-US"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7881" end="9010"/>
                </p14:media>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882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Insulin: dose </a:t>
            </a:r>
            <a:r>
              <a:rPr lang="en-US" dirty="0"/>
              <a:t>c</a:t>
            </a:r>
            <a:r>
              <a:rPr lang="en-US" dirty="0" smtClean="0"/>
              <a:t>alculation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Correction(Fix) + Carb dose (Food) = Total Insulin dose (Bolus)</a:t>
            </a:r>
          </a:p>
          <a:p>
            <a:endParaRPr lang="en-US" dirty="0"/>
          </a:p>
          <a:p>
            <a:pPr marL="0" indent="0">
              <a:buNone/>
            </a:pPr>
            <a:r>
              <a:rPr lang="en-US" sz="2000" dirty="0" smtClean="0">
                <a:solidFill>
                  <a:schemeClr val="accent5">
                    <a:lumMod val="75000"/>
                  </a:schemeClr>
                </a:solidFill>
              </a:rPr>
              <a:t>“FIX”:   _______   -  _______ = ­______  ÷  ________= _____ </a:t>
            </a:r>
            <a:r>
              <a:rPr lang="en-US" sz="2000" b="1" dirty="0" smtClean="0">
                <a:solidFill>
                  <a:schemeClr val="accent5">
                    <a:lumMod val="75000"/>
                  </a:schemeClr>
                </a:solidFill>
              </a:rPr>
              <a:t>.</a:t>
            </a:r>
            <a:r>
              <a:rPr lang="en-US" sz="2000" dirty="0" smtClean="0">
                <a:solidFill>
                  <a:schemeClr val="accent5">
                    <a:lumMod val="75000"/>
                  </a:schemeClr>
                </a:solidFill>
              </a:rPr>
              <a:t> _____ _____ units</a:t>
            </a:r>
          </a:p>
          <a:p>
            <a:pPr marL="0" indent="0">
              <a:buNone/>
            </a:pPr>
            <a:r>
              <a:rPr lang="en-US" sz="2000" dirty="0" smtClean="0">
                <a:solidFill>
                  <a:schemeClr val="accent5">
                    <a:lumMod val="75000"/>
                  </a:schemeClr>
                </a:solidFill>
              </a:rPr>
              <a:t>         </a:t>
            </a:r>
            <a:r>
              <a:rPr lang="en-US" sz="1800" dirty="0" smtClean="0">
                <a:solidFill>
                  <a:schemeClr val="accent5">
                    <a:lumMod val="75000"/>
                  </a:schemeClr>
                </a:solidFill>
              </a:rPr>
              <a:t>Blood </a:t>
            </a:r>
            <a:r>
              <a:rPr lang="en-US" sz="1800" dirty="0">
                <a:solidFill>
                  <a:schemeClr val="accent5">
                    <a:lumMod val="75000"/>
                  </a:schemeClr>
                </a:solidFill>
              </a:rPr>
              <a:t>sugar </a:t>
            </a:r>
            <a:r>
              <a:rPr lang="en-US" sz="1800" dirty="0" smtClean="0">
                <a:solidFill>
                  <a:schemeClr val="accent5">
                    <a:lumMod val="75000"/>
                  </a:schemeClr>
                </a:solidFill>
              </a:rPr>
              <a:t>       Target </a:t>
            </a:r>
            <a:r>
              <a:rPr lang="en-US" sz="1800" dirty="0">
                <a:solidFill>
                  <a:schemeClr val="accent5">
                    <a:lumMod val="75000"/>
                  </a:schemeClr>
                </a:solidFill>
              </a:rPr>
              <a:t>#		     </a:t>
            </a:r>
            <a:r>
              <a:rPr lang="en-US" sz="1800" dirty="0" smtClean="0">
                <a:solidFill>
                  <a:schemeClr val="accent5">
                    <a:lumMod val="75000"/>
                  </a:schemeClr>
                </a:solidFill>
              </a:rPr>
              <a:t>Sensitivity</a:t>
            </a:r>
            <a:endParaRPr lang="en-US" sz="1800" dirty="0">
              <a:solidFill>
                <a:schemeClr val="accent5">
                  <a:lumMod val="75000"/>
                </a:schemeClr>
              </a:solidFill>
            </a:endParaRPr>
          </a:p>
          <a:p>
            <a:pPr marL="0" indent="0">
              <a:buNone/>
            </a:pPr>
            <a:endParaRPr lang="en-US" sz="1800" dirty="0"/>
          </a:p>
          <a:p>
            <a:pPr marL="0" indent="0">
              <a:buNone/>
            </a:pPr>
            <a:r>
              <a:rPr lang="en-US" sz="2000" dirty="0">
                <a:solidFill>
                  <a:schemeClr val="accent6">
                    <a:lumMod val="75000"/>
                  </a:schemeClr>
                </a:solidFill>
              </a:rPr>
              <a:t>“FOOD”:  </a:t>
            </a:r>
            <a:r>
              <a:rPr lang="en-US" sz="2000" dirty="0" smtClean="0">
                <a:solidFill>
                  <a:schemeClr val="accent6">
                    <a:lumMod val="75000"/>
                  </a:schemeClr>
                </a:solidFill>
              </a:rPr>
              <a:t>_________    ÷    __________   = </a:t>
            </a:r>
            <a:r>
              <a:rPr lang="en-US" sz="2000" dirty="0">
                <a:solidFill>
                  <a:schemeClr val="accent6">
                    <a:lumMod val="75000"/>
                  </a:schemeClr>
                </a:solidFill>
              </a:rPr>
              <a:t>_____ </a:t>
            </a:r>
            <a:r>
              <a:rPr lang="en-US" sz="2000" b="1" dirty="0">
                <a:solidFill>
                  <a:schemeClr val="accent6">
                    <a:lumMod val="75000"/>
                  </a:schemeClr>
                </a:solidFill>
              </a:rPr>
              <a:t>.</a:t>
            </a:r>
            <a:r>
              <a:rPr lang="en-US" sz="2000" dirty="0">
                <a:solidFill>
                  <a:schemeClr val="accent6">
                    <a:lumMod val="75000"/>
                  </a:schemeClr>
                </a:solidFill>
              </a:rPr>
              <a:t> _____ _____ units</a:t>
            </a:r>
          </a:p>
          <a:p>
            <a:pPr marL="0" indent="0">
              <a:buNone/>
            </a:pPr>
            <a:r>
              <a:rPr lang="en-US" sz="1800" dirty="0">
                <a:solidFill>
                  <a:schemeClr val="accent6">
                    <a:lumMod val="75000"/>
                  </a:schemeClr>
                </a:solidFill>
              </a:rPr>
              <a:t>	  </a:t>
            </a:r>
            <a:r>
              <a:rPr lang="en-US" sz="1800" dirty="0" smtClean="0">
                <a:solidFill>
                  <a:schemeClr val="accent6">
                    <a:lumMod val="75000"/>
                  </a:schemeClr>
                </a:solidFill>
              </a:rPr>
              <a:t>Grams </a:t>
            </a:r>
            <a:r>
              <a:rPr lang="en-US" sz="1800" dirty="0">
                <a:solidFill>
                  <a:schemeClr val="accent6">
                    <a:lumMod val="75000"/>
                  </a:schemeClr>
                </a:solidFill>
              </a:rPr>
              <a:t>of carb      </a:t>
            </a:r>
            <a:r>
              <a:rPr lang="en-US" sz="1800" dirty="0" smtClean="0">
                <a:solidFill>
                  <a:schemeClr val="accent6">
                    <a:lumMod val="75000"/>
                  </a:schemeClr>
                </a:solidFill>
              </a:rPr>
              <a:t> insulin </a:t>
            </a:r>
            <a:r>
              <a:rPr lang="en-US" sz="1800" dirty="0">
                <a:solidFill>
                  <a:schemeClr val="accent6">
                    <a:lumMod val="75000"/>
                  </a:schemeClr>
                </a:solidFill>
              </a:rPr>
              <a:t>: carb ratio</a:t>
            </a:r>
          </a:p>
          <a:p>
            <a:pPr marL="0" indent="0">
              <a:buNone/>
            </a:pPr>
            <a:r>
              <a:rPr lang="en-US" sz="2000" dirty="0" smtClean="0"/>
              <a:t>    </a:t>
            </a:r>
            <a:endParaRPr lang="en-US" sz="2000" dirty="0"/>
          </a:p>
          <a:p>
            <a:pPr marL="0" indent="0">
              <a:buNone/>
            </a:pPr>
            <a:r>
              <a:rPr lang="en-US" sz="2000" dirty="0" smtClean="0"/>
              <a:t>Total (</a:t>
            </a:r>
            <a:r>
              <a:rPr lang="en-US" sz="2000" dirty="0" smtClean="0">
                <a:solidFill>
                  <a:schemeClr val="accent5">
                    <a:lumMod val="75000"/>
                  </a:schemeClr>
                </a:solidFill>
              </a:rPr>
              <a:t>FIX </a:t>
            </a:r>
            <a:r>
              <a:rPr lang="en-US" sz="2000" dirty="0"/>
              <a:t>+ </a:t>
            </a:r>
            <a:r>
              <a:rPr lang="en-US" sz="2000" dirty="0" smtClean="0">
                <a:solidFill>
                  <a:schemeClr val="accent6">
                    <a:lumMod val="75000"/>
                  </a:schemeClr>
                </a:solidFill>
              </a:rPr>
              <a:t>FOOD</a:t>
            </a:r>
            <a:r>
              <a:rPr lang="en-US" sz="2000" dirty="0" smtClean="0"/>
              <a:t>)=  </a:t>
            </a:r>
            <a:r>
              <a:rPr lang="en-US" sz="2000" dirty="0"/>
              <a:t>_____ </a:t>
            </a:r>
            <a:r>
              <a:rPr lang="en-US" sz="2000" b="1" dirty="0"/>
              <a:t>.</a:t>
            </a:r>
            <a:r>
              <a:rPr lang="en-US" sz="2000" dirty="0"/>
              <a:t> _____ _____ units.     </a:t>
            </a:r>
            <a:endParaRPr lang="en-US" sz="2000" dirty="0" smtClean="0"/>
          </a:p>
          <a:p>
            <a:pPr marL="0" indent="0">
              <a:buNone/>
            </a:pPr>
            <a:r>
              <a:rPr lang="en-US" sz="2000" dirty="0" smtClean="0"/>
              <a:t>Insulin </a:t>
            </a:r>
            <a:r>
              <a:rPr lang="en-US" sz="2000" dirty="0"/>
              <a:t>Dose using Rounding Rules: _____ </a:t>
            </a:r>
            <a:r>
              <a:rPr lang="en-US" sz="2000" b="1" dirty="0"/>
              <a:t>.</a:t>
            </a:r>
            <a:r>
              <a:rPr lang="en-US" sz="2000" dirty="0"/>
              <a:t> _____ </a:t>
            </a:r>
            <a:r>
              <a:rPr lang="en-US" sz="2000" dirty="0" smtClean="0"/>
              <a:t>units</a:t>
            </a:r>
            <a:endParaRPr lang="en-US" dirty="0"/>
          </a:p>
        </p:txBody>
      </p:sp>
      <p:sp>
        <p:nvSpPr>
          <p:cNvPr id="4" name="TextBox 3"/>
          <p:cNvSpPr txBox="1"/>
          <p:nvPr/>
        </p:nvSpPr>
        <p:spPr>
          <a:xfrm>
            <a:off x="1892969" y="2679032"/>
            <a:ext cx="721896" cy="461665"/>
          </a:xfrm>
          <a:prstGeom prst="rect">
            <a:avLst/>
          </a:prstGeom>
          <a:noFill/>
        </p:spPr>
        <p:txBody>
          <a:bodyPr wrap="square" rtlCol="0">
            <a:spAutoFit/>
          </a:bodyPr>
          <a:lstStyle/>
          <a:p>
            <a:r>
              <a:rPr lang="en-US" sz="2400" b="1" dirty="0" smtClean="0">
                <a:solidFill>
                  <a:srgbClr val="FF0000"/>
                </a:solidFill>
              </a:rPr>
              <a:t>247</a:t>
            </a:r>
            <a:endParaRPr lang="en-US" sz="2400" b="1" dirty="0">
              <a:solidFill>
                <a:srgbClr val="FF0000"/>
              </a:solidFill>
            </a:endParaRPr>
          </a:p>
        </p:txBody>
      </p:sp>
      <p:sp>
        <p:nvSpPr>
          <p:cNvPr id="5" name="TextBox 4"/>
          <p:cNvSpPr txBox="1"/>
          <p:nvPr/>
        </p:nvSpPr>
        <p:spPr>
          <a:xfrm>
            <a:off x="3352800" y="2679032"/>
            <a:ext cx="898357" cy="738664"/>
          </a:xfrm>
          <a:prstGeom prst="rect">
            <a:avLst/>
          </a:prstGeom>
          <a:noFill/>
        </p:spPr>
        <p:txBody>
          <a:bodyPr wrap="square" rtlCol="0">
            <a:spAutoFit/>
          </a:bodyPr>
          <a:lstStyle/>
          <a:p>
            <a:r>
              <a:rPr lang="en-US" sz="2400" b="1" dirty="0" smtClean="0">
                <a:solidFill>
                  <a:schemeClr val="accent1"/>
                </a:solidFill>
              </a:rPr>
              <a:t>130</a:t>
            </a:r>
            <a:endParaRPr lang="en-US" sz="2400" b="1" dirty="0">
              <a:solidFill>
                <a:schemeClr val="accent1"/>
              </a:solidFill>
            </a:endParaRPr>
          </a:p>
          <a:p>
            <a:endParaRPr lang="en-US" dirty="0"/>
          </a:p>
        </p:txBody>
      </p:sp>
      <p:sp>
        <p:nvSpPr>
          <p:cNvPr id="6" name="TextBox 5"/>
          <p:cNvSpPr txBox="1"/>
          <p:nvPr/>
        </p:nvSpPr>
        <p:spPr>
          <a:xfrm>
            <a:off x="6043861" y="2682077"/>
            <a:ext cx="721896" cy="461665"/>
          </a:xfrm>
          <a:prstGeom prst="rect">
            <a:avLst/>
          </a:prstGeom>
          <a:noFill/>
        </p:spPr>
        <p:txBody>
          <a:bodyPr wrap="square" rtlCol="0">
            <a:spAutoFit/>
          </a:bodyPr>
          <a:lstStyle/>
          <a:p>
            <a:r>
              <a:rPr lang="en-US" sz="2400" b="1" dirty="0" smtClean="0">
                <a:solidFill>
                  <a:schemeClr val="accent1"/>
                </a:solidFill>
              </a:rPr>
              <a:t>50</a:t>
            </a:r>
            <a:endParaRPr lang="en-US" sz="2400" b="1" dirty="0">
              <a:solidFill>
                <a:schemeClr val="accent1"/>
              </a:solidFill>
            </a:endParaRPr>
          </a:p>
        </p:txBody>
      </p:sp>
      <p:sp>
        <p:nvSpPr>
          <p:cNvPr id="7" name="TextBox 6"/>
          <p:cNvSpPr txBox="1"/>
          <p:nvPr/>
        </p:nvSpPr>
        <p:spPr>
          <a:xfrm>
            <a:off x="4421595" y="3909137"/>
            <a:ext cx="721896" cy="461665"/>
          </a:xfrm>
          <a:prstGeom prst="rect">
            <a:avLst/>
          </a:prstGeom>
          <a:noFill/>
        </p:spPr>
        <p:txBody>
          <a:bodyPr wrap="square" rtlCol="0">
            <a:spAutoFit/>
          </a:bodyPr>
          <a:lstStyle/>
          <a:p>
            <a:r>
              <a:rPr lang="en-US" sz="2400" b="1" dirty="0" smtClean="0">
                <a:solidFill>
                  <a:schemeClr val="accent6"/>
                </a:solidFill>
              </a:rPr>
              <a:t>22</a:t>
            </a:r>
            <a:endParaRPr lang="en-US" sz="2400" b="1" dirty="0">
              <a:solidFill>
                <a:schemeClr val="accent6"/>
              </a:solidFill>
            </a:endParaRPr>
          </a:p>
        </p:txBody>
      </p:sp>
      <p:sp>
        <p:nvSpPr>
          <p:cNvPr id="8" name="TextBox 7"/>
          <p:cNvSpPr txBox="1"/>
          <p:nvPr/>
        </p:nvSpPr>
        <p:spPr>
          <a:xfrm>
            <a:off x="2318072" y="3966332"/>
            <a:ext cx="721896" cy="461665"/>
          </a:xfrm>
          <a:prstGeom prst="rect">
            <a:avLst/>
          </a:prstGeom>
          <a:noFill/>
        </p:spPr>
        <p:txBody>
          <a:bodyPr wrap="square" rtlCol="0">
            <a:spAutoFit/>
          </a:bodyPr>
          <a:lstStyle/>
          <a:p>
            <a:r>
              <a:rPr lang="en-US" sz="2400" b="1" dirty="0" smtClean="0">
                <a:solidFill>
                  <a:srgbClr val="FF0000"/>
                </a:solidFill>
              </a:rPr>
              <a:t>63</a:t>
            </a:r>
            <a:endParaRPr lang="en-US" sz="2400" b="1" dirty="0">
              <a:solidFill>
                <a:srgbClr val="FF0000"/>
              </a:solidFill>
            </a:endParaRPr>
          </a:p>
        </p:txBody>
      </p:sp>
      <p:sp>
        <p:nvSpPr>
          <p:cNvPr id="9" name="TextBox 8"/>
          <p:cNvSpPr txBox="1"/>
          <p:nvPr/>
        </p:nvSpPr>
        <p:spPr>
          <a:xfrm>
            <a:off x="4547938" y="2682077"/>
            <a:ext cx="721896" cy="461665"/>
          </a:xfrm>
          <a:prstGeom prst="rect">
            <a:avLst/>
          </a:prstGeom>
          <a:noFill/>
        </p:spPr>
        <p:txBody>
          <a:bodyPr wrap="square" rtlCol="0">
            <a:spAutoFit/>
          </a:bodyPr>
          <a:lstStyle/>
          <a:p>
            <a:r>
              <a:rPr lang="en-US" sz="2400" b="1" dirty="0" smtClean="0">
                <a:solidFill>
                  <a:srgbClr val="FF0000"/>
                </a:solidFill>
              </a:rPr>
              <a:t>117</a:t>
            </a:r>
            <a:endParaRPr lang="en-US" sz="2400" b="1" dirty="0">
              <a:solidFill>
                <a:srgbClr val="FF0000"/>
              </a:solidFill>
            </a:endParaRPr>
          </a:p>
        </p:txBody>
      </p:sp>
      <p:sp>
        <p:nvSpPr>
          <p:cNvPr id="10" name="TextBox 9"/>
          <p:cNvSpPr txBox="1"/>
          <p:nvPr/>
        </p:nvSpPr>
        <p:spPr>
          <a:xfrm>
            <a:off x="7261056" y="2679031"/>
            <a:ext cx="360948"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11" name="TextBox 10"/>
          <p:cNvSpPr txBox="1"/>
          <p:nvPr/>
        </p:nvSpPr>
        <p:spPr>
          <a:xfrm>
            <a:off x="8151391" y="2679031"/>
            <a:ext cx="360948" cy="461665"/>
          </a:xfrm>
          <a:prstGeom prst="rect">
            <a:avLst/>
          </a:prstGeom>
          <a:noFill/>
        </p:spPr>
        <p:txBody>
          <a:bodyPr wrap="square" rtlCol="0">
            <a:spAutoFit/>
          </a:bodyPr>
          <a:lstStyle/>
          <a:p>
            <a:r>
              <a:rPr lang="en-US" sz="2400" b="1" dirty="0">
                <a:solidFill>
                  <a:srgbClr val="FF0000"/>
                </a:solidFill>
              </a:rPr>
              <a:t>3</a:t>
            </a:r>
          </a:p>
        </p:txBody>
      </p:sp>
      <p:sp>
        <p:nvSpPr>
          <p:cNvPr id="12" name="TextBox 11"/>
          <p:cNvSpPr txBox="1"/>
          <p:nvPr/>
        </p:nvSpPr>
        <p:spPr>
          <a:xfrm>
            <a:off x="8897348" y="2679031"/>
            <a:ext cx="360948" cy="461665"/>
          </a:xfrm>
          <a:prstGeom prst="rect">
            <a:avLst/>
          </a:prstGeom>
          <a:noFill/>
        </p:spPr>
        <p:txBody>
          <a:bodyPr wrap="square" rtlCol="0">
            <a:spAutoFit/>
          </a:bodyPr>
          <a:lstStyle/>
          <a:p>
            <a:r>
              <a:rPr lang="en-US" sz="2400" b="1" dirty="0">
                <a:solidFill>
                  <a:srgbClr val="FF0000"/>
                </a:solidFill>
              </a:rPr>
              <a:t>4</a:t>
            </a:r>
          </a:p>
        </p:txBody>
      </p:sp>
      <p:sp>
        <p:nvSpPr>
          <p:cNvPr id="14" name="TextBox 13"/>
          <p:cNvSpPr txBox="1"/>
          <p:nvPr/>
        </p:nvSpPr>
        <p:spPr>
          <a:xfrm>
            <a:off x="6079956" y="3909136"/>
            <a:ext cx="360948"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15" name="TextBox 14"/>
          <p:cNvSpPr txBox="1"/>
          <p:nvPr/>
        </p:nvSpPr>
        <p:spPr>
          <a:xfrm>
            <a:off x="6990343" y="3909135"/>
            <a:ext cx="360948" cy="461665"/>
          </a:xfrm>
          <a:prstGeom prst="rect">
            <a:avLst/>
          </a:prstGeom>
          <a:noFill/>
        </p:spPr>
        <p:txBody>
          <a:bodyPr wrap="square" rtlCol="0">
            <a:spAutoFit/>
          </a:bodyPr>
          <a:lstStyle/>
          <a:p>
            <a:r>
              <a:rPr lang="en-US" sz="2400" b="1" dirty="0">
                <a:solidFill>
                  <a:srgbClr val="FF0000"/>
                </a:solidFill>
              </a:rPr>
              <a:t>8</a:t>
            </a:r>
          </a:p>
        </p:txBody>
      </p:sp>
      <p:sp>
        <p:nvSpPr>
          <p:cNvPr id="16" name="TextBox 15"/>
          <p:cNvSpPr txBox="1"/>
          <p:nvPr/>
        </p:nvSpPr>
        <p:spPr>
          <a:xfrm>
            <a:off x="7720256" y="3909134"/>
            <a:ext cx="360948" cy="461665"/>
          </a:xfrm>
          <a:prstGeom prst="rect">
            <a:avLst/>
          </a:prstGeom>
          <a:noFill/>
        </p:spPr>
        <p:txBody>
          <a:bodyPr wrap="square" rtlCol="0">
            <a:spAutoFit/>
          </a:bodyPr>
          <a:lstStyle/>
          <a:p>
            <a:r>
              <a:rPr lang="en-US" sz="2400" b="1" dirty="0">
                <a:solidFill>
                  <a:srgbClr val="FF0000"/>
                </a:solidFill>
              </a:rPr>
              <a:t>6</a:t>
            </a:r>
          </a:p>
        </p:txBody>
      </p:sp>
      <p:sp>
        <p:nvSpPr>
          <p:cNvPr id="17" name="TextBox 16"/>
          <p:cNvSpPr txBox="1"/>
          <p:nvPr/>
        </p:nvSpPr>
        <p:spPr>
          <a:xfrm>
            <a:off x="3621504" y="5026349"/>
            <a:ext cx="360948" cy="461665"/>
          </a:xfrm>
          <a:prstGeom prst="rect">
            <a:avLst/>
          </a:prstGeom>
          <a:noFill/>
        </p:spPr>
        <p:txBody>
          <a:bodyPr wrap="square" rtlCol="0">
            <a:spAutoFit/>
          </a:bodyPr>
          <a:lstStyle/>
          <a:p>
            <a:r>
              <a:rPr lang="en-US" sz="2400" b="1" dirty="0">
                <a:solidFill>
                  <a:srgbClr val="FF0000"/>
                </a:solidFill>
              </a:rPr>
              <a:t>5</a:t>
            </a:r>
          </a:p>
        </p:txBody>
      </p:sp>
      <p:sp>
        <p:nvSpPr>
          <p:cNvPr id="18" name="TextBox 17"/>
          <p:cNvSpPr txBox="1"/>
          <p:nvPr/>
        </p:nvSpPr>
        <p:spPr>
          <a:xfrm>
            <a:off x="4547938" y="5043050"/>
            <a:ext cx="360948" cy="461665"/>
          </a:xfrm>
          <a:prstGeom prst="rect">
            <a:avLst/>
          </a:prstGeom>
          <a:noFill/>
        </p:spPr>
        <p:txBody>
          <a:bodyPr wrap="square" rtlCol="0">
            <a:spAutoFit/>
          </a:bodyPr>
          <a:lstStyle/>
          <a:p>
            <a:r>
              <a:rPr lang="en-US" sz="2400" b="1" dirty="0" smtClean="0">
                <a:solidFill>
                  <a:srgbClr val="FF0000"/>
                </a:solidFill>
              </a:rPr>
              <a:t>2</a:t>
            </a:r>
            <a:endParaRPr lang="en-US" sz="2400" b="1" dirty="0">
              <a:solidFill>
                <a:srgbClr val="FF0000"/>
              </a:solidFill>
            </a:endParaRPr>
          </a:p>
        </p:txBody>
      </p:sp>
      <p:sp>
        <p:nvSpPr>
          <p:cNvPr id="19" name="TextBox 18"/>
          <p:cNvSpPr txBox="1"/>
          <p:nvPr/>
        </p:nvSpPr>
        <p:spPr>
          <a:xfrm>
            <a:off x="5269834" y="5043049"/>
            <a:ext cx="360948" cy="461665"/>
          </a:xfrm>
          <a:prstGeom prst="rect">
            <a:avLst/>
          </a:prstGeom>
          <a:noFill/>
        </p:spPr>
        <p:txBody>
          <a:bodyPr wrap="square" rtlCol="0">
            <a:spAutoFit/>
          </a:bodyPr>
          <a:lstStyle/>
          <a:p>
            <a:r>
              <a:rPr lang="en-US" sz="2400" b="1" dirty="0">
                <a:solidFill>
                  <a:srgbClr val="FF0000"/>
                </a:solidFill>
              </a:rPr>
              <a:t>0</a:t>
            </a:r>
          </a:p>
        </p:txBody>
      </p:sp>
      <p:sp>
        <p:nvSpPr>
          <p:cNvPr id="20" name="TextBox 19"/>
          <p:cNvSpPr txBox="1"/>
          <p:nvPr/>
        </p:nvSpPr>
        <p:spPr>
          <a:xfrm>
            <a:off x="5269834" y="5504715"/>
            <a:ext cx="360948" cy="461665"/>
          </a:xfrm>
          <a:prstGeom prst="rect">
            <a:avLst/>
          </a:prstGeom>
          <a:noFill/>
        </p:spPr>
        <p:txBody>
          <a:bodyPr wrap="square" rtlCol="0">
            <a:spAutoFit/>
          </a:bodyPr>
          <a:lstStyle/>
          <a:p>
            <a:r>
              <a:rPr lang="en-US" sz="2400" b="1" dirty="0">
                <a:solidFill>
                  <a:srgbClr val="FF0000"/>
                </a:solidFill>
              </a:rPr>
              <a:t>5</a:t>
            </a:r>
          </a:p>
        </p:txBody>
      </p:sp>
      <p:sp>
        <p:nvSpPr>
          <p:cNvPr id="21" name="TextBox 20"/>
          <p:cNvSpPr txBox="1"/>
          <p:nvPr/>
        </p:nvSpPr>
        <p:spPr>
          <a:xfrm>
            <a:off x="6224335" y="5504715"/>
            <a:ext cx="360948" cy="461665"/>
          </a:xfrm>
          <a:prstGeom prst="rect">
            <a:avLst/>
          </a:prstGeom>
          <a:noFill/>
        </p:spPr>
        <p:txBody>
          <a:bodyPr wrap="square" rtlCol="0">
            <a:spAutoFit/>
          </a:bodyPr>
          <a:lstStyle/>
          <a:p>
            <a:r>
              <a:rPr lang="en-US" sz="2400" b="1" dirty="0">
                <a:solidFill>
                  <a:srgbClr val="FF0000"/>
                </a:solidFill>
              </a:rPr>
              <a:t>0</a:t>
            </a:r>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48329901"/>
      </p:ext>
    </p:extLst>
  </p:cSld>
  <p:clrMapOvr>
    <a:masterClrMapping/>
  </p:clrMapOvr>
  <mc:AlternateContent xmlns:mc="http://schemas.openxmlformats.org/markup-compatibility/2006" xmlns:p14="http://schemas.microsoft.com/office/powerpoint/2010/main">
    <mc:Choice Requires="p14">
      <p:transition spd="slow" p14:dur="2000" advTm="80353"/>
    </mc:Choice>
    <mc:Fallback xmlns="">
      <p:transition spd="slow" advTm="8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2"/>
                </p:tgtEl>
              </p:cMediaNode>
            </p:audio>
          </p:childTnLst>
        </p:cTn>
      </p:par>
    </p:tnLst>
    <p:bldLst>
      <p:bldP spid="4" grpId="0"/>
      <p:bldP spid="5" grpId="0"/>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Insulin: split-dosing</a:t>
            </a:r>
            <a:endParaRPr lang="en-US" dirty="0"/>
          </a:p>
        </p:txBody>
      </p:sp>
      <p:sp>
        <p:nvSpPr>
          <p:cNvPr id="3" name="Content Placeholder 2"/>
          <p:cNvSpPr>
            <a:spLocks noGrp="1"/>
          </p:cNvSpPr>
          <p:nvPr>
            <p:ph idx="1"/>
          </p:nvPr>
        </p:nvSpPr>
        <p:spPr/>
        <p:txBody>
          <a:bodyPr/>
          <a:lstStyle/>
          <a:p>
            <a:r>
              <a:rPr lang="en-US" dirty="0"/>
              <a:t>An option for patients to split their mealtime bolus into two doses when they don’t know how much food they’ll eat</a:t>
            </a:r>
            <a:r>
              <a:rPr lang="en-US" dirty="0" smtClean="0"/>
              <a:t>.</a:t>
            </a:r>
          </a:p>
          <a:p>
            <a:endParaRPr lang="en-US" dirty="0"/>
          </a:p>
          <a:p>
            <a:r>
              <a:rPr lang="en-US" dirty="0"/>
              <a:t>First dose: for blood sugar correction and </a:t>
            </a:r>
            <a:r>
              <a:rPr lang="en-US" i="1" dirty="0"/>
              <a:t>minimum</a:t>
            </a:r>
            <a:r>
              <a:rPr lang="en-US" dirty="0"/>
              <a:t> amount of carbs they know they’ll eat. </a:t>
            </a:r>
            <a:endParaRPr lang="en-US" dirty="0" smtClean="0"/>
          </a:p>
          <a:p>
            <a:endParaRPr lang="en-US" dirty="0"/>
          </a:p>
          <a:p>
            <a:r>
              <a:rPr lang="en-US" dirty="0"/>
              <a:t>Second dose: </a:t>
            </a:r>
            <a:r>
              <a:rPr lang="en-US" i="1" dirty="0"/>
              <a:t>only for extra carbs. </a:t>
            </a:r>
            <a:r>
              <a:rPr lang="en-US" dirty="0"/>
              <a:t>Be sure to not correct for blood sugar again</a:t>
            </a:r>
            <a:r>
              <a:rPr lang="en-US" dirty="0" smtClean="0"/>
              <a: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353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BG/ CGM</a:t>
            </a:r>
            <a:endParaRPr lang="en-US" dirty="0"/>
          </a:p>
        </p:txBody>
      </p:sp>
      <p:sp>
        <p:nvSpPr>
          <p:cNvPr id="3" name="Content Placeholder 2"/>
          <p:cNvSpPr>
            <a:spLocks noGrp="1"/>
          </p:cNvSpPr>
          <p:nvPr>
            <p:ph sz="half" idx="1"/>
          </p:nvPr>
        </p:nvSpPr>
        <p:spPr/>
        <p:txBody>
          <a:bodyPr/>
          <a:lstStyle/>
          <a:p>
            <a:r>
              <a:rPr lang="en-US" dirty="0"/>
              <a:t>Blood Glucose Monitor</a:t>
            </a:r>
          </a:p>
          <a:p>
            <a:pPr lvl="1"/>
            <a:r>
              <a:rPr lang="en-US" dirty="0"/>
              <a:t>These take a snap shot at one time of someone’s capillary blood glucose</a:t>
            </a:r>
          </a:p>
          <a:p>
            <a:pPr lvl="1"/>
            <a:endParaRPr lang="en-US" dirty="0"/>
          </a:p>
          <a:p>
            <a:r>
              <a:rPr lang="en-US" dirty="0"/>
              <a:t>Continuous Glucose Monitors</a:t>
            </a:r>
          </a:p>
          <a:p>
            <a:pPr lvl="1"/>
            <a:r>
              <a:rPr lang="en-US" dirty="0"/>
              <a:t>These can track trends of blood glucose levels of interstitial tissue</a:t>
            </a:r>
          </a:p>
          <a:p>
            <a:endParaRPr lang="en-US" dirty="0"/>
          </a:p>
        </p:txBody>
      </p:sp>
      <p:pic>
        <p:nvPicPr>
          <p:cNvPr id="8" name="Content Placeholder 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710683" y="3663152"/>
            <a:ext cx="2275764" cy="1796655"/>
          </a:xfr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088" y="1766294"/>
            <a:ext cx="2111595" cy="182125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82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CGM Capabilities</a:t>
            </a:r>
            <a:endParaRPr lang="en-US" dirty="0"/>
          </a:p>
        </p:txBody>
      </p:sp>
      <p:pic>
        <p:nvPicPr>
          <p:cNvPr id="1028" name="Picture 4" descr="https://t1dtoolkit.org/wp-content/uploads/2018/08/CGM-Comparison2.png"/>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770" t="2456" r="2083" b="2467"/>
          <a:stretch/>
        </p:blipFill>
        <p:spPr bwMode="auto">
          <a:xfrm>
            <a:off x="587300" y="1371599"/>
            <a:ext cx="8727901" cy="504524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2179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t>Technology: Insulin pumps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4844037"/>
              </p:ext>
            </p:extLst>
          </p:nvPr>
        </p:nvGraphicFramePr>
        <p:xfrm>
          <a:off x="681988" y="1487489"/>
          <a:ext cx="10671812" cy="4397698"/>
        </p:xfrm>
        <a:graphic>
          <a:graphicData uri="http://schemas.openxmlformats.org/drawingml/2006/table">
            <a:tbl>
              <a:tblPr firstRow="1" bandRow="1">
                <a:tableStyleId>{5C22544A-7EE6-4342-B048-85BDC9FD1C3A}</a:tableStyleId>
              </a:tblPr>
              <a:tblGrid>
                <a:gridCol w="2667953"/>
                <a:gridCol w="2688273"/>
                <a:gridCol w="2647633"/>
                <a:gridCol w="2667953"/>
              </a:tblGrid>
              <a:tr h="457414">
                <a:tc>
                  <a:txBody>
                    <a:bodyPr/>
                    <a:lstStyle/>
                    <a:p>
                      <a:r>
                        <a:rPr lang="en-US" dirty="0" smtClean="0"/>
                        <a:t>Pump Features</a:t>
                      </a:r>
                      <a:endParaRPr lang="en-US" dirty="0"/>
                    </a:p>
                  </a:txBody>
                  <a:tcPr/>
                </a:tc>
                <a:tc>
                  <a:txBody>
                    <a:bodyPr/>
                    <a:lstStyle/>
                    <a:p>
                      <a:r>
                        <a:rPr lang="en-US" dirty="0" err="1" smtClean="0"/>
                        <a:t>Omnipod</a:t>
                      </a:r>
                      <a:r>
                        <a:rPr lang="en-US" dirty="0" smtClean="0"/>
                        <a:t> DASH</a:t>
                      </a:r>
                      <a:endParaRPr lang="en-US" dirty="0"/>
                    </a:p>
                  </a:txBody>
                  <a:tcPr/>
                </a:tc>
                <a:tc>
                  <a:txBody>
                    <a:bodyPr/>
                    <a:lstStyle/>
                    <a:p>
                      <a:r>
                        <a:rPr lang="en-US" dirty="0" err="1" smtClean="0"/>
                        <a:t>Omnipod</a:t>
                      </a:r>
                      <a:r>
                        <a:rPr lang="en-US" dirty="0" smtClean="0"/>
                        <a:t> 5 system</a:t>
                      </a:r>
                      <a:endParaRPr lang="en-US" dirty="0"/>
                    </a:p>
                  </a:txBody>
                  <a:tcPr/>
                </a:tc>
                <a:tc>
                  <a:txBody>
                    <a:bodyPr/>
                    <a:lstStyle/>
                    <a:p>
                      <a:r>
                        <a:rPr lang="en-US" dirty="0" smtClean="0"/>
                        <a:t>Tandem T: Slim</a:t>
                      </a:r>
                      <a:endParaRPr lang="en-US" dirty="0"/>
                    </a:p>
                  </a:txBody>
                  <a:tcPr/>
                </a:tc>
              </a:tr>
              <a:tr h="668346">
                <a:tc>
                  <a:txBody>
                    <a:bodyPr/>
                    <a:lstStyle/>
                    <a:p>
                      <a:r>
                        <a:rPr lang="en-US" dirty="0" smtClean="0"/>
                        <a:t>Bolus Calculator</a:t>
                      </a:r>
                      <a:endParaRPr lang="en-US" dirty="0"/>
                    </a:p>
                  </a:txBody>
                  <a:tcPr/>
                </a:tc>
                <a:tc>
                  <a:txBody>
                    <a:bodyPr/>
                    <a:lstStyle/>
                    <a:p>
                      <a:r>
                        <a:rPr lang="en-US" dirty="0" smtClean="0"/>
                        <a:t>Yes on Personal</a:t>
                      </a:r>
                      <a:r>
                        <a:rPr lang="en-US" baseline="0" dirty="0" smtClean="0"/>
                        <a:t> Diabetes Manager</a:t>
                      </a:r>
                      <a:endParaRPr lang="en-US" dirty="0"/>
                    </a:p>
                  </a:txBody>
                  <a:tcPr/>
                </a:tc>
                <a:tc>
                  <a:txBody>
                    <a:bodyPr/>
                    <a:lstStyle/>
                    <a:p>
                      <a:r>
                        <a:rPr lang="en-US" dirty="0" smtClean="0"/>
                        <a:t>Yes</a:t>
                      </a:r>
                      <a:r>
                        <a:rPr lang="en-US" baseline="0" dirty="0" smtClean="0"/>
                        <a:t>, </a:t>
                      </a:r>
                      <a:r>
                        <a:rPr lang="en-US" baseline="0" dirty="0" err="1" smtClean="0"/>
                        <a:t>SmartBolus</a:t>
                      </a:r>
                      <a:r>
                        <a:rPr lang="en-US" baseline="0" dirty="0" smtClean="0"/>
                        <a:t> Calculator</a:t>
                      </a:r>
                      <a:endParaRPr lang="en-US" dirty="0"/>
                    </a:p>
                  </a:txBody>
                  <a:tcPr/>
                </a:tc>
                <a:tc>
                  <a:txBody>
                    <a:bodyPr/>
                    <a:lstStyle/>
                    <a:p>
                      <a:r>
                        <a:rPr lang="en-US" dirty="0" smtClean="0"/>
                        <a:t>Yes on pump</a:t>
                      </a:r>
                      <a:endParaRPr lang="en-US" dirty="0"/>
                    </a:p>
                  </a:txBody>
                  <a:tcPr/>
                </a:tc>
              </a:tr>
              <a:tr h="954780">
                <a:tc>
                  <a:txBody>
                    <a:bodyPr/>
                    <a:lstStyle/>
                    <a:p>
                      <a:r>
                        <a:rPr lang="en-US" dirty="0" smtClean="0"/>
                        <a:t>Basal</a:t>
                      </a:r>
                      <a:r>
                        <a:rPr lang="en-US" baseline="0" dirty="0" smtClean="0"/>
                        <a:t> Dose Increments</a:t>
                      </a:r>
                      <a:endParaRPr lang="en-US" dirty="0"/>
                    </a:p>
                  </a:txBody>
                  <a:tcPr/>
                </a:tc>
                <a:tc>
                  <a:txBody>
                    <a:bodyPr/>
                    <a:lstStyle/>
                    <a:p>
                      <a:r>
                        <a:rPr lang="en-US" dirty="0" smtClean="0"/>
                        <a:t>0</a:t>
                      </a:r>
                      <a:r>
                        <a:rPr lang="en-US" baseline="0" dirty="0" smtClean="0"/>
                        <a:t> -30 units per hour in 0.05 unit per hour increments</a:t>
                      </a:r>
                      <a:endParaRPr lang="en-US" dirty="0"/>
                    </a:p>
                  </a:txBody>
                  <a:tcPr/>
                </a:tc>
                <a:tc>
                  <a:txBody>
                    <a:bodyPr/>
                    <a:lstStyle/>
                    <a:p>
                      <a:r>
                        <a:rPr lang="en-US" dirty="0" smtClean="0"/>
                        <a:t>0.05-30</a:t>
                      </a:r>
                      <a:r>
                        <a:rPr lang="en-US" baseline="0" dirty="0" smtClean="0"/>
                        <a:t> units per hour.</a:t>
                      </a:r>
                      <a:endParaRPr lang="en-US" dirty="0"/>
                    </a:p>
                  </a:txBody>
                  <a:tcPr/>
                </a:tc>
                <a:tc>
                  <a:txBody>
                    <a:bodyPr/>
                    <a:lstStyle/>
                    <a:p>
                      <a:r>
                        <a:rPr lang="en-US" dirty="0" smtClean="0"/>
                        <a:t>0.001</a:t>
                      </a:r>
                      <a:r>
                        <a:rPr lang="en-US" baseline="0" dirty="0" smtClean="0"/>
                        <a:t> units/ hour</a:t>
                      </a:r>
                      <a:endParaRPr lang="en-US" dirty="0" smtClean="0"/>
                    </a:p>
                  </a:txBody>
                  <a:tcPr/>
                </a:tc>
              </a:tr>
              <a:tr h="789510">
                <a:tc>
                  <a:txBody>
                    <a:bodyPr/>
                    <a:lstStyle/>
                    <a:p>
                      <a:r>
                        <a:rPr lang="en-US" dirty="0" smtClean="0"/>
                        <a:t>Integrated</a:t>
                      </a:r>
                      <a:r>
                        <a:rPr lang="en-US" baseline="0" dirty="0" smtClean="0"/>
                        <a:t> meter</a:t>
                      </a:r>
                      <a:endParaRPr lang="en-US" dirty="0"/>
                    </a:p>
                  </a:txBody>
                  <a:tcPr/>
                </a:tc>
                <a:tc>
                  <a:txBody>
                    <a:bodyPr/>
                    <a:lstStyle/>
                    <a:p>
                      <a:r>
                        <a:rPr lang="en-US" dirty="0" smtClean="0"/>
                        <a:t>No</a:t>
                      </a:r>
                      <a:endParaRPr lang="en-US" dirty="0"/>
                    </a:p>
                  </a:txBody>
                  <a:tcPr/>
                </a:tc>
                <a:tc>
                  <a:txBody>
                    <a:bodyPr/>
                    <a:lstStyle/>
                    <a:p>
                      <a:r>
                        <a:rPr lang="en-US" dirty="0" smtClean="0"/>
                        <a:t>Yes</a:t>
                      </a:r>
                      <a:r>
                        <a:rPr lang="en-US" baseline="0" dirty="0" smtClean="0"/>
                        <a:t> with </a:t>
                      </a:r>
                      <a:r>
                        <a:rPr lang="en-US" baseline="0" dirty="0" err="1" smtClean="0"/>
                        <a:t>Dexcom</a:t>
                      </a:r>
                      <a:r>
                        <a:rPr lang="en-US" baseline="0" dirty="0" smtClean="0"/>
                        <a:t> G6</a:t>
                      </a:r>
                      <a:endParaRPr lang="en-US" dirty="0"/>
                    </a:p>
                  </a:txBody>
                  <a:tcPr/>
                </a:tc>
                <a:tc>
                  <a:txBody>
                    <a:bodyPr/>
                    <a:lstStyle/>
                    <a:p>
                      <a:r>
                        <a:rPr lang="en-US" dirty="0" smtClean="0"/>
                        <a:t>Yes</a:t>
                      </a:r>
                      <a:r>
                        <a:rPr lang="en-US" baseline="0" dirty="0" smtClean="0"/>
                        <a:t> with </a:t>
                      </a:r>
                      <a:r>
                        <a:rPr lang="en-US" baseline="0" dirty="0" err="1" smtClean="0"/>
                        <a:t>Dexcom</a:t>
                      </a:r>
                      <a:r>
                        <a:rPr lang="en-US" baseline="0" dirty="0" smtClean="0"/>
                        <a:t> G6, G7, </a:t>
                      </a:r>
                      <a:r>
                        <a:rPr lang="en-US" baseline="0" dirty="0" err="1" smtClean="0"/>
                        <a:t>Libre</a:t>
                      </a:r>
                      <a:r>
                        <a:rPr lang="en-US" baseline="0" dirty="0" smtClean="0"/>
                        <a:t> 2 Plus</a:t>
                      </a:r>
                      <a:endParaRPr lang="en-US" dirty="0"/>
                    </a:p>
                  </a:txBody>
                  <a:tcPr/>
                </a:tc>
              </a:tr>
              <a:tr h="1527648">
                <a:tc>
                  <a:txBody>
                    <a:bodyPr/>
                    <a:lstStyle/>
                    <a:p>
                      <a:r>
                        <a:rPr lang="en-US" dirty="0" smtClean="0"/>
                        <a:t>Adjusts for Active Insulin on board from previous bolus</a:t>
                      </a:r>
                      <a:endParaRPr lang="en-US" dirty="0"/>
                    </a:p>
                  </a:txBody>
                  <a:tcPr/>
                </a:tc>
                <a:tc>
                  <a:txBody>
                    <a:bodyPr/>
                    <a:lstStyle/>
                    <a:p>
                      <a:r>
                        <a:rPr lang="en-US" dirty="0" smtClean="0"/>
                        <a:t>No. Does have ability</a:t>
                      </a:r>
                      <a:r>
                        <a:rPr lang="en-US" baseline="0" dirty="0" smtClean="0"/>
                        <a:t> for temporary basal rates.</a:t>
                      </a:r>
                      <a:endParaRPr lang="en-US" dirty="0"/>
                    </a:p>
                  </a:txBody>
                  <a:tcPr/>
                </a:tc>
                <a:tc>
                  <a:txBody>
                    <a:bodyPr/>
                    <a:lstStyle/>
                    <a:p>
                      <a:r>
                        <a:rPr lang="en-US" dirty="0" smtClean="0"/>
                        <a:t>Yes,  has </a:t>
                      </a:r>
                      <a:r>
                        <a:rPr lang="en-US" dirty="0" err="1" smtClean="0"/>
                        <a:t>HypoProtect</a:t>
                      </a:r>
                      <a:r>
                        <a:rPr lang="en-US" dirty="0" smtClean="0"/>
                        <a:t> mode only when in automated mode, and personal Adaptive Smart</a:t>
                      </a:r>
                      <a:r>
                        <a:rPr lang="en-US" baseline="0" dirty="0" smtClean="0"/>
                        <a:t> Adjust</a:t>
                      </a:r>
                      <a:endParaRPr lang="en-US" dirty="0"/>
                    </a:p>
                  </a:txBody>
                  <a:tcPr/>
                </a:tc>
                <a:tc>
                  <a:txBody>
                    <a:bodyPr/>
                    <a:lstStyle/>
                    <a:p>
                      <a:r>
                        <a:rPr lang="en-US" dirty="0" smtClean="0"/>
                        <a:t>Yes, correction and carbohydrate bolus. Has Basal, and IQ</a:t>
                      </a:r>
                      <a:r>
                        <a:rPr lang="en-US" baseline="0" dirty="0" smtClean="0"/>
                        <a:t> technology</a:t>
                      </a:r>
                      <a:endParaRPr lang="en-US"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9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t>Technology: Insulin pumps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1947690"/>
              </p:ext>
            </p:extLst>
          </p:nvPr>
        </p:nvGraphicFramePr>
        <p:xfrm>
          <a:off x="681988" y="1487489"/>
          <a:ext cx="10671812" cy="4397698"/>
        </p:xfrm>
        <a:graphic>
          <a:graphicData uri="http://schemas.openxmlformats.org/drawingml/2006/table">
            <a:tbl>
              <a:tblPr firstRow="1" bandRow="1">
                <a:tableStyleId>{5C22544A-7EE6-4342-B048-85BDC9FD1C3A}</a:tableStyleId>
              </a:tblPr>
              <a:tblGrid>
                <a:gridCol w="2667953"/>
                <a:gridCol w="2688273"/>
                <a:gridCol w="2647633"/>
                <a:gridCol w="2667953"/>
              </a:tblGrid>
              <a:tr h="457414">
                <a:tc>
                  <a:txBody>
                    <a:bodyPr/>
                    <a:lstStyle/>
                    <a:p>
                      <a:r>
                        <a:rPr lang="en-US" dirty="0" smtClean="0"/>
                        <a:t>Pump Features</a:t>
                      </a:r>
                      <a:endParaRPr lang="en-US" dirty="0"/>
                    </a:p>
                  </a:txBody>
                  <a:tcPr/>
                </a:tc>
                <a:tc>
                  <a:txBody>
                    <a:bodyPr/>
                    <a:lstStyle/>
                    <a:p>
                      <a:r>
                        <a:rPr lang="en-US" dirty="0" err="1" smtClean="0"/>
                        <a:t>MiniMed</a:t>
                      </a:r>
                      <a:r>
                        <a:rPr lang="en-US" baseline="0" dirty="0" smtClean="0"/>
                        <a:t> 770G</a:t>
                      </a:r>
                      <a:endParaRPr lang="en-US" dirty="0"/>
                    </a:p>
                  </a:txBody>
                  <a:tcPr/>
                </a:tc>
                <a:tc>
                  <a:txBody>
                    <a:bodyPr/>
                    <a:lstStyle/>
                    <a:p>
                      <a:r>
                        <a:rPr lang="en-US" dirty="0" err="1" smtClean="0"/>
                        <a:t>MiniMed</a:t>
                      </a:r>
                      <a:r>
                        <a:rPr lang="en-US" baseline="0" dirty="0" smtClean="0"/>
                        <a:t> 780G</a:t>
                      </a:r>
                      <a:endParaRPr lang="en-US" dirty="0"/>
                    </a:p>
                  </a:txBody>
                  <a:tcPr/>
                </a:tc>
                <a:tc>
                  <a:txBody>
                    <a:bodyPr/>
                    <a:lstStyle/>
                    <a:p>
                      <a:r>
                        <a:rPr lang="en-US" dirty="0" err="1" smtClean="0"/>
                        <a:t>iLet</a:t>
                      </a:r>
                      <a:r>
                        <a:rPr lang="en-US" baseline="0" dirty="0" smtClean="0"/>
                        <a:t> </a:t>
                      </a:r>
                      <a:r>
                        <a:rPr lang="en-US" baseline="0" smtClean="0"/>
                        <a:t>Bionic Pancreas</a:t>
                      </a:r>
                      <a:endParaRPr lang="en-US" dirty="0"/>
                    </a:p>
                  </a:txBody>
                  <a:tcPr/>
                </a:tc>
              </a:tr>
              <a:tr h="668346">
                <a:tc>
                  <a:txBody>
                    <a:bodyPr/>
                    <a:lstStyle/>
                    <a:p>
                      <a:r>
                        <a:rPr lang="en-US" dirty="0" smtClean="0"/>
                        <a:t>Bolus Calculator</a:t>
                      </a:r>
                      <a:endParaRPr lang="en-US" dirty="0"/>
                    </a:p>
                  </a:txBody>
                  <a:tcPr/>
                </a:tc>
                <a:tc>
                  <a:txBody>
                    <a:bodyPr/>
                    <a:lstStyle/>
                    <a:p>
                      <a:r>
                        <a:rPr lang="en-US" dirty="0" smtClean="0"/>
                        <a:t>Yes on Personal</a:t>
                      </a:r>
                      <a:r>
                        <a:rPr lang="en-US" baseline="0" dirty="0" smtClean="0"/>
                        <a:t> Diabetes Manager</a:t>
                      </a:r>
                      <a:endParaRPr lang="en-US" dirty="0"/>
                    </a:p>
                  </a:txBody>
                  <a:tcPr/>
                </a:tc>
                <a:tc>
                  <a:txBody>
                    <a:bodyPr/>
                    <a:lstStyle/>
                    <a:p>
                      <a:r>
                        <a:rPr lang="en-US" dirty="0" smtClean="0"/>
                        <a:t>Yes</a:t>
                      </a:r>
                      <a:r>
                        <a:rPr lang="en-US" baseline="0" dirty="0" smtClean="0"/>
                        <a:t>, </a:t>
                      </a:r>
                      <a:r>
                        <a:rPr lang="en-US" baseline="0" dirty="0" err="1" smtClean="0"/>
                        <a:t>SmartBolus</a:t>
                      </a:r>
                      <a:r>
                        <a:rPr lang="en-US" baseline="0" dirty="0" smtClean="0"/>
                        <a:t> Calculator</a:t>
                      </a:r>
                      <a:endParaRPr lang="en-US" dirty="0"/>
                    </a:p>
                  </a:txBody>
                  <a:tcPr/>
                </a:tc>
                <a:tc>
                  <a:txBody>
                    <a:bodyPr/>
                    <a:lstStyle/>
                    <a:p>
                      <a:r>
                        <a:rPr lang="en-US" dirty="0" smtClean="0"/>
                        <a:t>Yes on pump</a:t>
                      </a:r>
                      <a:endParaRPr lang="en-US" dirty="0"/>
                    </a:p>
                  </a:txBody>
                  <a:tcPr/>
                </a:tc>
              </a:tr>
              <a:tr h="954780">
                <a:tc>
                  <a:txBody>
                    <a:bodyPr/>
                    <a:lstStyle/>
                    <a:p>
                      <a:r>
                        <a:rPr lang="en-US" dirty="0" smtClean="0"/>
                        <a:t>Basal</a:t>
                      </a:r>
                      <a:r>
                        <a:rPr lang="en-US" baseline="0" dirty="0" smtClean="0"/>
                        <a:t> Dose Increments</a:t>
                      </a:r>
                      <a:endParaRPr lang="en-US" dirty="0"/>
                    </a:p>
                  </a:txBody>
                  <a:tcPr/>
                </a:tc>
                <a:tc>
                  <a:txBody>
                    <a:bodyPr/>
                    <a:lstStyle/>
                    <a:p>
                      <a:r>
                        <a:rPr lang="en-US" dirty="0" smtClean="0"/>
                        <a:t>0</a:t>
                      </a:r>
                      <a:r>
                        <a:rPr lang="en-US" baseline="0" dirty="0" smtClean="0"/>
                        <a:t> -30 units per hour in 0.05 unit per hour increments</a:t>
                      </a:r>
                      <a:endParaRPr lang="en-US" dirty="0"/>
                    </a:p>
                  </a:txBody>
                  <a:tcPr/>
                </a:tc>
                <a:tc>
                  <a:txBody>
                    <a:bodyPr/>
                    <a:lstStyle/>
                    <a:p>
                      <a:r>
                        <a:rPr lang="en-US" dirty="0" smtClean="0"/>
                        <a:t>0.05-30</a:t>
                      </a:r>
                      <a:r>
                        <a:rPr lang="en-US" baseline="0" dirty="0" smtClean="0"/>
                        <a:t> units per hour.</a:t>
                      </a:r>
                      <a:endParaRPr lang="en-US" dirty="0"/>
                    </a:p>
                  </a:txBody>
                  <a:tcPr/>
                </a:tc>
                <a:tc>
                  <a:txBody>
                    <a:bodyPr/>
                    <a:lstStyle/>
                    <a:p>
                      <a:r>
                        <a:rPr lang="en-US" dirty="0" smtClean="0"/>
                        <a:t>0.001</a:t>
                      </a:r>
                      <a:r>
                        <a:rPr lang="en-US" baseline="0" dirty="0" smtClean="0"/>
                        <a:t> units/ hour</a:t>
                      </a:r>
                      <a:endParaRPr lang="en-US" dirty="0" smtClean="0"/>
                    </a:p>
                  </a:txBody>
                  <a:tcPr/>
                </a:tc>
              </a:tr>
              <a:tr h="789510">
                <a:tc>
                  <a:txBody>
                    <a:bodyPr/>
                    <a:lstStyle/>
                    <a:p>
                      <a:r>
                        <a:rPr lang="en-US" dirty="0" smtClean="0"/>
                        <a:t>Integrated</a:t>
                      </a:r>
                      <a:r>
                        <a:rPr lang="en-US" baseline="0" dirty="0" smtClean="0"/>
                        <a:t> meter</a:t>
                      </a:r>
                      <a:endParaRPr lang="en-US" dirty="0"/>
                    </a:p>
                  </a:txBody>
                  <a:tcPr/>
                </a:tc>
                <a:tc>
                  <a:txBody>
                    <a:bodyPr/>
                    <a:lstStyle/>
                    <a:p>
                      <a:r>
                        <a:rPr lang="en-US" dirty="0" smtClean="0"/>
                        <a:t>No</a:t>
                      </a:r>
                      <a:endParaRPr lang="en-US" dirty="0"/>
                    </a:p>
                  </a:txBody>
                  <a:tcPr/>
                </a:tc>
                <a:tc>
                  <a:txBody>
                    <a:bodyPr/>
                    <a:lstStyle/>
                    <a:p>
                      <a:r>
                        <a:rPr lang="en-US" dirty="0" smtClean="0"/>
                        <a:t>Yes</a:t>
                      </a:r>
                      <a:r>
                        <a:rPr lang="en-US" baseline="0" dirty="0" smtClean="0"/>
                        <a:t> with </a:t>
                      </a:r>
                      <a:r>
                        <a:rPr lang="en-US" baseline="0" dirty="0" err="1" smtClean="0"/>
                        <a:t>Dexcom</a:t>
                      </a:r>
                      <a:r>
                        <a:rPr lang="en-US" baseline="0" dirty="0" smtClean="0"/>
                        <a:t> G6</a:t>
                      </a:r>
                      <a:endParaRPr lang="en-US" dirty="0"/>
                    </a:p>
                  </a:txBody>
                  <a:tcPr/>
                </a:tc>
                <a:tc>
                  <a:txBody>
                    <a:bodyPr/>
                    <a:lstStyle/>
                    <a:p>
                      <a:r>
                        <a:rPr lang="en-US" dirty="0" smtClean="0"/>
                        <a:t>Yes</a:t>
                      </a:r>
                      <a:r>
                        <a:rPr lang="en-US" baseline="0" dirty="0" smtClean="0"/>
                        <a:t> with </a:t>
                      </a:r>
                      <a:r>
                        <a:rPr lang="en-US" baseline="0" dirty="0" err="1" smtClean="0"/>
                        <a:t>Dexcom</a:t>
                      </a:r>
                      <a:r>
                        <a:rPr lang="en-US" baseline="0" dirty="0" smtClean="0"/>
                        <a:t> G6, G7, </a:t>
                      </a:r>
                      <a:r>
                        <a:rPr lang="en-US" baseline="0" dirty="0" err="1" smtClean="0"/>
                        <a:t>Libre</a:t>
                      </a:r>
                      <a:r>
                        <a:rPr lang="en-US" baseline="0" dirty="0" smtClean="0"/>
                        <a:t> 2 Plus</a:t>
                      </a:r>
                      <a:endParaRPr lang="en-US" dirty="0"/>
                    </a:p>
                  </a:txBody>
                  <a:tcPr/>
                </a:tc>
              </a:tr>
              <a:tr h="1527648">
                <a:tc>
                  <a:txBody>
                    <a:bodyPr/>
                    <a:lstStyle/>
                    <a:p>
                      <a:r>
                        <a:rPr lang="en-US" dirty="0" smtClean="0"/>
                        <a:t>Adjusts for Active Insulin on board from previous bolus</a:t>
                      </a:r>
                      <a:endParaRPr lang="en-US" dirty="0"/>
                    </a:p>
                  </a:txBody>
                  <a:tcPr/>
                </a:tc>
                <a:tc>
                  <a:txBody>
                    <a:bodyPr/>
                    <a:lstStyle/>
                    <a:p>
                      <a:r>
                        <a:rPr lang="en-US" dirty="0" smtClean="0"/>
                        <a:t>No. Does have ability</a:t>
                      </a:r>
                      <a:r>
                        <a:rPr lang="en-US" baseline="0" dirty="0" smtClean="0"/>
                        <a:t> for temporary basal rates.</a:t>
                      </a:r>
                      <a:endParaRPr lang="en-US" dirty="0"/>
                    </a:p>
                  </a:txBody>
                  <a:tcPr/>
                </a:tc>
                <a:tc>
                  <a:txBody>
                    <a:bodyPr/>
                    <a:lstStyle/>
                    <a:p>
                      <a:r>
                        <a:rPr lang="en-US" dirty="0" smtClean="0"/>
                        <a:t>Yes,  has </a:t>
                      </a:r>
                      <a:r>
                        <a:rPr lang="en-US" dirty="0" err="1" smtClean="0"/>
                        <a:t>HypoProtect</a:t>
                      </a:r>
                      <a:r>
                        <a:rPr lang="en-US" dirty="0" smtClean="0"/>
                        <a:t> mode only when in automated mode, and personal Adaptive Smart</a:t>
                      </a:r>
                      <a:r>
                        <a:rPr lang="en-US" baseline="0" dirty="0" smtClean="0"/>
                        <a:t> Adjust</a:t>
                      </a:r>
                      <a:endParaRPr lang="en-US" dirty="0"/>
                    </a:p>
                  </a:txBody>
                  <a:tcPr/>
                </a:tc>
                <a:tc>
                  <a:txBody>
                    <a:bodyPr/>
                    <a:lstStyle/>
                    <a:p>
                      <a:r>
                        <a:rPr lang="en-US" dirty="0" smtClean="0"/>
                        <a:t>Yes, correction and carbohydrate bolus. Has Basal, and IQ</a:t>
                      </a:r>
                      <a:r>
                        <a:rPr lang="en-US" baseline="0" dirty="0" smtClean="0"/>
                        <a:t> technology</a:t>
                      </a:r>
                      <a:endParaRPr lang="en-US"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59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t>
            </a:r>
            <a:r>
              <a:rPr lang="en-US" dirty="0" err="1" smtClean="0"/>
              <a:t>BlueLoop</a:t>
            </a:r>
            <a:endParaRPr lang="en-US" dirty="0"/>
          </a:p>
        </p:txBody>
      </p:sp>
      <p:sp>
        <p:nvSpPr>
          <p:cNvPr id="3" name="Content Placeholder 2"/>
          <p:cNvSpPr>
            <a:spLocks noGrp="1"/>
          </p:cNvSpPr>
          <p:nvPr>
            <p:ph idx="1"/>
          </p:nvPr>
        </p:nvSpPr>
        <p:spPr>
          <a:xfrm>
            <a:off x="587434" y="1690688"/>
            <a:ext cx="8672944" cy="4486275"/>
          </a:xfrm>
        </p:spPr>
        <p:txBody>
          <a:bodyPr/>
          <a:lstStyle/>
          <a:p>
            <a:r>
              <a:rPr lang="en-US" b="1" dirty="0" err="1" smtClean="0"/>
              <a:t>BlueLoop</a:t>
            </a:r>
            <a:endParaRPr lang="en-US" b="1" dirty="0" smtClean="0"/>
          </a:p>
          <a:p>
            <a:pPr lvl="1"/>
            <a:r>
              <a:rPr lang="en-US" dirty="0" smtClean="0"/>
              <a:t>Patients and families have the ability to document, store and share diabetes information real-time: blood glucose, carbohydrates, medication (insulin, Lantus, Metformin, </a:t>
            </a:r>
            <a:r>
              <a:rPr lang="en-US" dirty="0" err="1" smtClean="0"/>
              <a:t>etc</a:t>
            </a:r>
            <a:r>
              <a:rPr lang="en-US" dirty="0" smtClean="0"/>
              <a:t>), notes and more</a:t>
            </a:r>
          </a:p>
          <a:p>
            <a:pPr lvl="1"/>
            <a:r>
              <a:rPr lang="en-US" dirty="0" smtClean="0"/>
              <a:t>Insulin dose calculator based on blood glucose and carbohydrates</a:t>
            </a:r>
          </a:p>
          <a:p>
            <a:pPr lvl="2"/>
            <a:r>
              <a:rPr lang="en-US" dirty="0" smtClean="0"/>
              <a:t>Ability to override dose (exercise, sick, adrenaline, gut instinct, bedtime, unsure of carbs, insulin on board, </a:t>
            </a:r>
            <a:r>
              <a:rPr lang="en-US" dirty="0" err="1" smtClean="0"/>
              <a:t>etc</a:t>
            </a:r>
            <a:r>
              <a:rPr lang="en-US" dirty="0" smtClean="0"/>
              <a:t>)</a:t>
            </a:r>
          </a:p>
          <a:p>
            <a:pPr lvl="1"/>
            <a:r>
              <a:rPr lang="en-US" dirty="0" smtClean="0"/>
              <a:t>Communication between patients, families, school personnel, healthcare team</a:t>
            </a:r>
          </a:p>
          <a:p>
            <a:pPr lvl="1"/>
            <a:r>
              <a:rPr lang="en-US" dirty="0" smtClean="0"/>
              <a:t>How </a:t>
            </a:r>
            <a:r>
              <a:rPr lang="en-US" dirty="0"/>
              <a:t>it works: </a:t>
            </a:r>
            <a:r>
              <a:rPr lang="en-US" dirty="0">
                <a:hlinkClick r:id="rId5"/>
              </a:rPr>
              <a:t>https://</a:t>
            </a:r>
            <a:r>
              <a:rPr lang="en-US" dirty="0" smtClean="0">
                <a:hlinkClick r:id="rId5"/>
              </a:rPr>
              <a:t>youtu.be/sksO72-v2EQ</a:t>
            </a:r>
            <a:r>
              <a:rPr lang="en-US" dirty="0" smtClean="0"/>
              <a:t> </a:t>
            </a:r>
          </a:p>
          <a:p>
            <a:pPr lvl="1"/>
            <a:endParaRPr lang="en-US" dirty="0"/>
          </a:p>
        </p:txBody>
      </p:sp>
      <p:pic>
        <p:nvPicPr>
          <p:cNvPr id="1026" name="Picture 2" descr="https://blueloop.mycareconnect.com/Design/images/mobileapp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8709" y="781843"/>
            <a:ext cx="1955857" cy="275023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1399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websites/apps</a:t>
            </a:r>
            <a:endParaRPr lang="en-US" dirty="0"/>
          </a:p>
        </p:txBody>
      </p:sp>
      <p:sp>
        <p:nvSpPr>
          <p:cNvPr id="3" name="Content Placeholder 2"/>
          <p:cNvSpPr>
            <a:spLocks noGrp="1"/>
          </p:cNvSpPr>
          <p:nvPr>
            <p:ph idx="1"/>
          </p:nvPr>
        </p:nvSpPr>
        <p:spPr/>
        <p:txBody>
          <a:bodyPr>
            <a:normAutofit/>
          </a:bodyPr>
          <a:lstStyle/>
          <a:p>
            <a:pPr marL="228600" lvl="2">
              <a:spcBef>
                <a:spcPts val="1000"/>
              </a:spcBef>
            </a:pPr>
            <a:r>
              <a:rPr lang="en-US" sz="2400" b="1" dirty="0" smtClean="0"/>
              <a:t>CW Carb Factors: </a:t>
            </a:r>
            <a:r>
              <a:rPr lang="en-US" sz="2400" dirty="0"/>
              <a:t>w</a:t>
            </a:r>
            <a:r>
              <a:rPr lang="en-US" sz="2400" dirty="0" smtClean="0"/>
              <a:t>ebsite </a:t>
            </a:r>
            <a:r>
              <a:rPr lang="en-US" sz="2400" dirty="0"/>
              <a:t>that has the carb factors in food categories with a built-in </a:t>
            </a:r>
            <a:r>
              <a:rPr lang="en-US" sz="2400" dirty="0" smtClean="0"/>
              <a:t>calculator that can </a:t>
            </a:r>
            <a:r>
              <a:rPr lang="en-US" sz="2400" dirty="0"/>
              <a:t>be added to </a:t>
            </a:r>
            <a:r>
              <a:rPr lang="en-US" sz="2400" dirty="0" smtClean="0"/>
              <a:t>phone’s </a:t>
            </a:r>
            <a:r>
              <a:rPr lang="en-US" sz="2400" dirty="0"/>
              <a:t>home screen to look like </a:t>
            </a:r>
            <a:r>
              <a:rPr lang="en-US" sz="2400" dirty="0" smtClean="0"/>
              <a:t>app/shortcut </a:t>
            </a:r>
          </a:p>
          <a:p>
            <a:pPr marL="228600" lvl="2">
              <a:spcBef>
                <a:spcPts val="1000"/>
              </a:spcBef>
            </a:pPr>
            <a:endParaRPr lang="en-US" sz="2400" dirty="0" smtClean="0"/>
          </a:p>
          <a:p>
            <a:pPr marL="228600" lvl="2">
              <a:spcBef>
                <a:spcPts val="1000"/>
              </a:spcBef>
            </a:pPr>
            <a:r>
              <a:rPr lang="en-US" sz="2400" b="1" dirty="0" smtClean="0"/>
              <a:t>Calorie King Food Search: </a:t>
            </a:r>
            <a:r>
              <a:rPr lang="en-US" sz="2400" dirty="0" smtClean="0"/>
              <a:t>database with verified carbohydrate counts for foods with and without labels and also chain restaurant nutrition facts</a:t>
            </a:r>
          </a:p>
          <a:p>
            <a:pPr marL="228600" lvl="2">
              <a:spcBef>
                <a:spcPts val="1000"/>
              </a:spcBef>
            </a:pPr>
            <a:endParaRPr lang="en-US" sz="2400" dirty="0" smtClean="0"/>
          </a:p>
          <a:p>
            <a:r>
              <a:rPr lang="en-US" sz="2400" b="1" dirty="0" err="1" smtClean="0"/>
              <a:t>MyFitnessPal</a:t>
            </a:r>
            <a:r>
              <a:rPr lang="en-US" sz="2400" b="1" dirty="0" smtClean="0"/>
              <a:t>: </a:t>
            </a:r>
            <a:r>
              <a:rPr lang="en-US" sz="2400" dirty="0" smtClean="0"/>
              <a:t>app to help with carb counting, has barcode scanner</a:t>
            </a:r>
          </a:p>
          <a:p>
            <a:endParaRPr lang="en-US" sz="2400" dirty="0" smtClean="0"/>
          </a:p>
          <a:p>
            <a:r>
              <a:rPr lang="en-US" sz="2400" b="1" dirty="0" smtClean="0"/>
              <a:t>Spark People: </a:t>
            </a:r>
            <a:r>
              <a:rPr lang="en-US" sz="2400" dirty="0" smtClean="0"/>
              <a:t>recipe calculator to find carb amount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19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 y="365125"/>
            <a:ext cx="10798629" cy="1325563"/>
          </a:xfrm>
        </p:spPr>
        <p:txBody>
          <a:bodyPr/>
          <a:lstStyle/>
          <a:p>
            <a:r>
              <a:rPr lang="en-US" dirty="0" smtClean="0"/>
              <a:t>Type 1 Diabetes: how it happens</a:t>
            </a:r>
            <a:endParaRPr lang="en-US" dirty="0"/>
          </a:p>
        </p:txBody>
      </p:sp>
      <p:sp>
        <p:nvSpPr>
          <p:cNvPr id="3" name="Content Placeholder 2"/>
          <p:cNvSpPr>
            <a:spLocks noGrp="1"/>
          </p:cNvSpPr>
          <p:nvPr>
            <p:ph idx="1"/>
          </p:nvPr>
        </p:nvSpPr>
        <p:spPr>
          <a:xfrm>
            <a:off x="555171" y="1690688"/>
            <a:ext cx="10515600" cy="4466318"/>
          </a:xfrm>
        </p:spPr>
        <p:txBody>
          <a:bodyPr>
            <a:normAutofit/>
          </a:bodyPr>
          <a:lstStyle/>
          <a:p>
            <a:r>
              <a:rPr lang="en-US" sz="2400" dirty="0"/>
              <a:t>Someone with the genetic predisposition for type 1 diabetes encounters an environmental </a:t>
            </a:r>
            <a:r>
              <a:rPr lang="en-US" sz="2400" dirty="0" smtClean="0"/>
              <a:t>trigger</a:t>
            </a:r>
          </a:p>
          <a:p>
            <a:endParaRPr lang="en-US" sz="2400" dirty="0"/>
          </a:p>
          <a:p>
            <a:r>
              <a:rPr lang="en-US" sz="2400" dirty="0" smtClean="0"/>
              <a:t>The immune system destroys insulin-producing beta cells of the pancreas</a:t>
            </a:r>
          </a:p>
          <a:p>
            <a:endParaRPr lang="en-US" sz="2400" dirty="0" smtClean="0"/>
          </a:p>
          <a:p>
            <a:r>
              <a:rPr lang="en-US" sz="2400" dirty="0" smtClean="0"/>
              <a:t>When enough of the beta cells are destroyed, blood glucose becomes elevated and symptoms of diabetes occur</a:t>
            </a:r>
          </a:p>
          <a:p>
            <a:endParaRPr lang="en-US" sz="2400" dirty="0" smtClean="0"/>
          </a:p>
          <a:p>
            <a:r>
              <a:rPr lang="en-US" sz="2400" dirty="0" smtClean="0"/>
              <a:t>The body is unable to replace the destroyed beta cells, so people with Type 1 diabetes </a:t>
            </a:r>
            <a:r>
              <a:rPr lang="en-US" sz="2400" b="1" dirty="0" smtClean="0"/>
              <a:t>need insulin.</a:t>
            </a:r>
            <a:endParaRPr lang="en-US" sz="2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605947"/>
      </p:ext>
    </p:extLst>
  </p:cSld>
  <p:clrMapOvr>
    <a:masterClrMapping/>
  </p:clrMapOvr>
  <mc:AlternateContent xmlns:mc="http://schemas.openxmlformats.org/markup-compatibility/2006" xmlns:p14="http://schemas.microsoft.com/office/powerpoint/2010/main">
    <mc:Choice Requires="p14">
      <p:transition spd="slow" p14:dur="2000" advTm="33670"/>
    </mc:Choice>
    <mc:Fallback xmlns="">
      <p:transition spd="slow" advTm="3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Exercise Management</a:t>
            </a:r>
            <a:endParaRPr lang="en-US" dirty="0"/>
          </a:p>
        </p:txBody>
      </p:sp>
      <p:sp>
        <p:nvSpPr>
          <p:cNvPr id="3" name="Content Placeholder 2"/>
          <p:cNvSpPr>
            <a:spLocks noGrp="1"/>
          </p:cNvSpPr>
          <p:nvPr>
            <p:ph idx="1"/>
          </p:nvPr>
        </p:nvSpPr>
        <p:spPr>
          <a:xfrm>
            <a:off x="752856" y="1508633"/>
            <a:ext cx="10515600" cy="4351338"/>
          </a:xfrm>
        </p:spPr>
        <p:txBody>
          <a:bodyPr>
            <a:normAutofit/>
          </a:bodyPr>
          <a:lstStyle/>
          <a:p>
            <a:r>
              <a:rPr lang="en-US" sz="2400" dirty="0" smtClean="0"/>
              <a:t>Exercise is a great way to help insulin work more efficiently and effectively at using glucose in the bloodstream. It can lead to different challenges by causing either hypoglycemia or hyperglycemia.</a:t>
            </a:r>
          </a:p>
          <a:p>
            <a:endParaRPr lang="en-US" sz="1400" dirty="0" smtClean="0"/>
          </a:p>
          <a:p>
            <a:r>
              <a:rPr lang="en-US" sz="2400" dirty="0" smtClean="0"/>
              <a:t>Hypoglycemia can occur when the body has used most of the available glucose from muscles and liver quickly for energy. This can also be delayed in some people as you can be more sensitive to insulin for 12-16 hours after exercise, leading to hypoglycemia in the night or next morning.</a:t>
            </a:r>
          </a:p>
          <a:p>
            <a:endParaRPr lang="en-US" sz="1400" dirty="0" smtClean="0"/>
          </a:p>
          <a:p>
            <a:r>
              <a:rPr lang="en-US" sz="2400" dirty="0" smtClean="0"/>
              <a:t>High intensity sports can cause adrenaline highs (causing high blood sugars), but will correct themselves typically after completion of the activity within two hours.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32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Adjusting for Exercise</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If exercise is planned (sports or gym class), patients may subtract ½ to 1 unit of insulin before exercise within 2 hours.</a:t>
            </a:r>
          </a:p>
          <a:p>
            <a:endParaRPr lang="en-US" sz="2400" dirty="0" smtClean="0"/>
          </a:p>
          <a:p>
            <a:r>
              <a:rPr lang="en-US" sz="2400" dirty="0" smtClean="0"/>
              <a:t>Unplanned exercise may require an extra snack (10-15 gm of complex carbohydrate + protein source) before the activity</a:t>
            </a:r>
            <a:r>
              <a:rPr lang="en-US" sz="2400" dirty="0"/>
              <a:t> </a:t>
            </a:r>
            <a:r>
              <a:rPr lang="en-US" sz="2400" dirty="0" smtClean="0"/>
              <a:t>to reduce lows with activity</a:t>
            </a:r>
          </a:p>
          <a:p>
            <a:endParaRPr lang="en-US" sz="2400" dirty="0" smtClean="0"/>
          </a:p>
          <a:p>
            <a:r>
              <a:rPr lang="en-US" sz="2400" dirty="0" smtClean="0"/>
              <a:t>May need to check blood sugars more frequently (before, during, and after) especially if it is a new activity.</a:t>
            </a:r>
          </a:p>
          <a:p>
            <a:endParaRPr lang="en-US" sz="2400" dirty="0" smtClean="0"/>
          </a:p>
          <a:p>
            <a:r>
              <a:rPr lang="en-US" sz="2400" dirty="0" smtClean="0"/>
              <a:t>For additional information regarding </a:t>
            </a:r>
            <a:r>
              <a:rPr lang="en-US" sz="2400" dirty="0"/>
              <a:t>P</a:t>
            </a:r>
            <a:r>
              <a:rPr lang="en-US" sz="2400" dirty="0" smtClean="0"/>
              <a:t>hysical Activity and Exercise with T1DM see handouts: Exercise and Diabetes, Exercising and T1DM, and Competitive Sports and Diabetes.</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30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Case Study</a:t>
            </a:r>
            <a:endParaRPr lang="en-US" dirty="0"/>
          </a:p>
        </p:txBody>
      </p:sp>
      <p:sp>
        <p:nvSpPr>
          <p:cNvPr id="6" name="Subtitle 5"/>
          <p:cNvSpPr>
            <a:spLocks noGrp="1"/>
          </p:cNvSpPr>
          <p:nvPr>
            <p:ph type="body" idx="1"/>
          </p:nvPr>
        </p:nvSpPr>
        <p:spPr/>
        <p:txBody>
          <a:bodyPr/>
          <a:lstStyle/>
          <a:p>
            <a:r>
              <a:rPr lang="en-US" dirty="0" smtClean="0"/>
              <a:t>Type 1 Diabetes and Soccer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923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altLang="en-US" dirty="0"/>
              <a:t>Situation: Danny</a:t>
            </a:r>
          </a:p>
        </p:txBody>
      </p:sp>
      <p:sp>
        <p:nvSpPr>
          <p:cNvPr id="118787" name="Content Placeholder 2"/>
          <p:cNvSpPr>
            <a:spLocks noGrp="1"/>
          </p:cNvSpPr>
          <p:nvPr>
            <p:ph idx="1"/>
          </p:nvPr>
        </p:nvSpPr>
        <p:spPr>
          <a:xfrm>
            <a:off x="838200" y="1825625"/>
            <a:ext cx="10515600" cy="4351338"/>
          </a:xfrm>
        </p:spPr>
        <p:txBody>
          <a:bodyPr>
            <a:normAutofit/>
          </a:bodyPr>
          <a:lstStyle/>
          <a:p>
            <a:pPr eaLnBrk="1" hangingPunct="1"/>
            <a:r>
              <a:rPr lang="en-US" altLang="en-US" sz="2400" dirty="0" smtClean="0"/>
              <a:t>Danny is a 10 year old soccer player.</a:t>
            </a:r>
          </a:p>
          <a:p>
            <a:pPr lvl="1" eaLnBrk="1" hangingPunct="1"/>
            <a:r>
              <a:rPr lang="en-US" altLang="en-US" dirty="0" smtClean="0"/>
              <a:t>He has practice 2 times a week for 1½ hours each</a:t>
            </a:r>
          </a:p>
          <a:p>
            <a:pPr lvl="1" eaLnBrk="1" hangingPunct="1"/>
            <a:r>
              <a:rPr lang="en-US" altLang="en-US" dirty="0" smtClean="0"/>
              <a:t>He has games 1 time a week for an hour</a:t>
            </a:r>
          </a:p>
          <a:p>
            <a:pPr lvl="1" eaLnBrk="1" hangingPunct="1"/>
            <a:r>
              <a:rPr lang="en-US" altLang="en-US" dirty="0" smtClean="0"/>
              <a:t>Glucose records show:</a:t>
            </a:r>
          </a:p>
          <a:p>
            <a:pPr lvl="2" eaLnBrk="1" hangingPunct="1"/>
            <a:r>
              <a:rPr lang="en-US" altLang="en-US" sz="2400" dirty="0" smtClean="0"/>
              <a:t> Blood sugars are 125-150 before practice/games</a:t>
            </a:r>
          </a:p>
          <a:p>
            <a:pPr lvl="2" eaLnBrk="1" hangingPunct="1"/>
            <a:r>
              <a:rPr lang="en-US" altLang="en-US" sz="2400" dirty="0" smtClean="0"/>
              <a:t>Sugars drop into the 60’s after practice.</a:t>
            </a:r>
          </a:p>
          <a:p>
            <a:pPr lvl="2" eaLnBrk="1" hangingPunct="1"/>
            <a:r>
              <a:rPr lang="en-US" altLang="en-US" sz="2400" dirty="0" smtClean="0"/>
              <a:t>On game days he is high – 250-300 afterwards.</a:t>
            </a:r>
          </a:p>
        </p:txBody>
      </p:sp>
      <p:pic>
        <p:nvPicPr>
          <p:cNvPr id="118788" name="Picture 2" descr="http://www.clipartoday.com/_thumbs/005/002/CL/136/soccer_player_125153_tn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711" y="1999731"/>
            <a:ext cx="1530095" cy="201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97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838200" y="438913"/>
            <a:ext cx="9768840" cy="1216025"/>
          </a:xfrm>
        </p:spPr>
        <p:txBody>
          <a:bodyPr>
            <a:noAutofit/>
          </a:bodyPr>
          <a:lstStyle/>
          <a:p>
            <a:pPr eaLnBrk="1" hangingPunct="1"/>
            <a:r>
              <a:rPr lang="en-US" altLang="en-US" dirty="0"/>
              <a:t>What Else Do You Need to Know?</a:t>
            </a:r>
          </a:p>
        </p:txBody>
      </p:sp>
      <p:sp>
        <p:nvSpPr>
          <p:cNvPr id="66563" name="Content Placeholder 2"/>
          <p:cNvSpPr>
            <a:spLocks noGrp="1"/>
          </p:cNvSpPr>
          <p:nvPr>
            <p:ph idx="1"/>
          </p:nvPr>
        </p:nvSpPr>
        <p:spPr/>
        <p:txBody>
          <a:bodyPr>
            <a:normAutofit/>
          </a:bodyPr>
          <a:lstStyle/>
          <a:p>
            <a:pPr eaLnBrk="1" hangingPunct="1"/>
            <a:r>
              <a:rPr lang="en-US" altLang="en-US" sz="2400" dirty="0" smtClean="0"/>
              <a:t>When are the practices/games?</a:t>
            </a:r>
          </a:p>
          <a:p>
            <a:pPr eaLnBrk="1" hangingPunct="1"/>
            <a:r>
              <a:rPr lang="en-US" altLang="en-US" sz="2400" dirty="0" smtClean="0"/>
              <a:t>What are blood sugars during practice/game?</a:t>
            </a:r>
          </a:p>
          <a:p>
            <a:pPr eaLnBrk="1" hangingPunct="1"/>
            <a:r>
              <a:rPr lang="en-US" altLang="en-US" sz="2400" dirty="0" smtClean="0"/>
              <a:t>When and what does he eat before?</a:t>
            </a:r>
          </a:p>
          <a:p>
            <a:pPr eaLnBrk="1" hangingPunct="1"/>
            <a:r>
              <a:rPr lang="en-US" altLang="en-US" sz="2400" dirty="0" smtClean="0"/>
              <a:t>What eat/drink during or after?</a:t>
            </a:r>
          </a:p>
          <a:p>
            <a:pPr eaLnBrk="1" hangingPunct="1"/>
            <a:r>
              <a:rPr lang="en-US" altLang="en-US" sz="2400" dirty="0" smtClean="0"/>
              <a:t>How soon after practice does he go low?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249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66563">
                                            <p:txEl>
                                              <p:pRg st="0" end="0"/>
                                            </p:txEl>
                                          </p:spTgt>
                                        </p:tgtEl>
                                        <p:attrNameLst>
                                          <p:attrName>style.visibility</p:attrName>
                                        </p:attrNameLst>
                                      </p:cBhvr>
                                      <p:to>
                                        <p:strVal val="visible"/>
                                      </p:to>
                                    </p:set>
                                    <p:anim calcmode="lin" valueType="num">
                                      <p:cBhvr additive="base">
                                        <p:cTn id="11" dur="500" fill="hold"/>
                                        <p:tgtEl>
                                          <p:spTgt spid="6656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66563">
                                            <p:txEl>
                                              <p:pRg st="1" end="1"/>
                                            </p:txEl>
                                          </p:spTgt>
                                        </p:tgtEl>
                                        <p:attrNameLst>
                                          <p:attrName>style.visibility</p:attrName>
                                        </p:attrNameLst>
                                      </p:cBhvr>
                                      <p:to>
                                        <p:strVal val="visible"/>
                                      </p:to>
                                    </p:set>
                                    <p:anim calcmode="lin" valueType="num">
                                      <p:cBhvr additive="base">
                                        <p:cTn id="17" dur="500" fill="hold"/>
                                        <p:tgtEl>
                                          <p:spTgt spid="6656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66563">
                                            <p:txEl>
                                              <p:pRg st="2" end="2"/>
                                            </p:txEl>
                                          </p:spTgt>
                                        </p:tgtEl>
                                        <p:attrNameLst>
                                          <p:attrName>style.visibility</p:attrName>
                                        </p:attrNameLst>
                                      </p:cBhvr>
                                      <p:to>
                                        <p:strVal val="visible"/>
                                      </p:to>
                                    </p:set>
                                    <p:anim calcmode="lin" valueType="num">
                                      <p:cBhvr additive="base">
                                        <p:cTn id="23" dur="500" fill="hold"/>
                                        <p:tgtEl>
                                          <p:spTgt spid="6656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6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66563">
                                            <p:txEl>
                                              <p:pRg st="3" end="3"/>
                                            </p:txEl>
                                          </p:spTgt>
                                        </p:tgtEl>
                                        <p:attrNameLst>
                                          <p:attrName>style.visibility</p:attrName>
                                        </p:attrNameLst>
                                      </p:cBhvr>
                                      <p:to>
                                        <p:strVal val="visible"/>
                                      </p:to>
                                    </p:set>
                                    <p:anim calcmode="lin" valueType="num">
                                      <p:cBhvr additive="base">
                                        <p:cTn id="29" dur="500" fill="hold"/>
                                        <p:tgtEl>
                                          <p:spTgt spid="6656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65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66563">
                                            <p:txEl>
                                              <p:pRg st="4" end="4"/>
                                            </p:txEl>
                                          </p:spTgt>
                                        </p:tgtEl>
                                        <p:attrNameLst>
                                          <p:attrName>style.visibility</p:attrName>
                                        </p:attrNameLst>
                                      </p:cBhvr>
                                      <p:to>
                                        <p:strVal val="visible"/>
                                      </p:to>
                                    </p:set>
                                    <p:anim calcmode="lin" valueType="num">
                                      <p:cBhvr additive="base">
                                        <p:cTn id="35" dur="500" fill="hold"/>
                                        <p:tgtEl>
                                          <p:spTgt spid="66563">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65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38200" y="426721"/>
            <a:ext cx="8118475" cy="1216025"/>
          </a:xfrm>
        </p:spPr>
        <p:txBody>
          <a:bodyPr/>
          <a:lstStyle/>
          <a:p>
            <a:pPr eaLnBrk="1" hangingPunct="1"/>
            <a:r>
              <a:rPr lang="en-US" altLang="en-US" dirty="0" smtClean="0"/>
              <a:t>What You Found Out…</a:t>
            </a:r>
          </a:p>
        </p:txBody>
      </p:sp>
      <p:sp>
        <p:nvSpPr>
          <p:cNvPr id="67587" name="Content Placeholder 2"/>
          <p:cNvSpPr>
            <a:spLocks noGrp="1"/>
          </p:cNvSpPr>
          <p:nvPr>
            <p:ph idx="1"/>
          </p:nvPr>
        </p:nvSpPr>
        <p:spPr/>
        <p:txBody>
          <a:bodyPr>
            <a:normAutofit/>
          </a:bodyPr>
          <a:lstStyle/>
          <a:p>
            <a:pPr eaLnBrk="1" hangingPunct="1"/>
            <a:r>
              <a:rPr lang="en-US" altLang="en-US" sz="2400" dirty="0"/>
              <a:t>Practices are 6-7:30pm</a:t>
            </a:r>
          </a:p>
          <a:p>
            <a:pPr lvl="1" eaLnBrk="1" hangingPunct="1"/>
            <a:r>
              <a:rPr lang="en-US" altLang="en-US" dirty="0"/>
              <a:t>Family eats dinner at 5:00, but Danny tries to not eat too much so he doesn’t get a side-ache</a:t>
            </a:r>
          </a:p>
          <a:p>
            <a:pPr eaLnBrk="1" hangingPunct="1"/>
            <a:r>
              <a:rPr lang="en-US" altLang="en-US" sz="2400" dirty="0"/>
              <a:t>Games are 10:00am on Saturdays</a:t>
            </a:r>
          </a:p>
          <a:p>
            <a:pPr lvl="1" eaLnBrk="1" hangingPunct="1"/>
            <a:r>
              <a:rPr lang="en-US" altLang="en-US" dirty="0"/>
              <a:t>Danny eats breakfast at 8:00</a:t>
            </a:r>
          </a:p>
          <a:p>
            <a:pPr eaLnBrk="1" hangingPunct="1"/>
            <a:r>
              <a:rPr lang="en-US" altLang="en-US" sz="2400" dirty="0"/>
              <a:t>Danny does not check his blood sugars during practices/games, but is low as soon as he gets home after practice</a:t>
            </a:r>
          </a:p>
          <a:p>
            <a:pPr eaLnBrk="1" hangingPunct="1"/>
            <a:r>
              <a:rPr lang="en-US" altLang="en-US" sz="2400" dirty="0"/>
              <a:t>Danny drinks water during practices but Gatorade during games</a:t>
            </a:r>
          </a:p>
          <a:p>
            <a:pPr eaLnBrk="1" hangingPunct="1"/>
            <a:r>
              <a:rPr lang="en-US" altLang="en-US" sz="2400" dirty="0"/>
              <a:t>Team always goes out for lunch after games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37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anim calcmode="lin" valueType="num">
                                      <p:cBhvr additive="base">
                                        <p:cTn id="11"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758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587">
                                            <p:txEl>
                                              <p:pRg st="1" end="1"/>
                                            </p:txEl>
                                          </p:spTgt>
                                        </p:tgtEl>
                                        <p:attrNameLst>
                                          <p:attrName>style.visibility</p:attrName>
                                        </p:attrNameLst>
                                      </p:cBhvr>
                                      <p:to>
                                        <p:strVal val="visible"/>
                                      </p:to>
                                    </p:set>
                                    <p:anim calcmode="lin" valueType="num">
                                      <p:cBhvr additive="base">
                                        <p:cTn id="15"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 calcmode="lin" valueType="num">
                                      <p:cBhvr additive="base">
                                        <p:cTn id="21"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758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5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7587">
                                            <p:txEl>
                                              <p:pRg st="4" end="4"/>
                                            </p:txEl>
                                          </p:spTgt>
                                        </p:tgtEl>
                                        <p:attrNameLst>
                                          <p:attrName>style.visibility</p:attrName>
                                        </p:attrNameLst>
                                      </p:cBhvr>
                                      <p:to>
                                        <p:strVal val="visible"/>
                                      </p:to>
                                    </p:set>
                                    <p:anim calcmode="lin" valueType="num">
                                      <p:cBhvr additive="base">
                                        <p:cTn id="31" dur="5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7587">
                                            <p:txEl>
                                              <p:pRg st="5" end="5"/>
                                            </p:txEl>
                                          </p:spTgt>
                                        </p:tgtEl>
                                        <p:attrNameLst>
                                          <p:attrName>style.visibility</p:attrName>
                                        </p:attrNameLst>
                                      </p:cBhvr>
                                      <p:to>
                                        <p:strVal val="visible"/>
                                      </p:to>
                                    </p:set>
                                    <p:anim calcmode="lin" valueType="num">
                                      <p:cBhvr additive="base">
                                        <p:cTn id="37" dur="5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7587">
                                            <p:txEl>
                                              <p:pRg st="6" end="6"/>
                                            </p:txEl>
                                          </p:spTgt>
                                        </p:tgtEl>
                                        <p:attrNameLst>
                                          <p:attrName>style.visibility</p:attrName>
                                        </p:attrNameLst>
                                      </p:cBhvr>
                                      <p:to>
                                        <p:strVal val="visible"/>
                                      </p:to>
                                    </p:set>
                                    <p:anim calcmode="lin" valueType="num">
                                      <p:cBhvr additive="base">
                                        <p:cTn id="43" dur="5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75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altLang="en-US" dirty="0" smtClean="0"/>
              <a:t>Possible Solutions</a:t>
            </a:r>
          </a:p>
        </p:txBody>
      </p:sp>
      <p:sp>
        <p:nvSpPr>
          <p:cNvPr id="68611" name="Content Placeholder 2"/>
          <p:cNvSpPr>
            <a:spLocks noGrp="1"/>
          </p:cNvSpPr>
          <p:nvPr>
            <p:ph idx="1"/>
          </p:nvPr>
        </p:nvSpPr>
        <p:spPr>
          <a:xfrm>
            <a:off x="838200" y="1752600"/>
            <a:ext cx="9448800" cy="4267200"/>
          </a:xfrm>
        </p:spPr>
        <p:txBody>
          <a:bodyPr>
            <a:normAutofit/>
          </a:bodyPr>
          <a:lstStyle/>
          <a:p>
            <a:pPr marL="0" indent="0" eaLnBrk="1" hangingPunct="1">
              <a:buNone/>
            </a:pPr>
            <a:r>
              <a:rPr lang="en-US" altLang="en-US" sz="2400" dirty="0" smtClean="0"/>
              <a:t>Discuss possible solutions with content expert</a:t>
            </a:r>
            <a:endParaRPr lang="en-US" alt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745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8611">
                                            <p:txEl>
                                              <p:pRg st="0" end="0"/>
                                            </p:txEl>
                                          </p:spTgt>
                                        </p:tgtEl>
                                        <p:attrNameLst>
                                          <p:attrName>style.visibility</p:attrName>
                                        </p:attrNameLst>
                                      </p:cBhvr>
                                      <p:to>
                                        <p:strVal val="visible"/>
                                      </p:to>
                                    </p:set>
                                    <p:anim calcmode="lin" valueType="num">
                                      <p:cBhvr additive="base">
                                        <p:cTn id="11"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Complete post-test </a:t>
            </a:r>
          </a:p>
          <a:p>
            <a:r>
              <a:rPr lang="en-US" dirty="0" smtClean="0"/>
              <a:t>Review any additional materials in Q-drive</a:t>
            </a:r>
          </a:p>
          <a:p>
            <a:r>
              <a:rPr lang="en-US" dirty="0" smtClean="0"/>
              <a:t>Debrief with content expert</a:t>
            </a:r>
            <a:r>
              <a:rPr lang="en-US" dirty="0"/>
              <a:t> </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5460339"/>
      </p:ext>
    </p:extLst>
  </p:cSld>
  <p:clrMapOvr>
    <a:masterClrMapping/>
  </p:clrMapOvr>
  <mc:AlternateContent xmlns:mc="http://schemas.openxmlformats.org/markup-compatibility/2006" xmlns:p14="http://schemas.microsoft.com/office/powerpoint/2010/main">
    <mc:Choice Requires="p14">
      <p:transition spd="slow" p14:dur="2000" advTm="3486"/>
    </mc:Choice>
    <mc:Fallback xmlns="">
      <p:transition spd="slow" advTm="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 Diabetes: how it happens </a:t>
            </a:r>
            <a:endParaRPr lang="en-US" dirty="0"/>
          </a:p>
        </p:txBody>
      </p:sp>
      <p:sp>
        <p:nvSpPr>
          <p:cNvPr id="3" name="Content Placeholder 2"/>
          <p:cNvSpPr>
            <a:spLocks noGrp="1"/>
          </p:cNvSpPr>
          <p:nvPr>
            <p:ph idx="1"/>
          </p:nvPr>
        </p:nvSpPr>
        <p:spPr/>
        <p:txBody>
          <a:bodyPr>
            <a:normAutofit/>
          </a:bodyPr>
          <a:lstStyle/>
          <a:p>
            <a:r>
              <a:rPr lang="en-US" sz="2400" dirty="0" smtClean="0"/>
              <a:t>It can take months or years to develop diabetes</a:t>
            </a:r>
          </a:p>
          <a:p>
            <a:endParaRPr lang="en-US" sz="2400" dirty="0"/>
          </a:p>
          <a:p>
            <a:r>
              <a:rPr lang="en-US" sz="2400" dirty="0" smtClean="0"/>
              <a:t>What creates the genetic predisposition is partially known; what leads to the environmental trigger is unknown</a:t>
            </a:r>
          </a:p>
          <a:p>
            <a:endParaRPr lang="en-US" sz="2400" dirty="0"/>
          </a:p>
          <a:p>
            <a:r>
              <a:rPr lang="en-US" sz="2400" dirty="0" smtClean="0"/>
              <a:t>The risk of diabetes in someone with a sibling or parent with type 1 diabetes is about 5% (1 in 20)</a:t>
            </a:r>
            <a:endParaRPr lang="en-US" sz="2400" dirty="0"/>
          </a:p>
        </p:txBody>
      </p:sp>
      <p:sp>
        <p:nvSpPr>
          <p:cNvPr id="4" name="TextBox 3"/>
          <p:cNvSpPr txBox="1"/>
          <p:nvPr/>
        </p:nvSpPr>
        <p:spPr>
          <a:xfrm>
            <a:off x="838200" y="5992297"/>
            <a:ext cx="4593771" cy="369332"/>
          </a:xfrm>
          <a:prstGeom prst="rect">
            <a:avLst/>
          </a:prstGeom>
          <a:noFill/>
        </p:spPr>
        <p:txBody>
          <a:bodyPr wrap="square" rtlCol="0">
            <a:spAutoFit/>
          </a:bodyPr>
          <a:lstStyle/>
          <a:p>
            <a:r>
              <a:rPr lang="en-US" dirty="0" smtClean="0"/>
              <a:t>American Diabetes Association</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15022240"/>
      </p:ext>
    </p:extLst>
  </p:cSld>
  <p:clrMapOvr>
    <a:masterClrMapping/>
  </p:clrMapOvr>
  <mc:AlternateContent xmlns:mc="http://schemas.openxmlformats.org/markup-compatibility/2006" xmlns:p14="http://schemas.microsoft.com/office/powerpoint/2010/main">
    <mc:Choice Requires="p14">
      <p:transition spd="slow" p14:dur="2000" advTm="21666"/>
    </mc:Choice>
    <mc:Fallback xmlns="">
      <p:transition spd="slow" advTm="2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59886" cy="1325563"/>
          </a:xfrm>
        </p:spPr>
        <p:txBody>
          <a:bodyPr/>
          <a:lstStyle/>
          <a:p>
            <a:r>
              <a:rPr lang="en-US" dirty="0" smtClean="0"/>
              <a:t>Type 1 Diabetes: symptoms at diagnosis</a:t>
            </a:r>
            <a:endParaRPr lang="en-US" dirty="0"/>
          </a:p>
        </p:txBody>
      </p:sp>
      <p:sp>
        <p:nvSpPr>
          <p:cNvPr id="3" name="Content Placeholder 2"/>
          <p:cNvSpPr>
            <a:spLocks noGrp="1"/>
          </p:cNvSpPr>
          <p:nvPr>
            <p:ph idx="1"/>
          </p:nvPr>
        </p:nvSpPr>
        <p:spPr>
          <a:xfrm>
            <a:off x="838200" y="1690688"/>
            <a:ext cx="10876722" cy="4333875"/>
          </a:xfrm>
        </p:spPr>
        <p:txBody>
          <a:bodyPr>
            <a:normAutofit fontScale="92500" lnSpcReduction="20000"/>
          </a:bodyPr>
          <a:lstStyle/>
          <a:p>
            <a:r>
              <a:rPr lang="en-US" sz="2600" dirty="0" smtClean="0"/>
              <a:t>Excessive </a:t>
            </a:r>
            <a:r>
              <a:rPr lang="en-US" sz="2600" dirty="0"/>
              <a:t>thirst</a:t>
            </a:r>
          </a:p>
          <a:p>
            <a:r>
              <a:rPr lang="en-US" sz="2600" dirty="0"/>
              <a:t>Frequent urination</a:t>
            </a:r>
          </a:p>
          <a:p>
            <a:r>
              <a:rPr lang="en-US" sz="2600" dirty="0"/>
              <a:t>Unexplained weight loss</a:t>
            </a:r>
          </a:p>
          <a:p>
            <a:r>
              <a:rPr lang="en-US" sz="2600" dirty="0" smtClean="0"/>
              <a:t>Exhaustion</a:t>
            </a:r>
          </a:p>
          <a:p>
            <a:endParaRPr lang="en-US" sz="2600" dirty="0"/>
          </a:p>
          <a:p>
            <a:r>
              <a:rPr lang="en-US" sz="2600" dirty="0"/>
              <a:t>In Diabetic ketoacidosis (DKA): </a:t>
            </a:r>
            <a:endParaRPr lang="en-US" sz="2600" dirty="0" smtClean="0"/>
          </a:p>
          <a:p>
            <a:pPr lvl="1"/>
            <a:r>
              <a:rPr lang="en-US" sz="2600" dirty="0"/>
              <a:t>F</a:t>
            </a:r>
            <a:r>
              <a:rPr lang="en-US" sz="2600" dirty="0" smtClean="0"/>
              <a:t>ruity-smelling breath</a:t>
            </a:r>
          </a:p>
          <a:p>
            <a:pPr lvl="1"/>
            <a:r>
              <a:rPr lang="en-US" sz="2600" dirty="0" smtClean="0"/>
              <a:t>Nausea</a:t>
            </a:r>
          </a:p>
          <a:p>
            <a:pPr lvl="1"/>
            <a:r>
              <a:rPr lang="en-US" sz="2600" dirty="0" smtClean="0"/>
              <a:t>Abdominal pain</a:t>
            </a:r>
          </a:p>
          <a:p>
            <a:pPr lvl="1"/>
            <a:r>
              <a:rPr lang="en-US" sz="2600" dirty="0"/>
              <a:t>Confusion</a:t>
            </a:r>
          </a:p>
          <a:p>
            <a:pPr lvl="1"/>
            <a:r>
              <a:rPr lang="en-US" sz="2600" dirty="0" smtClean="0"/>
              <a:t>Drowsiness</a:t>
            </a:r>
          </a:p>
          <a:p>
            <a:pPr lvl="1"/>
            <a:r>
              <a:rPr lang="en-US" sz="2600" dirty="0" smtClean="0"/>
              <a:t>Rapid, </a:t>
            </a:r>
            <a:r>
              <a:rPr lang="en-US" sz="2600" dirty="0"/>
              <a:t>shallow breathing (</a:t>
            </a:r>
            <a:r>
              <a:rPr lang="en-US" sz="2600" dirty="0" err="1" smtClean="0"/>
              <a:t>Kussmual</a:t>
            </a:r>
            <a:r>
              <a:rPr lang="en-US" sz="2600" dirty="0" smtClean="0"/>
              <a:t> respiration)</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85772269"/>
      </p:ext>
    </p:extLst>
  </p:cSld>
  <p:clrMapOvr>
    <a:masterClrMapping/>
  </p:clrMapOvr>
  <mc:AlternateContent xmlns:mc="http://schemas.openxmlformats.org/markup-compatibility/2006" xmlns:p14="http://schemas.microsoft.com/office/powerpoint/2010/main">
    <mc:Choice Requires="p14">
      <p:transition spd="slow" p14:dur="2000" advTm="47373"/>
    </mc:Choice>
    <mc:Fallback xmlns="">
      <p:transition spd="slow" advTm="4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26" y="365125"/>
            <a:ext cx="10696074" cy="1325563"/>
          </a:xfrm>
        </p:spPr>
        <p:txBody>
          <a:bodyPr/>
          <a:lstStyle/>
          <a:p>
            <a:r>
              <a:rPr lang="en-US" dirty="0" smtClean="0"/>
              <a:t>Type 1 Diabetes: labs</a:t>
            </a:r>
            <a:endParaRPr lang="en-US" dirty="0"/>
          </a:p>
        </p:txBody>
      </p:sp>
      <p:sp>
        <p:nvSpPr>
          <p:cNvPr id="3" name="Content Placeholder 2"/>
          <p:cNvSpPr>
            <a:spLocks noGrp="1"/>
          </p:cNvSpPr>
          <p:nvPr>
            <p:ph idx="1"/>
          </p:nvPr>
        </p:nvSpPr>
        <p:spPr>
          <a:xfrm>
            <a:off x="464504" y="1537805"/>
            <a:ext cx="11082518" cy="4754042"/>
          </a:xfrm>
        </p:spPr>
        <p:txBody>
          <a:bodyPr>
            <a:normAutofit fontScale="92500" lnSpcReduction="20000"/>
          </a:bodyPr>
          <a:lstStyle/>
          <a:p>
            <a:r>
              <a:rPr lang="en-US" dirty="0" smtClean="0"/>
              <a:t>Antibody Testing</a:t>
            </a:r>
          </a:p>
          <a:p>
            <a:pPr lvl="1"/>
            <a:r>
              <a:rPr lang="en-US" dirty="0"/>
              <a:t>diagnosis is confirmed with positive GAD </a:t>
            </a:r>
            <a:r>
              <a:rPr lang="en-US" dirty="0" smtClean="0"/>
              <a:t>antibodies</a:t>
            </a:r>
          </a:p>
          <a:p>
            <a:pPr lvl="1"/>
            <a:r>
              <a:rPr lang="en-US" dirty="0" smtClean="0"/>
              <a:t>Zinc </a:t>
            </a:r>
            <a:r>
              <a:rPr lang="en-US" dirty="0"/>
              <a:t>Transporter 8 </a:t>
            </a:r>
            <a:r>
              <a:rPr lang="en-US" dirty="0" smtClean="0"/>
              <a:t>Antibody </a:t>
            </a:r>
            <a:r>
              <a:rPr lang="en-US" dirty="0"/>
              <a:t>test helps assess risk of type 1 diabetes used alone or in combination with GAD </a:t>
            </a:r>
            <a:r>
              <a:rPr lang="en-US" dirty="0" smtClean="0"/>
              <a:t>tests</a:t>
            </a:r>
          </a:p>
          <a:p>
            <a:r>
              <a:rPr lang="en-US" dirty="0" smtClean="0"/>
              <a:t>Hemoglobin A1c</a:t>
            </a:r>
          </a:p>
          <a:p>
            <a:pPr lvl="1"/>
            <a:r>
              <a:rPr lang="en-US" dirty="0"/>
              <a:t>M</a:t>
            </a:r>
            <a:r>
              <a:rPr lang="en-US" dirty="0" smtClean="0"/>
              <a:t>easures the average blood sugar levels over 3 months, recorded as a percentage</a:t>
            </a:r>
          </a:p>
          <a:p>
            <a:pPr lvl="1"/>
            <a:r>
              <a:rPr lang="en-US" dirty="0" smtClean="0"/>
              <a:t>Gold standard for prevention of complications related to diabetes and evaluates overall management</a:t>
            </a:r>
          </a:p>
          <a:p>
            <a:r>
              <a:rPr lang="en-US" dirty="0" smtClean="0"/>
              <a:t>Thyroid</a:t>
            </a:r>
          </a:p>
          <a:p>
            <a:pPr lvl="1"/>
            <a:r>
              <a:rPr lang="en-US" dirty="0" smtClean="0"/>
              <a:t>Thyroid </a:t>
            </a:r>
            <a:r>
              <a:rPr lang="en-US" dirty="0"/>
              <a:t>problems can be autoimmune and </a:t>
            </a:r>
            <a:r>
              <a:rPr lang="en-US" dirty="0" smtClean="0"/>
              <a:t>occurs in 20% of </a:t>
            </a:r>
            <a:r>
              <a:rPr lang="en-US" dirty="0"/>
              <a:t>people with Type 1 </a:t>
            </a:r>
            <a:r>
              <a:rPr lang="en-US" dirty="0" smtClean="0"/>
              <a:t>Diabetes</a:t>
            </a:r>
          </a:p>
          <a:p>
            <a:r>
              <a:rPr lang="en-US" dirty="0" smtClean="0"/>
              <a:t>Celiac</a:t>
            </a:r>
          </a:p>
          <a:p>
            <a:pPr lvl="1"/>
            <a:r>
              <a:rPr lang="en-US" dirty="0" smtClean="0"/>
              <a:t>Autoimmune disease </a:t>
            </a:r>
            <a:r>
              <a:rPr lang="en-US" dirty="0"/>
              <a:t>that occurs 5-7% in people with Type 1 diabetes</a:t>
            </a:r>
            <a:r>
              <a:rPr lang="en-US"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49620373"/>
      </p:ext>
    </p:extLst>
  </p:cSld>
  <p:clrMapOvr>
    <a:masterClrMapping/>
  </p:clrMapOvr>
  <mc:AlternateContent xmlns:mc="http://schemas.openxmlformats.org/markup-compatibility/2006" xmlns:p14="http://schemas.microsoft.com/office/powerpoint/2010/main">
    <mc:Choice Requires="p14">
      <p:transition spd="slow" p14:dur="2000" advTm="198414"/>
    </mc:Choice>
    <mc:Fallback xmlns="">
      <p:transition spd="slow" advTm="19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 Diabetes: labs (continued)</a:t>
            </a:r>
            <a:endParaRPr lang="en-US" dirty="0"/>
          </a:p>
        </p:txBody>
      </p:sp>
      <p:sp>
        <p:nvSpPr>
          <p:cNvPr id="3" name="Content Placeholder 2"/>
          <p:cNvSpPr>
            <a:spLocks noGrp="1"/>
          </p:cNvSpPr>
          <p:nvPr>
            <p:ph idx="1"/>
          </p:nvPr>
        </p:nvSpPr>
        <p:spPr/>
        <p:txBody>
          <a:bodyPr>
            <a:normAutofit/>
          </a:bodyPr>
          <a:lstStyle/>
          <a:p>
            <a:r>
              <a:rPr lang="en-US" dirty="0"/>
              <a:t>Lipid panel</a:t>
            </a:r>
          </a:p>
          <a:p>
            <a:pPr lvl="1"/>
            <a:r>
              <a:rPr lang="en-US" dirty="0"/>
              <a:t>Includes cholesterol, LDL, HDL, and triglycerides</a:t>
            </a:r>
          </a:p>
          <a:p>
            <a:r>
              <a:rPr lang="en-US" dirty="0" smtClean="0"/>
              <a:t>Urine </a:t>
            </a:r>
            <a:r>
              <a:rPr lang="en-US" dirty="0" err="1"/>
              <a:t>Microalbumin</a:t>
            </a:r>
            <a:endParaRPr lang="en-US" dirty="0"/>
          </a:p>
          <a:p>
            <a:pPr lvl="1"/>
            <a:r>
              <a:rPr lang="en-US" dirty="0" err="1"/>
              <a:t>Microalbumin</a:t>
            </a:r>
            <a:r>
              <a:rPr lang="en-US" dirty="0"/>
              <a:t> is a protein that can “spill out of” the kidneys. This is an early screening test for early changes in kidneys. These changes have been found to predict later kidney failure if not treated.</a:t>
            </a:r>
          </a:p>
          <a:p>
            <a:r>
              <a:rPr lang="en-US" dirty="0" smtClean="0"/>
              <a:t>Liver </a:t>
            </a:r>
            <a:r>
              <a:rPr lang="en-US" dirty="0"/>
              <a:t>Tests</a:t>
            </a:r>
          </a:p>
          <a:p>
            <a:pPr lvl="1"/>
            <a:r>
              <a:rPr lang="en-US" dirty="0"/>
              <a:t>If a patient is taking pills such as Metformin/Glucophage for type 2 diabetes, the liver and kidney function tests may be done every 6-12 months.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5023955"/>
      </p:ext>
    </p:extLst>
  </p:cSld>
  <p:clrMapOvr>
    <a:masterClrMapping/>
  </p:clrMapOvr>
  <mc:AlternateContent xmlns:mc="http://schemas.openxmlformats.org/markup-compatibility/2006" xmlns:p14="http://schemas.microsoft.com/office/powerpoint/2010/main">
    <mc:Choice Requires="p14">
      <p:transition spd="slow" p14:dur="2000" advTm="54999"/>
    </mc:Choice>
    <mc:Fallback xmlns="">
      <p:transition spd="slow" advTm="5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 Diabetes: treatment</a:t>
            </a:r>
            <a:endParaRPr lang="en-US" dirty="0"/>
          </a:p>
        </p:txBody>
      </p:sp>
      <p:sp>
        <p:nvSpPr>
          <p:cNvPr id="3" name="Content Placeholder 2"/>
          <p:cNvSpPr>
            <a:spLocks noGrp="1"/>
          </p:cNvSpPr>
          <p:nvPr>
            <p:ph idx="1"/>
          </p:nvPr>
        </p:nvSpPr>
        <p:spPr/>
        <p:txBody>
          <a:bodyPr>
            <a:normAutofit/>
          </a:bodyPr>
          <a:lstStyle/>
          <a:p>
            <a:r>
              <a:rPr lang="en-US" sz="2400" dirty="0" smtClean="0"/>
              <a:t>Balance of preventing acute, life-threatening hypoglycemia or long-term damage caused by hyperglycemia</a:t>
            </a:r>
          </a:p>
          <a:p>
            <a:pPr lvl="1"/>
            <a:r>
              <a:rPr lang="en-US" sz="2000" dirty="0" smtClean="0"/>
              <a:t>Target blood sugar ranges typically between 70-150 mg/</a:t>
            </a:r>
            <a:r>
              <a:rPr lang="en-US" sz="2000" dirty="0" err="1" smtClean="0"/>
              <a:t>dL</a:t>
            </a:r>
            <a:endParaRPr lang="en-US" sz="2000" dirty="0" smtClean="0"/>
          </a:p>
          <a:p>
            <a:pPr lvl="1"/>
            <a:endParaRPr lang="en-US" sz="2400" dirty="0" smtClean="0"/>
          </a:p>
          <a:p>
            <a:r>
              <a:rPr lang="en-US" sz="2400" dirty="0" smtClean="0"/>
              <a:t>Blood sugar levels must be monitored either with finger pricks or a continuous glucose monitor.</a:t>
            </a:r>
          </a:p>
          <a:p>
            <a:endParaRPr lang="en-US" sz="2400" dirty="0" smtClean="0"/>
          </a:p>
          <a:p>
            <a:r>
              <a:rPr lang="en-US" sz="2400" dirty="0" smtClean="0"/>
              <a:t>Insulin doses must be carefully calculated based upon blood sugar, carbohydrate intake, and other factors like physical activity, stress, and illness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31644217"/>
      </p:ext>
    </p:extLst>
  </p:cSld>
  <p:clrMapOvr>
    <a:masterClrMapping/>
  </p:clrMapOvr>
  <mc:AlternateContent xmlns:mc="http://schemas.openxmlformats.org/markup-compatibility/2006" xmlns:p14="http://schemas.microsoft.com/office/powerpoint/2010/main">
    <mc:Choice Requires="p14">
      <p:transition spd="slow" p14:dur="2000" advTm="42769"/>
    </mc:Choice>
    <mc:Fallback xmlns="">
      <p:transition spd="slow" advTm="4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5.6|6|4.5|1.2|0.8|9.6|0.6|0.6|13.4|0.8|3.4|3.6|1.4|1.9|9|0.6"/>
</p:tagLst>
</file>

<file path=ppt/theme/theme1.xml><?xml version="1.0" encoding="utf-8"?>
<a:theme xmlns:a="http://schemas.openxmlformats.org/drawingml/2006/main" name="ID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 Theme" id="{8FE867C6-1E4D-4189-A512-3225B7019B38}" vid="{05C43A65-5564-46C6-B463-45DEEC089B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CW Theme PP Layout</Template>
  <TotalTime>3630</TotalTime>
  <Words>7209</Words>
  <Application>Microsoft Office PowerPoint</Application>
  <PresentationFormat>Widescreen</PresentationFormat>
  <Paragraphs>714</Paragraphs>
  <Slides>47</Slides>
  <Notes>42</Notes>
  <HiddenSlides>0</HiddenSlides>
  <MMClips>49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Gothic</vt:lpstr>
      <vt:lpstr>Times New Roman</vt:lpstr>
      <vt:lpstr>Wingdings</vt:lpstr>
      <vt:lpstr>IDE Theme</vt:lpstr>
      <vt:lpstr>Self-Study Module: Diabetes</vt:lpstr>
      <vt:lpstr>Objectives</vt:lpstr>
      <vt:lpstr>Type 1 Diabetes: diagnosis</vt:lpstr>
      <vt:lpstr>Type 1 Diabetes: how it happens</vt:lpstr>
      <vt:lpstr>Type 1 Diabetes: how it happens </vt:lpstr>
      <vt:lpstr>Type 1 Diabetes: symptoms at diagnosis</vt:lpstr>
      <vt:lpstr>Type 1 Diabetes: labs</vt:lpstr>
      <vt:lpstr>Type 1 Diabetes: labs (continued)</vt:lpstr>
      <vt:lpstr>Type 1 Diabetes: treatment</vt:lpstr>
      <vt:lpstr>Honeymoon phase</vt:lpstr>
      <vt:lpstr>What determines blood sugar levels?</vt:lpstr>
      <vt:lpstr>Acute complications: Hypoglycemia</vt:lpstr>
      <vt:lpstr>Hypoglycemia treatment</vt:lpstr>
      <vt:lpstr>Acute complications: Hyperglycemia</vt:lpstr>
      <vt:lpstr>Acute complications: DKA</vt:lpstr>
      <vt:lpstr>Type 1 Diabetes: long-term complications</vt:lpstr>
      <vt:lpstr>Role of Nutrition</vt:lpstr>
      <vt:lpstr>Nutrition Assessment</vt:lpstr>
      <vt:lpstr>Tips and other considerations</vt:lpstr>
      <vt:lpstr>Nutrition Prescription</vt:lpstr>
      <vt:lpstr>Nutrition Diagnoses</vt:lpstr>
      <vt:lpstr>Nutrition Interventions</vt:lpstr>
      <vt:lpstr>Nutrition Education</vt:lpstr>
      <vt:lpstr>Nutrition Counseling</vt:lpstr>
      <vt:lpstr>Insulin</vt:lpstr>
      <vt:lpstr>Insulin</vt:lpstr>
      <vt:lpstr>Insulin Dosing Terms</vt:lpstr>
      <vt:lpstr>Guidelines for Rapid-Acting Insulin</vt:lpstr>
      <vt:lpstr>Guidelines for Long-Acting Insulin</vt:lpstr>
      <vt:lpstr>Guidelines for Mixed Insulin</vt:lpstr>
      <vt:lpstr>Flexible Meal Plan Regimen</vt:lpstr>
      <vt:lpstr>Insulin: dose calculation</vt:lpstr>
      <vt:lpstr>Insulin: split-dosing</vt:lpstr>
      <vt:lpstr>Technology: BG/ CGM</vt:lpstr>
      <vt:lpstr>CGM Capabilities</vt:lpstr>
      <vt:lpstr>Technology: Insulin pumps</vt:lpstr>
      <vt:lpstr>Technology: Insulin pumps</vt:lpstr>
      <vt:lpstr>Technology: BlueLoop</vt:lpstr>
      <vt:lpstr>Technology: websites/apps</vt:lpstr>
      <vt:lpstr>Exercise Management</vt:lpstr>
      <vt:lpstr>Adjusting for Exercise</vt:lpstr>
      <vt:lpstr>Case Study</vt:lpstr>
      <vt:lpstr>Situation: Danny</vt:lpstr>
      <vt:lpstr>What Else Do You Need to Know?</vt:lpstr>
      <vt:lpstr>What You Found Out…</vt:lpstr>
      <vt:lpstr>Possible Solutions</vt:lpstr>
      <vt:lpstr>Next Steps</vt:lpstr>
    </vt:vector>
  </TitlesOfParts>
  <Company>Children's Hospital and Health System,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Stelzer, Katelyn</dc:creator>
  <cp:lastModifiedBy>Wick, Katelyn</cp:lastModifiedBy>
  <cp:revision>250</cp:revision>
  <cp:lastPrinted>2021-10-25T15:43:11Z</cp:lastPrinted>
  <dcterms:created xsi:type="dcterms:W3CDTF">2021-04-01T16:03:07Z</dcterms:created>
  <dcterms:modified xsi:type="dcterms:W3CDTF">2024-06-14T14:28:21Z</dcterms:modified>
</cp:coreProperties>
</file>