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61" r:id="rId2"/>
    <p:sldId id="257" r:id="rId3"/>
    <p:sldId id="287" r:id="rId4"/>
    <p:sldId id="262" r:id="rId5"/>
    <p:sldId id="264" r:id="rId6"/>
    <p:sldId id="258" r:id="rId7"/>
    <p:sldId id="288" r:id="rId8"/>
    <p:sldId id="272" r:id="rId9"/>
    <p:sldId id="289" r:id="rId10"/>
    <p:sldId id="290" r:id="rId11"/>
    <p:sldId id="291" r:id="rId12"/>
    <p:sldId id="265" r:id="rId13"/>
    <p:sldId id="266" r:id="rId14"/>
    <p:sldId id="276" r:id="rId15"/>
    <p:sldId id="267" r:id="rId16"/>
    <p:sldId id="268" r:id="rId17"/>
    <p:sldId id="280" r:id="rId18"/>
    <p:sldId id="295" r:id="rId19"/>
    <p:sldId id="281" r:id="rId20"/>
    <p:sldId id="277" r:id="rId21"/>
    <p:sldId id="270" r:id="rId22"/>
    <p:sldId id="282" r:id="rId23"/>
    <p:sldId id="278" r:id="rId24"/>
    <p:sldId id="292" r:id="rId25"/>
    <p:sldId id="283" r:id="rId26"/>
    <p:sldId id="294" r:id="rId27"/>
    <p:sldId id="279" r:id="rId28"/>
    <p:sldId id="298" r:id="rId29"/>
    <p:sldId id="299" r:id="rId30"/>
    <p:sldId id="300" r:id="rId31"/>
    <p:sldId id="271" r:id="rId32"/>
    <p:sldId id="274" r:id="rId33"/>
    <p:sldId id="275" r:id="rId34"/>
    <p:sldId id="303" r:id="rId35"/>
    <p:sldId id="296" r:id="rId36"/>
    <p:sldId id="29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ssenthaler, Caitlin" initials="HC" lastIdx="2" clrIdx="0">
    <p:extLst>
      <p:ext uri="{19B8F6BF-5375-455C-9EA6-DF929625EA0E}">
        <p15:presenceInfo xmlns:p15="http://schemas.microsoft.com/office/powerpoint/2012/main" userId="S-1-5-21-1106761166-651487977-1343923553-147858" providerId="AD"/>
      </p:ext>
    </p:extLst>
  </p:cmAuthor>
  <p:cmAuthor id="2" name="Fabus, Nicole" initials="FN" lastIdx="4" clrIdx="1">
    <p:extLst>
      <p:ext uri="{19B8F6BF-5375-455C-9EA6-DF929625EA0E}">
        <p15:presenceInfo xmlns:p15="http://schemas.microsoft.com/office/powerpoint/2012/main" userId="S-1-5-21-1106761166-651487977-1343923553-421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5C9"/>
    <a:srgbClr val="FFF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0868" autoAdjust="0"/>
  </p:normalViewPr>
  <p:slideViewPr>
    <p:cSldViewPr snapToGrid="0" snapToObjects="1">
      <p:cViewPr varScale="1">
        <p:scale>
          <a:sx n="104" d="100"/>
          <a:sy n="104" d="100"/>
        </p:scale>
        <p:origin x="114" y="3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1BC2E-C214-E543-B0AA-DFB1968711E3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2ECC6-383D-2140-A63C-871EB8BAB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1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75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6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22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42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0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-most accurate phe counting</a:t>
            </a:r>
            <a:r>
              <a:rPr lang="en-US" baseline="0" dirty="0" smtClean="0"/>
              <a:t> done by measuring, using a gram scale, and resources (howmuchphe.com)</a:t>
            </a:r>
          </a:p>
          <a:p>
            <a:r>
              <a:rPr lang="en-US" baseline="0" dirty="0" smtClean="0"/>
              <a:t>-amino acid modified formulas and specialized low protein foods utilized (phe removed)</a:t>
            </a:r>
          </a:p>
          <a:p>
            <a:r>
              <a:rPr lang="en-US" baseline="0" dirty="0" smtClean="0"/>
              <a:t>-best to count in mg in phe in infancy and childhood, can transition to counting in protein once phe goal increases/liberation of diet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52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77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53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738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77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76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2812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919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954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071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339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574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56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79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57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32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6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96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AD0D59-4114-4CE9-B054-EBCFC98B9190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77944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35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6412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6412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62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8713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le Slide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626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dd your own image in mas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F666719-8A10-F641-A9F5-ABC638F835AA}"/>
              </a:ext>
            </a:extLst>
          </p:cNvPr>
          <p:cNvSpPr/>
          <p:nvPr userDrawn="1"/>
        </p:nvSpPr>
        <p:spPr>
          <a:xfrm>
            <a:off x="7192651" y="311085"/>
            <a:ext cx="4298622" cy="5081047"/>
          </a:xfrm>
          <a:prstGeom prst="rect">
            <a:avLst/>
          </a:prstGeom>
          <a:solidFill>
            <a:srgbClr val="0075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6412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6412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F41BEE2-896E-B54D-BACE-CE289CC57068}"/>
              </a:ext>
            </a:extLst>
          </p:cNvPr>
          <p:cNvSpPr/>
          <p:nvPr userDrawn="1"/>
        </p:nvSpPr>
        <p:spPr>
          <a:xfrm>
            <a:off x="0" y="0"/>
            <a:ext cx="12192000" cy="311085"/>
          </a:xfrm>
          <a:prstGeom prst="rect">
            <a:avLst/>
          </a:prstGeom>
          <a:solidFill>
            <a:srgbClr val="0075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2C3347D-2341-0F4D-B4D1-2813C3BA3C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58259" y="3936321"/>
            <a:ext cx="3166925" cy="102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213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sition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C446C6-D2A5-594E-BF06-58861A5F2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1446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73D4FE4-694B-654F-8F8A-28C81D6D5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81121"/>
            <a:ext cx="9144000" cy="102801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4229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88E033-DE23-4C41-89A4-2276F3463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B6D10D-2FF4-344B-85EF-2CFB4F28C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7286747-AD43-EC40-8420-A6C5808CF4F4}"/>
              </a:ext>
            </a:extLst>
          </p:cNvPr>
          <p:cNvSpPr txBox="1"/>
          <p:nvPr userDrawn="1"/>
        </p:nvSpPr>
        <p:spPr>
          <a:xfrm>
            <a:off x="817418" y="6388631"/>
            <a:ext cx="5669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© Children’s Wisconsin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="" xmlns:a16="http://schemas.microsoft.com/office/drawing/2014/main" id="{EFDB1E36-5EEC-1C4B-B2A7-CB5DBE8F69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717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09DA8-79F0-7748-B4F6-AB3CA9E3BA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92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5418A4-D469-5C49-ABA3-CB8922B70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32EA48-45CA-9949-B591-41B322C93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6D06D18-AC23-754E-A325-169B4C275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9C830B9-95D4-9F4A-900F-646D5DB9F53A}"/>
              </a:ext>
            </a:extLst>
          </p:cNvPr>
          <p:cNvSpPr txBox="1"/>
          <p:nvPr userDrawn="1"/>
        </p:nvSpPr>
        <p:spPr>
          <a:xfrm>
            <a:off x="817418" y="6388631"/>
            <a:ext cx="5669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© Children’s Wisconsin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="" xmlns:a16="http://schemas.microsoft.com/office/drawing/2014/main" id="{5D7353AF-69A0-614F-9683-54CEE70F1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717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09DA8-79F0-7748-B4F6-AB3CA9E3BA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50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EFF6FA-24B5-D345-AB32-476E42C94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4A60E53-1C02-8A46-A69E-7E1B966056FC}"/>
              </a:ext>
            </a:extLst>
          </p:cNvPr>
          <p:cNvSpPr txBox="1"/>
          <p:nvPr userDrawn="1"/>
        </p:nvSpPr>
        <p:spPr>
          <a:xfrm>
            <a:off x="817418" y="6388631"/>
            <a:ext cx="5669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© Children’s Wisconsin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2D81842-41A4-4C45-B95A-CD53C8FBD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717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09DA8-79F0-7748-B4F6-AB3CA9E3BA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45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7BC94C0-BAD5-3D40-9A0F-44ADCBCC399B}"/>
              </a:ext>
            </a:extLst>
          </p:cNvPr>
          <p:cNvSpPr txBox="1"/>
          <p:nvPr userDrawn="1"/>
        </p:nvSpPr>
        <p:spPr>
          <a:xfrm>
            <a:off x="817418" y="6388631"/>
            <a:ext cx="5669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© Children’s Wisconsin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="" xmlns:a16="http://schemas.microsoft.com/office/drawing/2014/main" id="{85D80922-AED1-8A48-BB50-C6F39F9F4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717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09DA8-79F0-7748-B4F6-AB3CA9E3BA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803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2211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6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600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C9F07-F858-46B4-8ED4-5A7CB81CB8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xfrm>
            <a:off x="609600" y="6243638"/>
            <a:ext cx="2844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xfrm>
            <a:off x="4165600" y="6243638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46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3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6412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6412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630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084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D547DC83-A91A-394C-8220-B127F85F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553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9875C1F8-1CA1-F643-A2FB-A5F6F0DB2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8553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628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0587C61B-8148-C34A-9496-C58BEE84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61" y="484654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D2E1FA29-A40E-1F48-B6EB-98F147D81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661" y="2449979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302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0587C61B-8148-C34A-9496-C58BEE84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61" y="484654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D2E1FA29-A40E-1F48-B6EB-98F147D81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661" y="2449979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9B1B7F55-C8B3-5F42-8CCE-C35436839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7B58205B-5804-274A-89C1-AE797EA2A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908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0587C61B-8148-C34A-9496-C58BEE84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61" y="484654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D2E1FA29-A40E-1F48-B6EB-98F147D81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661" y="2449979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36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AB690C0-D41D-434B-B655-63C3C081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90BDF9B-23A5-4D45-BA75-CC77C4534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B36F17C-4C70-1B44-A067-E47A5D471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717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09DA8-79F0-7748-B4F6-AB3CA9E3BA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336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4" r:id="rId3"/>
    <p:sldLayoutId id="2147483663" r:id="rId4"/>
    <p:sldLayoutId id="2147483666" r:id="rId5"/>
    <p:sldLayoutId id="2147483665" r:id="rId6"/>
    <p:sldLayoutId id="2147483672" r:id="rId7"/>
    <p:sldLayoutId id="2147483667" r:id="rId8"/>
    <p:sldLayoutId id="2147483670" r:id="rId9"/>
    <p:sldLayoutId id="2147483668" r:id="rId10"/>
    <p:sldLayoutId id="2147483671" r:id="rId11"/>
    <p:sldLayoutId id="2147483669" r:id="rId12"/>
    <p:sldLayoutId id="2147483649" r:id="rId13"/>
    <p:sldLayoutId id="2147483650" r:id="rId14"/>
    <p:sldLayoutId id="2147483652" r:id="rId15"/>
    <p:sldLayoutId id="2147483654" r:id="rId16"/>
    <p:sldLayoutId id="2147483655" r:id="rId17"/>
    <p:sldLayoutId id="2147483660" r:id="rId18"/>
    <p:sldLayoutId id="2147483661" r:id="rId19"/>
    <p:sldLayoutId id="2147483673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5C9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microsoft.com/office/2007/relationships/media" Target="../media/media15.m4a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8.wma"/><Relationship Id="rId1" Type="http://schemas.microsoft.com/office/2007/relationships/media" Target="../media/media18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9.wma"/><Relationship Id="rId1" Type="http://schemas.microsoft.com/office/2007/relationships/media" Target="../media/media19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0.wma"/><Relationship Id="rId1" Type="http://schemas.microsoft.com/office/2007/relationships/media" Target="../media/media20.wma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1.wma"/><Relationship Id="rId1" Type="http://schemas.microsoft.com/office/2007/relationships/media" Target="../media/media21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2.wma"/><Relationship Id="rId1" Type="http://schemas.microsoft.com/office/2007/relationships/media" Target="../media/media22.wma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3.wma"/><Relationship Id="rId1" Type="http://schemas.microsoft.com/office/2007/relationships/media" Target="../media/media23.wma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4.wma"/><Relationship Id="rId1" Type="http://schemas.microsoft.com/office/2007/relationships/media" Target="../media/media24.wma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5.wma"/><Relationship Id="rId1" Type="http://schemas.microsoft.com/office/2007/relationships/media" Target="../media/media25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6.wma"/><Relationship Id="rId1" Type="http://schemas.microsoft.com/office/2007/relationships/media" Target="../media/media26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7.wma"/><Relationship Id="rId1" Type="http://schemas.microsoft.com/office/2007/relationships/media" Target="../media/media27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8.wma"/><Relationship Id="rId1" Type="http://schemas.microsoft.com/office/2007/relationships/media" Target="../media/media28.wma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9.wma"/><Relationship Id="rId1" Type="http://schemas.microsoft.com/office/2007/relationships/media" Target="../media/media29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3.wma"/><Relationship Id="rId7" Type="http://schemas.openxmlformats.org/officeDocument/2006/relationships/image" Target="../media/image19.png"/><Relationship Id="rId2" Type="http://schemas.microsoft.com/office/2007/relationships/media" Target="../media/media3.wma"/><Relationship Id="rId1" Type="http://schemas.openxmlformats.org/officeDocument/2006/relationships/tags" Target="../tags/tag1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30.wma"/><Relationship Id="rId1" Type="http://schemas.microsoft.com/office/2007/relationships/media" Target="../media/media30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4.wma"/><Relationship Id="rId2" Type="http://schemas.microsoft.com/office/2007/relationships/media" Target="../media/media34.wma"/><Relationship Id="rId1" Type="http://schemas.openxmlformats.org/officeDocument/2006/relationships/tags" Target="../tags/tag3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5.wma"/><Relationship Id="rId1" Type="http://schemas.microsoft.com/office/2007/relationships/media" Target="../media/media35.wma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6.wma"/><Relationship Id="rId1" Type="http://schemas.microsoft.com/office/2007/relationships/media" Target="../media/media36.wma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7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9.wma"/><Relationship Id="rId7" Type="http://schemas.openxmlformats.org/officeDocument/2006/relationships/image" Target="../media/image19.png"/><Relationship Id="rId2" Type="http://schemas.microsoft.com/office/2007/relationships/media" Target="../media/media9.wma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233877"/>
            <a:ext cx="4044950" cy="17301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Nutritional Management of PKU</a:t>
            </a: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6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66"/>
    </mc:Choice>
    <mc:Fallback xmlns="">
      <p:transition spd="slow" advTm="123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Clinic Visit – Case Example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59993690"/>
              </p:ext>
            </p:extLst>
          </p:nvPr>
        </p:nvGraphicFramePr>
        <p:xfrm>
          <a:off x="6436360" y="3368034"/>
          <a:ext cx="5181600" cy="214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120"/>
                <a:gridCol w="1087120"/>
                <a:gridCol w="873760"/>
                <a:gridCol w="736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Phe (mg)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 (g)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Kcal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70g PKU </a:t>
                      </a:r>
                      <a:r>
                        <a:rPr lang="en-US" sz="1600" dirty="0" err="1" smtClean="0"/>
                        <a:t>Periflex</a:t>
                      </a:r>
                      <a:r>
                        <a:rPr lang="en-US" sz="1600" dirty="0" smtClean="0"/>
                        <a:t> Early Years</a:t>
                      </a:r>
                    </a:p>
                    <a:p>
                      <a:r>
                        <a:rPr lang="en-US" sz="1600" dirty="0" smtClean="0"/>
                        <a:t>(Displacement:</a:t>
                      </a:r>
                      <a:r>
                        <a:rPr lang="en-US" sz="1600" baseline="0" dirty="0" smtClean="0"/>
                        <a:t> 53mL)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331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+14oz (420mL)</a:t>
                      </a:r>
                      <a:r>
                        <a:rPr lang="en-US" sz="1600" baseline="0" dirty="0" smtClean="0"/>
                        <a:t> water = 473mL total volume (15.8oz, 148mL/kg)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 kg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103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56920" y="1402079"/>
            <a:ext cx="5552440" cy="462280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3 day old female with positive NBS for PKU</a:t>
            </a:r>
          </a:p>
          <a:p>
            <a:pPr lvl="1"/>
            <a:r>
              <a:rPr lang="en-US" dirty="0" smtClean="0"/>
              <a:t>Phe on NBS 540micromol/L</a:t>
            </a:r>
          </a:p>
          <a:p>
            <a:pPr lvl="1"/>
            <a:r>
              <a:rPr lang="en-US" dirty="0" smtClean="0"/>
              <a:t>Birth weight: 3.2kg</a:t>
            </a:r>
          </a:p>
          <a:p>
            <a:pPr lvl="1"/>
            <a:r>
              <a:rPr lang="en-US" dirty="0" smtClean="0"/>
              <a:t>Exclusively chest feeding</a:t>
            </a:r>
          </a:p>
          <a:p>
            <a:r>
              <a:rPr lang="en-US" dirty="0" smtClean="0"/>
              <a:t>Nutrition Intervention:</a:t>
            </a:r>
          </a:p>
          <a:p>
            <a:pPr lvl="1"/>
            <a:r>
              <a:rPr lang="en-US" dirty="0"/>
              <a:t>Start 24 hour washout </a:t>
            </a:r>
            <a:r>
              <a:rPr lang="en-US" dirty="0" smtClean="0"/>
              <a:t>period</a:t>
            </a:r>
          </a:p>
          <a:p>
            <a:pPr lvl="1"/>
            <a:r>
              <a:rPr lang="en-US" dirty="0" smtClean="0"/>
              <a:t>Nutrition Rx:</a:t>
            </a:r>
          </a:p>
          <a:p>
            <a:pPr lvl="2"/>
            <a:r>
              <a:rPr lang="en-US" dirty="0" smtClean="0"/>
              <a:t>Energy: 324-396kcal (EER x 0.9-1.1)</a:t>
            </a:r>
          </a:p>
          <a:p>
            <a:pPr lvl="2"/>
            <a:r>
              <a:rPr lang="en-US" dirty="0" smtClean="0"/>
              <a:t>Pro: 2.5-3g/kg (GMDI) = 8-9.6g</a:t>
            </a:r>
          </a:p>
          <a:p>
            <a:pPr lvl="2"/>
            <a:r>
              <a:rPr lang="en-US" dirty="0" smtClean="0"/>
              <a:t>Fluid: 150mL/kg = 480mL</a:t>
            </a:r>
          </a:p>
          <a:p>
            <a:pPr lvl="2"/>
            <a:r>
              <a:rPr lang="en-US" dirty="0" err="1" smtClean="0"/>
              <a:t>Vit</a:t>
            </a:r>
            <a:r>
              <a:rPr lang="en-US" dirty="0" smtClean="0"/>
              <a:t>/Min: DRI (start vitamin D supplement)</a:t>
            </a:r>
          </a:p>
          <a:p>
            <a:pPr lvl="1"/>
            <a:r>
              <a:rPr lang="en-US" dirty="0" smtClean="0"/>
              <a:t>Advise Mom pump at every feed and store for later use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309360" y="1691517"/>
            <a:ext cx="518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Sample 24-hour washout calculation: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Per 100g of PKU </a:t>
            </a:r>
            <a:r>
              <a:rPr lang="en-US" sz="1400" dirty="0" err="1" smtClean="0"/>
              <a:t>Periflex</a:t>
            </a:r>
            <a:r>
              <a:rPr lang="en-US" sz="1400" dirty="0" smtClean="0"/>
              <a:t> Early Years:</a:t>
            </a:r>
          </a:p>
          <a:p>
            <a:pPr marL="742950" lvl="1" indent="-285750">
              <a:buFontTx/>
              <a:buChar char="-"/>
            </a:pPr>
            <a:r>
              <a:rPr lang="en-US" sz="1400" dirty="0" smtClean="0"/>
              <a:t>483kcal</a:t>
            </a:r>
          </a:p>
          <a:p>
            <a:pPr marL="742950" lvl="1" indent="-285750">
              <a:buFontTx/>
              <a:buChar char="-"/>
            </a:pPr>
            <a:r>
              <a:rPr lang="en-US" sz="1400" dirty="0" smtClean="0"/>
              <a:t>13.5g protein</a:t>
            </a:r>
          </a:p>
          <a:p>
            <a:pPr marL="742950" lvl="1" indent="-285750">
              <a:buFontTx/>
              <a:buChar char="-"/>
            </a:pPr>
            <a:r>
              <a:rPr lang="en-US" sz="1400" dirty="0" smtClean="0"/>
              <a:t>0mg </a:t>
            </a:r>
            <a:r>
              <a:rPr lang="en-US" sz="1400" dirty="0" err="1" smtClean="0"/>
              <a:t>phe</a:t>
            </a:r>
            <a:endParaRPr lang="en-US" sz="1400" dirty="0" smtClean="0"/>
          </a:p>
          <a:p>
            <a:pPr marL="742950" lvl="1" indent="-285750">
              <a:buFontTx/>
              <a:buChar char="-"/>
            </a:pPr>
            <a:r>
              <a:rPr lang="en-US" sz="1400" dirty="0" smtClean="0"/>
              <a:t>Displacement: 0.76mL/g</a:t>
            </a:r>
            <a:endParaRPr lang="en-US" sz="1400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048"/>
    </mc:Choice>
    <mc:Fallback xmlns="">
      <p:transition spd="slow" advTm="508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Clinic Visit – Case Example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25813922"/>
              </p:ext>
            </p:extLst>
          </p:nvPr>
        </p:nvGraphicFramePr>
        <p:xfrm>
          <a:off x="6436360" y="2962464"/>
          <a:ext cx="5181600" cy="275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120"/>
                <a:gridCol w="1087120"/>
                <a:gridCol w="873760"/>
                <a:gridCol w="736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Phe (mg)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 (g)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Kcal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35g PKU </a:t>
                      </a:r>
                      <a:r>
                        <a:rPr lang="en-US" sz="1600" dirty="0" err="1" smtClean="0"/>
                        <a:t>Periflex</a:t>
                      </a:r>
                      <a:r>
                        <a:rPr lang="en-US" sz="1600" dirty="0" smtClean="0"/>
                        <a:t> Early Years</a:t>
                      </a:r>
                    </a:p>
                    <a:p>
                      <a:r>
                        <a:rPr lang="en-US" sz="1600" dirty="0" smtClean="0"/>
                        <a:t>(Displacement:</a:t>
                      </a:r>
                      <a:r>
                        <a:rPr lang="en-US" sz="1600" baseline="0" dirty="0" smtClean="0"/>
                        <a:t> 27mL)</a:t>
                      </a:r>
                    </a:p>
                    <a:p>
                      <a:r>
                        <a:rPr lang="en-US" sz="1600" baseline="0" dirty="0" smtClean="0"/>
                        <a:t>+ 7oz (210mL) water = 237mL total volume (8oz)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166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Ad lib at chest (assumed ~240mL based on needs)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168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Total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110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7.2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334</a:t>
                      </a:r>
                      <a:endParaRPr lang="en-US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 kg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104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56920" y="1402079"/>
            <a:ext cx="5679440" cy="4622801"/>
          </a:xfrm>
        </p:spPr>
        <p:txBody>
          <a:bodyPr>
            <a:normAutofit/>
          </a:bodyPr>
          <a:lstStyle/>
          <a:p>
            <a:r>
              <a:rPr lang="en-US" dirty="0" smtClean="0"/>
              <a:t>Nutrition Intervention:</a:t>
            </a:r>
          </a:p>
          <a:p>
            <a:pPr lvl="1"/>
            <a:r>
              <a:rPr lang="en-US" dirty="0" smtClean="0"/>
              <a:t>After 24 hours, reintroduce </a:t>
            </a:r>
            <a:r>
              <a:rPr lang="en-US" dirty="0" err="1" smtClean="0"/>
              <a:t>phe</a:t>
            </a:r>
            <a:endParaRPr lang="en-US" dirty="0" smtClean="0"/>
          </a:p>
          <a:p>
            <a:pPr lvl="2"/>
            <a:r>
              <a:rPr lang="en-US" dirty="0" smtClean="0"/>
              <a:t>Option 1: Feed at ratio of 1 HM:1 </a:t>
            </a:r>
            <a:r>
              <a:rPr lang="en-US" dirty="0" err="1" smtClean="0"/>
              <a:t>Periflex</a:t>
            </a:r>
            <a:endParaRPr lang="en-US" dirty="0" smtClean="0"/>
          </a:p>
          <a:p>
            <a:pPr lvl="2"/>
            <a:r>
              <a:rPr lang="en-US" dirty="0" smtClean="0"/>
              <a:t>Option 2: Feed 2oz </a:t>
            </a:r>
            <a:r>
              <a:rPr lang="en-US" dirty="0" err="1" smtClean="0"/>
              <a:t>Periflex</a:t>
            </a:r>
            <a:r>
              <a:rPr lang="en-US" dirty="0" smtClean="0"/>
              <a:t> 4x/day and all other feeds at chest</a:t>
            </a:r>
          </a:p>
          <a:p>
            <a:pPr lvl="1"/>
            <a:r>
              <a:rPr lang="en-US" dirty="0" smtClean="0"/>
              <a:t>Nutrition Rx:</a:t>
            </a:r>
          </a:p>
          <a:p>
            <a:pPr lvl="2"/>
            <a:r>
              <a:rPr lang="en-US" dirty="0" smtClean="0"/>
              <a:t>Energy: </a:t>
            </a:r>
            <a:r>
              <a:rPr lang="en-US" dirty="0"/>
              <a:t>324-396kcal (EER x 0.9-1.1)</a:t>
            </a:r>
          </a:p>
          <a:p>
            <a:pPr lvl="2"/>
            <a:r>
              <a:rPr lang="en-US" dirty="0" smtClean="0"/>
              <a:t>Pro: 2.5-3g/kg (GMDI) = 8-9.6g</a:t>
            </a:r>
          </a:p>
          <a:p>
            <a:pPr lvl="3"/>
            <a:r>
              <a:rPr lang="en-US" dirty="0" smtClean="0"/>
              <a:t>Phe: 130-430mg/day (GMDI)</a:t>
            </a:r>
          </a:p>
          <a:p>
            <a:pPr lvl="2"/>
            <a:r>
              <a:rPr lang="en-US" dirty="0" smtClean="0"/>
              <a:t>Fluid: 150mL/kg = 480mL</a:t>
            </a:r>
          </a:p>
          <a:p>
            <a:pPr lvl="2"/>
            <a:r>
              <a:rPr lang="en-US" dirty="0" err="1" smtClean="0"/>
              <a:t>Vit</a:t>
            </a:r>
            <a:r>
              <a:rPr lang="en-US" dirty="0" smtClean="0"/>
              <a:t>/Min: DRI (start vitamin D supplement)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436360" y="1402079"/>
            <a:ext cx="31368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Per 100g of PKU </a:t>
            </a:r>
            <a:r>
              <a:rPr lang="en-US" sz="1400" dirty="0" err="1"/>
              <a:t>Periflex</a:t>
            </a:r>
            <a:r>
              <a:rPr lang="en-US" sz="1400" dirty="0"/>
              <a:t> Early Years: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483kcal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13.5g protein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0mg </a:t>
            </a:r>
            <a:r>
              <a:rPr lang="en-US" sz="1400" dirty="0" err="1"/>
              <a:t>phe</a:t>
            </a:r>
            <a:endParaRPr lang="en-US" sz="1400" dirty="0"/>
          </a:p>
          <a:p>
            <a:pPr marL="285750" indent="-285750">
              <a:buFontTx/>
              <a:buChar char="-"/>
            </a:pPr>
            <a:r>
              <a:rPr lang="en-US" sz="1400" dirty="0"/>
              <a:t>Displacement: 0.76mL/g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573208" y="1402079"/>
            <a:ext cx="2884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Per </a:t>
            </a:r>
            <a:r>
              <a:rPr lang="en-US" sz="1400" dirty="0" smtClean="0"/>
              <a:t>100mL mature HM:</a:t>
            </a:r>
            <a:endParaRPr lang="en-US" sz="1400" dirty="0"/>
          </a:p>
          <a:p>
            <a:pPr marL="285750" indent="-285750">
              <a:buFontTx/>
              <a:buChar char="-"/>
            </a:pPr>
            <a:r>
              <a:rPr lang="en-US" sz="1400" dirty="0" smtClean="0"/>
              <a:t>70kcal</a:t>
            </a:r>
            <a:endParaRPr lang="en-US" sz="1400" dirty="0"/>
          </a:p>
          <a:p>
            <a:pPr marL="285750" indent="-285750">
              <a:buFontTx/>
              <a:buChar char="-"/>
            </a:pPr>
            <a:r>
              <a:rPr lang="en-US" sz="1400" dirty="0" smtClean="0"/>
              <a:t>1.03g </a:t>
            </a:r>
            <a:r>
              <a:rPr lang="en-US" sz="1400" dirty="0"/>
              <a:t>protein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46mg </a:t>
            </a:r>
            <a:r>
              <a:rPr lang="en-US" sz="1400" dirty="0" err="1" smtClean="0"/>
              <a:t>phe</a:t>
            </a:r>
            <a:endParaRPr lang="en-US" sz="14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2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990"/>
    </mc:Choice>
    <mc:Fallback xmlns="">
      <p:transition spd="slow" advTm="308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Phe monitoring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41696" y="1690688"/>
            <a:ext cx="102358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Routine monitoring (minimum frequency)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Check levels 2x/week for first month of life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Weekly from 1-3 months of 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Every other week from 3 months until introduction of solids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Every 1-2 weeks from introduction of solids through early toddlerhood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Monthly for life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Increased frequency may be clinically indicated if phe concentrations are outside of treatment range and/or a diet/medication adjustment is being made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All labs should be taken 3-5 hours after eating a typical daily meal containing protein and synthetic protein formula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Diet logs may be requested from family 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Target </a:t>
            </a:r>
            <a:r>
              <a:rPr lang="en-US" dirty="0" err="1" smtClean="0"/>
              <a:t>phe</a:t>
            </a:r>
            <a:r>
              <a:rPr lang="en-US" dirty="0" smtClean="0"/>
              <a:t> levels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120-240 </a:t>
            </a:r>
            <a:r>
              <a:rPr lang="en-US" dirty="0" err="1" smtClean="0"/>
              <a:t>micromol</a:t>
            </a:r>
            <a:r>
              <a:rPr lang="en-US" dirty="0" smtClean="0"/>
              <a:t>/L (2-4 mg/</a:t>
            </a:r>
            <a:r>
              <a:rPr lang="en-US" dirty="0" err="1" smtClean="0"/>
              <a:t>dL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119"/>
    </mc:Choice>
    <mc:Fallback xmlns="">
      <p:transition spd="slow" advTm="229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135" y="365125"/>
            <a:ext cx="11150081" cy="1325563"/>
          </a:xfrm>
        </p:spPr>
        <p:txBody>
          <a:bodyPr/>
          <a:lstStyle/>
          <a:p>
            <a:r>
              <a:rPr lang="en-US" dirty="0" smtClean="0"/>
              <a:t>Case Example - Ongoing management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24932" y="1617785"/>
            <a:ext cx="91741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Now 19 day old female with following lab trends after initial clinic visit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Adjust diet so phe levels return to in-range</a:t>
            </a:r>
          </a:p>
          <a:p>
            <a:pPr lvl="2"/>
            <a:r>
              <a:rPr lang="en-US" dirty="0"/>
              <a:t>Option 1: Feed at ratio of </a:t>
            </a:r>
            <a:r>
              <a:rPr lang="en-US" dirty="0" smtClean="0"/>
              <a:t>2 HM:1 </a:t>
            </a:r>
            <a:r>
              <a:rPr lang="en-US" dirty="0" err="1"/>
              <a:t>Periflex</a:t>
            </a:r>
            <a:endParaRPr lang="en-US" dirty="0"/>
          </a:p>
          <a:p>
            <a:pPr lvl="2"/>
            <a:r>
              <a:rPr lang="en-US" dirty="0"/>
              <a:t>Option 2: </a:t>
            </a:r>
            <a:r>
              <a:rPr lang="en-US" dirty="0" smtClean="0"/>
              <a:t>Decrease </a:t>
            </a:r>
            <a:r>
              <a:rPr lang="en-US" dirty="0" err="1" smtClean="0"/>
              <a:t>Periflex</a:t>
            </a:r>
            <a:r>
              <a:rPr lang="en-US" dirty="0" smtClean="0"/>
              <a:t> volume by 1-2oz per day to allow for natural increase in HM intake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phe levels remain low, continue adjusting </a:t>
            </a:r>
            <a:r>
              <a:rPr lang="en-US" dirty="0" err="1" smtClean="0"/>
              <a:t>Periflex</a:t>
            </a:r>
            <a:r>
              <a:rPr lang="en-US" dirty="0" smtClean="0"/>
              <a:t> to no less than 4 </a:t>
            </a:r>
            <a:r>
              <a:rPr lang="en-US" dirty="0" err="1" smtClean="0"/>
              <a:t>oz</a:t>
            </a:r>
            <a:r>
              <a:rPr lang="en-US" dirty="0" smtClean="0"/>
              <a:t> </a:t>
            </a:r>
            <a:r>
              <a:rPr lang="en-US" dirty="0" err="1" smtClean="0"/>
              <a:t>Periflex</a:t>
            </a:r>
            <a:r>
              <a:rPr lang="en-US" dirty="0" smtClean="0"/>
              <a:t> per day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838587"/>
              </p:ext>
            </p:extLst>
          </p:nvPr>
        </p:nvGraphicFramePr>
        <p:xfrm>
          <a:off x="1859280" y="1937172"/>
          <a:ext cx="323088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553"/>
                <a:gridCol w="1344463"/>
                <a:gridCol w="1156864"/>
              </a:tblGrid>
              <a:tr h="26952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DOL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Phe (</a:t>
                      </a:r>
                      <a:r>
                        <a:rPr lang="en-US" sz="1200" dirty="0" err="1" smtClean="0"/>
                        <a:t>micromol</a:t>
                      </a:r>
                      <a:r>
                        <a:rPr lang="en-US" sz="1200" dirty="0" smtClean="0"/>
                        <a:t>/L)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Phe (mg/</a:t>
                      </a:r>
                      <a:r>
                        <a:rPr lang="en-US" sz="1200" dirty="0" err="1" smtClean="0"/>
                        <a:t>dL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</a:tr>
              <a:tr h="26952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 (NBS)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540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</a:t>
                      </a:r>
                      <a:endParaRPr lang="en-US" sz="1200" dirty="0"/>
                    </a:p>
                  </a:txBody>
                  <a:tcPr/>
                </a:tc>
              </a:tr>
              <a:tr h="26952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 (clinic)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1,002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16.7</a:t>
                      </a:r>
                      <a:endParaRPr lang="en-US" sz="1200" dirty="0"/>
                    </a:p>
                  </a:txBody>
                  <a:tcPr/>
                </a:tc>
              </a:tr>
              <a:tr h="26952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450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7.5</a:t>
                      </a:r>
                      <a:endParaRPr lang="en-US" sz="1200" dirty="0"/>
                    </a:p>
                  </a:txBody>
                  <a:tcPr/>
                </a:tc>
              </a:tr>
              <a:tr h="26952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2.6</a:t>
                      </a:r>
                      <a:endParaRPr lang="en-US" sz="1200" dirty="0"/>
                    </a:p>
                  </a:txBody>
                  <a:tcPr/>
                </a:tc>
              </a:tr>
              <a:tr h="26952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1.4</a:t>
                      </a:r>
                      <a:endParaRPr lang="en-US" sz="1200" dirty="0"/>
                    </a:p>
                  </a:txBody>
                  <a:tcPr/>
                </a:tc>
              </a:tr>
              <a:tr h="26952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17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48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0.8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3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434"/>
    </mc:Choice>
    <mc:Fallback xmlns="">
      <p:transition spd="slow" advTm="242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Age Progression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8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60"/>
    </mc:Choice>
    <mc:Fallback xmlns="">
      <p:transition spd="slow" advTm="40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to Solids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3892" y="1690688"/>
            <a:ext cx="71328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Stoplight Diet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 light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 protein foods that do not fit into low-protein diet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Meat, fish, dairy, nuts, seeds, legumes, beans, eggs, vegetarian alternatives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Yellow light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Phe containing foods that are measured and counted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Limited amount of </a:t>
            </a:r>
            <a:r>
              <a:rPr lang="en-US" dirty="0" err="1"/>
              <a:t>phe</a:t>
            </a:r>
            <a:r>
              <a:rPr lang="en-US" dirty="0"/>
              <a:t> prescribed per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Green light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Fruits and vegetables that have &lt;75mg phe/100g of food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Medically modified low protein foods with &lt;20mg phe/100g of food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Not counted, should make up bulk of food intake</a:t>
            </a:r>
          </a:p>
          <a:p>
            <a:pPr lvl="2"/>
            <a:endParaRPr lang="en-US" dirty="0" smtClean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9652" y="1231107"/>
            <a:ext cx="2905125" cy="41529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0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235"/>
    </mc:Choice>
    <mc:Fallback xmlns="">
      <p:transition spd="slow" advTm="291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Progression of Solids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73707" y="1828800"/>
            <a:ext cx="96080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4-6 months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Start </a:t>
            </a:r>
            <a:r>
              <a:rPr lang="en-US" dirty="0" smtClean="0"/>
              <a:t>with </a:t>
            </a:r>
            <a:r>
              <a:rPr lang="en-US" dirty="0"/>
              <a:t>green light food </a:t>
            </a:r>
            <a:r>
              <a:rPr lang="en-US" dirty="0" smtClean="0"/>
              <a:t>purees as </a:t>
            </a:r>
            <a:r>
              <a:rPr lang="en-US" dirty="0"/>
              <a:t>single ingredient items </a:t>
            </a:r>
            <a:r>
              <a:rPr lang="en-US" dirty="0" smtClean="0"/>
              <a:t>every few days to </a:t>
            </a:r>
            <a:r>
              <a:rPr lang="en-US" dirty="0"/>
              <a:t>rule out </a:t>
            </a:r>
            <a:r>
              <a:rPr lang="en-US" dirty="0" smtClean="0"/>
              <a:t>allergies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Offer 1-2x/day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6-8 months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Continue increasing amounts and textures of green light foods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Offer solids 1-3 times per day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mtClean="0"/>
              <a:t>Introduce </a:t>
            </a:r>
            <a:r>
              <a:rPr lang="en-US" dirty="0" smtClean="0"/>
              <a:t>yellow light foods to meet prescribed phe goal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Start to offer breast milk or formula as sips from a </a:t>
            </a:r>
            <a:r>
              <a:rPr lang="en-US" dirty="0" err="1" smtClean="0"/>
              <a:t>sippy</a:t>
            </a:r>
            <a:r>
              <a:rPr lang="en-US" dirty="0" smtClean="0"/>
              <a:t>/straw/360 cup with meals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8-10 months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Add finger foods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Continue to include yellow light foods to meet </a:t>
            </a:r>
            <a:r>
              <a:rPr lang="en-US" dirty="0" err="1"/>
              <a:t>phe</a:t>
            </a:r>
            <a:r>
              <a:rPr lang="en-US" dirty="0"/>
              <a:t> </a:t>
            </a:r>
            <a:r>
              <a:rPr lang="en-US" dirty="0" smtClean="0"/>
              <a:t>goal + uncounted green light foods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10-12 months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Offer solid foods at 3 meals per day + snacks as needed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Continue to offer formula in a </a:t>
            </a:r>
            <a:r>
              <a:rPr lang="en-US" dirty="0" err="1"/>
              <a:t>sippy</a:t>
            </a:r>
            <a:r>
              <a:rPr lang="en-US" dirty="0"/>
              <a:t>/straw/360 cup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Yellow light foods to meet prescribed phe goal + uncounted green light foods</a:t>
            </a:r>
          </a:p>
          <a:p>
            <a:pPr lvl="1"/>
            <a:endParaRPr lang="en-US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8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188"/>
    </mc:Choice>
    <mc:Fallback xmlns="">
      <p:transition spd="slow" advTm="334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Phe counting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9033" y="1459624"/>
            <a:ext cx="106647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Nutrition education needed to instruct families how to count phe in their child’s diet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Diet apps available: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Howmuchphe.org (transitioning to flok.org)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Metabolicdiets.com</a:t>
            </a:r>
            <a:br>
              <a:rPr lang="en-US" sz="2000" dirty="0" smtClean="0"/>
            </a:b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Hand-calculations: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Example – Patient consumes 30g of broccoli at dinner</a:t>
            </a:r>
            <a:br>
              <a:rPr lang="en-US" sz="2000" dirty="0" smtClean="0"/>
            </a:br>
            <a:r>
              <a:rPr lang="en-US" sz="2000" u="sng" dirty="0" smtClean="0"/>
              <a:t>   117mg </a:t>
            </a:r>
            <a:r>
              <a:rPr lang="en-US" sz="2000" u="sng" dirty="0" err="1" smtClean="0"/>
              <a:t>phe</a:t>
            </a:r>
            <a:r>
              <a:rPr lang="en-US" sz="2000" u="sng" dirty="0" smtClean="0"/>
              <a:t>   </a:t>
            </a:r>
            <a:r>
              <a:rPr lang="en-US" sz="2000" dirty="0" smtClean="0"/>
              <a:t>=   </a:t>
            </a:r>
            <a:r>
              <a:rPr lang="en-US" sz="2000" u="sng" dirty="0" smtClean="0"/>
              <a:t>   ? mg </a:t>
            </a:r>
            <a:r>
              <a:rPr lang="en-US" sz="2000" u="sng" dirty="0" err="1" smtClean="0"/>
              <a:t>phe</a:t>
            </a:r>
            <a:r>
              <a:rPr lang="en-US" sz="2000" u="sng" dirty="0" smtClean="0"/>
              <a:t>   </a:t>
            </a:r>
            <a:r>
              <a:rPr lang="en-US" sz="2000" dirty="0" smtClean="0"/>
              <a:t>  -&gt;  30g x 117mg </a:t>
            </a:r>
            <a:r>
              <a:rPr lang="en-US" sz="2000" dirty="0" err="1" smtClean="0"/>
              <a:t>phe</a:t>
            </a:r>
            <a:r>
              <a:rPr lang="en-US" sz="2000" dirty="0" smtClean="0"/>
              <a:t> ÷ 100g = 35mg </a:t>
            </a:r>
            <a:r>
              <a:rPr lang="en-US" sz="2000" dirty="0" err="1" smtClean="0"/>
              <a:t>phe</a:t>
            </a:r>
            <a:r>
              <a:rPr lang="en-US" sz="2000" u="sng" dirty="0"/>
              <a:t/>
            </a:r>
            <a:br>
              <a:rPr lang="en-US" sz="2000" u="sng" dirty="0"/>
            </a:br>
            <a:r>
              <a:rPr lang="en-US" sz="2000" dirty="0" smtClean="0"/>
              <a:t> 100g broccoli      30g broccoli</a:t>
            </a:r>
            <a:endParaRPr lang="en-US" sz="2000" u="sng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Estimate </a:t>
            </a:r>
            <a:r>
              <a:rPr lang="en-US" sz="2000" dirty="0"/>
              <a:t>1 g protein = ~50 mg </a:t>
            </a:r>
            <a:r>
              <a:rPr lang="en-US" sz="2000" dirty="0" err="1"/>
              <a:t>phe</a:t>
            </a:r>
            <a:r>
              <a:rPr lang="en-US" sz="2000" dirty="0"/>
              <a:t> </a:t>
            </a:r>
            <a:endParaRPr lang="en-US" sz="2000" dirty="0" smtClean="0"/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Estimate &lt;1g protein = 0.5g protein = 25mg </a:t>
            </a:r>
            <a:r>
              <a:rPr lang="en-US" sz="2000" dirty="0" err="1" smtClean="0"/>
              <a:t>phe</a:t>
            </a:r>
            <a:endParaRPr lang="en-US" sz="2000" dirty="0" smtClean="0"/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Estimate 0g protein = 0.5g protein = 25mg phe*</a:t>
            </a:r>
            <a:br>
              <a:rPr lang="en-US" sz="2000" dirty="0" smtClean="0"/>
            </a:br>
            <a:r>
              <a:rPr lang="en-US" sz="2000" i="1" dirty="0" smtClean="0"/>
              <a:t>*unless a known green light food</a:t>
            </a:r>
            <a:endParaRPr lang="en-US" sz="2000" i="1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2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121"/>
    </mc:Choice>
    <mc:Fallback xmlns="">
      <p:transition spd="slow" advTm="352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Phe counting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110791"/>
              </p:ext>
            </p:extLst>
          </p:nvPr>
        </p:nvGraphicFramePr>
        <p:xfrm>
          <a:off x="6527403" y="1380171"/>
          <a:ext cx="4513899" cy="4139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0433"/>
                <a:gridCol w="1429451"/>
                <a:gridCol w="1304015"/>
              </a:tblGrid>
              <a:tr h="50068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Sample</a:t>
                      </a:r>
                      <a:r>
                        <a:rPr lang="en-US" sz="1800" baseline="0" dirty="0" smtClean="0"/>
                        <a:t> Diet – Family Tracking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Phe (mg)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Protein (g)</a:t>
                      </a:r>
                      <a:endParaRPr lang="en-US" sz="1000" dirty="0"/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i="0" u="none" dirty="0" smtClean="0"/>
                        <a:t>4</a:t>
                      </a:r>
                      <a:r>
                        <a:rPr lang="en-US" sz="1000" i="0" u="none" baseline="0" dirty="0" smtClean="0"/>
                        <a:t> g infant cereal</a:t>
                      </a:r>
                      <a:endParaRPr lang="en-US" sz="100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0" u="none" dirty="0" smtClean="0"/>
                        <a:t>27 </a:t>
                      </a:r>
                      <a:endParaRPr lang="en-US" sz="100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0" u="none" dirty="0" smtClean="0"/>
                        <a:t>0.5 </a:t>
                      </a:r>
                      <a:endParaRPr lang="en-US" sz="1000" i="0" u="none" dirty="0"/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48 g strawberries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0.4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18 Blueberries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0.12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  <a:r>
                        <a:rPr lang="en-US" sz="1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1000" i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oz</a:t>
                      </a:r>
                      <a:r>
                        <a:rPr lang="en-US" sz="1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Tangerine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34</a:t>
                      </a:r>
                      <a:r>
                        <a:rPr lang="en-US" sz="1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0.7</a:t>
                      </a:r>
                      <a:endParaRPr lang="en-US" sz="100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en-US" sz="1000" b="0" i="0" baseline="0" dirty="0" smtClean="0">
                          <a:solidFill>
                            <a:schemeClr val="tx1"/>
                          </a:solidFill>
                        </a:rPr>
                        <a:t> g sweet potato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77 g Modified</a:t>
                      </a:r>
                      <a:r>
                        <a:rPr lang="en-US" sz="1000" b="0" i="0" baseline="0" dirty="0" smtClean="0">
                          <a:solidFill>
                            <a:schemeClr val="tx1"/>
                          </a:solidFill>
                        </a:rPr>
                        <a:t> white bread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0.43 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5 Modified crackers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0" dirty="0" smtClean="0">
                          <a:solidFill>
                            <a:schemeClr val="tx1"/>
                          </a:solidFill>
                        </a:rPr>
                        <a:t>0.35</a:t>
                      </a:r>
                      <a:endParaRPr lang="en-US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½ cup watermelon</a:t>
                      </a:r>
                      <a:endParaRPr lang="en-US" sz="1000" b="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12</a:t>
                      </a:r>
                      <a:endParaRPr lang="en-US" sz="1000" b="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0.5</a:t>
                      </a:r>
                      <a:endParaRPr lang="en-US" sz="1000" b="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27894">
                <a:tc>
                  <a:txBody>
                    <a:bodyPr/>
                    <a:lstStyle/>
                    <a:p>
                      <a:r>
                        <a:rPr lang="en-US" sz="1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45</a:t>
                      </a:r>
                      <a:r>
                        <a:rPr lang="en-US" sz="1000" b="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g b</a:t>
                      </a:r>
                      <a:r>
                        <a:rPr lang="en-US" sz="1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lackberries</a:t>
                      </a:r>
                      <a:endParaRPr lang="en-US" sz="1000" b="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</a:t>
                      </a:r>
                      <a:endParaRPr lang="en-US" sz="1000" b="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0.3</a:t>
                      </a:r>
                      <a:endParaRPr lang="en-US" sz="1000" b="0" i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31631">
                <a:tc>
                  <a:txBody>
                    <a:bodyPr/>
                    <a:lstStyle/>
                    <a:p>
                      <a:endParaRPr lang="en-US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67 mg (green)</a:t>
                      </a:r>
                    </a:p>
                    <a:p>
                      <a:r>
                        <a:rPr lang="en-US" sz="1000" dirty="0" smtClean="0"/>
                        <a:t>87 mg (yellow)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2.1 g (green)</a:t>
                      </a:r>
                    </a:p>
                    <a:p>
                      <a:r>
                        <a:rPr lang="en-US" sz="1000" baseline="0" dirty="0" smtClean="0"/>
                        <a:t>1.7 g (yellow)</a:t>
                      </a:r>
                    </a:p>
                  </a:txBody>
                  <a:tcPr/>
                </a:tc>
              </a:tr>
              <a:tr h="291212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TOTAL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124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baseline="0" dirty="0" smtClean="0"/>
                        <a:t>3.8</a:t>
                      </a:r>
                    </a:p>
                  </a:txBody>
                  <a:tcPr/>
                </a:tc>
              </a:tr>
              <a:tr h="291212">
                <a:tc>
                  <a:txBody>
                    <a:bodyPr/>
                    <a:lstStyle/>
                    <a:p>
                      <a:r>
                        <a:rPr lang="en-US" sz="1100" b="0" dirty="0" smtClean="0"/>
                        <a:t>300</a:t>
                      </a:r>
                      <a:r>
                        <a:rPr lang="en-US" sz="1100" b="0" baseline="0" dirty="0" smtClean="0"/>
                        <a:t> ml expressed HM</a:t>
                      </a:r>
                      <a:endParaRPr lang="en-US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baseline="0" dirty="0" smtClean="0"/>
                    </a:p>
                  </a:txBody>
                  <a:tcPr/>
                </a:tc>
              </a:tr>
              <a:tr h="291212">
                <a:tc>
                  <a:txBody>
                    <a:bodyPr/>
                    <a:lstStyle/>
                    <a:p>
                      <a:r>
                        <a:rPr lang="en-US" sz="1100" b="0" dirty="0" smtClean="0"/>
                        <a:t>60g PKU formula</a:t>
                      </a:r>
                      <a:endParaRPr lang="en-US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baseline="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508110"/>
              </p:ext>
            </p:extLst>
          </p:nvPr>
        </p:nvGraphicFramePr>
        <p:xfrm>
          <a:off x="838200" y="1934881"/>
          <a:ext cx="4267201" cy="2332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3702"/>
                <a:gridCol w="763829"/>
                <a:gridCol w="919835"/>
                <a:gridCol w="919835"/>
              </a:tblGrid>
              <a:tr h="0">
                <a:tc>
                  <a:txBody>
                    <a:bodyPr/>
                    <a:lstStyle/>
                    <a:p>
                      <a:r>
                        <a:rPr lang="en-US" sz="1800" i="0" dirty="0" smtClean="0">
                          <a:solidFill>
                            <a:schemeClr val="bg1"/>
                          </a:solidFill>
                        </a:rPr>
                        <a:t>RD</a:t>
                      </a:r>
                      <a:r>
                        <a:rPr lang="en-US" sz="1800" i="0" baseline="0" dirty="0" smtClean="0">
                          <a:solidFill>
                            <a:schemeClr val="bg1"/>
                          </a:solidFill>
                        </a:rPr>
                        <a:t> Diet Calculations</a:t>
                      </a:r>
                      <a:endParaRPr lang="en-US" sz="180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Phe</a:t>
                      </a:r>
                      <a:r>
                        <a:rPr lang="en-US" sz="1000" baseline="0" dirty="0" smtClean="0"/>
                        <a:t> (mg)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aseline="0" dirty="0" smtClean="0"/>
                        <a:t>Protein (g)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Calories</a:t>
                      </a:r>
                      <a:endParaRPr lang="en-US" sz="10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300 ml expressed human</a:t>
                      </a:r>
                      <a:r>
                        <a:rPr lang="en-US" sz="1100" baseline="0" dirty="0" smtClean="0"/>
                        <a:t> milk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140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3.2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200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60 g PKU Formula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8.4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285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‘green’ foods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~50-100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~1-2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Varies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‘yellow’ foods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90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~1.8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varies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TOTAL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280-330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~14.4-15.4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&gt;485</a:t>
                      </a:r>
                      <a:endParaRPr lang="en-US" sz="11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101"/>
    </mc:Choice>
    <mc:Fallback xmlns="">
      <p:transition spd="slow" advTm="164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Weaning HM/Standard Infant Formula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75174" y="1610005"/>
            <a:ext cx="8430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At 1 year of age, can begin to transition from infant formula to cow’s milk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Take phe from infant formula/human milk and introduce cow’s milk in addition to phe from yellow light foods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022072"/>
              </p:ext>
            </p:extLst>
          </p:nvPr>
        </p:nvGraphicFramePr>
        <p:xfrm>
          <a:off x="838200" y="3713225"/>
          <a:ext cx="4472474" cy="194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090"/>
                <a:gridCol w="830424"/>
                <a:gridCol w="821094"/>
                <a:gridCol w="842866"/>
              </a:tblGrid>
              <a:tr h="0">
                <a:tc>
                  <a:txBody>
                    <a:bodyPr/>
                    <a:lstStyle/>
                    <a:p>
                      <a:r>
                        <a:rPr lang="en-US" sz="1800" i="0" dirty="0" smtClean="0">
                          <a:solidFill>
                            <a:schemeClr val="bg1"/>
                          </a:solidFill>
                        </a:rPr>
                        <a:t>Current</a:t>
                      </a:r>
                      <a:r>
                        <a:rPr lang="en-US" sz="1800" i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i="0" dirty="0" smtClean="0">
                          <a:solidFill>
                            <a:schemeClr val="bg1"/>
                          </a:solidFill>
                        </a:rPr>
                        <a:t>Diet</a:t>
                      </a:r>
                      <a:endParaRPr lang="en-US" sz="180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Phe</a:t>
                      </a:r>
                      <a:r>
                        <a:rPr lang="en-US" sz="1000" baseline="0" dirty="0" smtClean="0"/>
                        <a:t> (mg)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aseline="0" dirty="0" smtClean="0"/>
                        <a:t>Protein (g)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Calories</a:t>
                      </a:r>
                      <a:endParaRPr lang="en-US" sz="10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300 ml expressed human</a:t>
                      </a:r>
                      <a:r>
                        <a:rPr lang="en-US" sz="1100" baseline="0" dirty="0" smtClean="0"/>
                        <a:t> milk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140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3.2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200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60 g PKU Formula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8.4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285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‘green’ foods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~100-150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2-2.5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Varies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‘yellow’ foods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90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~1.8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varies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TOTAL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330-380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~15.4-15.9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&gt;485</a:t>
                      </a:r>
                      <a:endParaRPr lang="en-US" sz="11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525653"/>
              </p:ext>
            </p:extLst>
          </p:nvPr>
        </p:nvGraphicFramePr>
        <p:xfrm>
          <a:off x="6250165" y="3697244"/>
          <a:ext cx="4134914" cy="194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2127"/>
                <a:gridCol w="777855"/>
                <a:gridCol w="853613"/>
                <a:gridCol w="891319"/>
              </a:tblGrid>
              <a:tr h="0">
                <a:tc>
                  <a:txBody>
                    <a:bodyPr/>
                    <a:lstStyle/>
                    <a:p>
                      <a:r>
                        <a:rPr lang="en-US" sz="1800" i="0" dirty="0" smtClean="0">
                          <a:solidFill>
                            <a:schemeClr val="bg1"/>
                          </a:solidFill>
                        </a:rPr>
                        <a:t>Updated Diet</a:t>
                      </a:r>
                      <a:endParaRPr lang="en-US" sz="180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Phe</a:t>
                      </a:r>
                      <a:r>
                        <a:rPr lang="en-US" sz="1000" baseline="0" dirty="0" smtClean="0"/>
                        <a:t> (mg)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aseline="0" dirty="0" smtClean="0"/>
                        <a:t>Protein (g)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Calories </a:t>
                      </a:r>
                      <a:endParaRPr lang="en-US" sz="10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85</a:t>
                      </a:r>
                      <a:r>
                        <a:rPr lang="en-US" sz="1100" baseline="0" dirty="0" smtClean="0"/>
                        <a:t> g whole milk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140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2.8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52 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baseline="0" dirty="0" smtClean="0"/>
                        <a:t>90 g PKU Formula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12.2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425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‘green’ foods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~100-150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2-2.5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Varies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‘yellow’ foods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90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~1.8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varies</a:t>
                      </a:r>
                      <a:endParaRPr lang="en-US" sz="1100" dirty="0"/>
                    </a:p>
                  </a:txBody>
                  <a:tcPr/>
                </a:tc>
              </a:tr>
              <a:tr h="316416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TOTAL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330-380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~18.8-19.3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&gt;477</a:t>
                      </a:r>
                      <a:endParaRPr lang="en-US" sz="11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65051" y="2521206"/>
            <a:ext cx="7413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Step 1: Convert phe from human milk to whole milk </a:t>
            </a:r>
            <a:r>
              <a:rPr lang="en-US" sz="1400" dirty="0" smtClean="0"/>
              <a:t>(</a:t>
            </a:r>
            <a:r>
              <a:rPr lang="en-US" sz="1400" i="1" dirty="0" smtClean="0"/>
              <a:t>163 </a:t>
            </a:r>
            <a:r>
              <a:rPr lang="en-US" sz="1400" i="1" dirty="0"/>
              <a:t>mg phe/100 g whole </a:t>
            </a:r>
            <a:r>
              <a:rPr lang="en-US" sz="1400" i="1" dirty="0" smtClean="0"/>
              <a:t>milk) </a:t>
            </a:r>
            <a:endParaRPr lang="en-US" sz="1400" i="1" dirty="0"/>
          </a:p>
          <a:p>
            <a:r>
              <a:rPr lang="en-US" sz="1600" dirty="0" smtClean="0"/>
              <a:t>         140 mg </a:t>
            </a:r>
            <a:r>
              <a:rPr lang="en-US" sz="1600" dirty="0" err="1" smtClean="0"/>
              <a:t>phe</a:t>
            </a:r>
            <a:r>
              <a:rPr lang="en-US" sz="1600" dirty="0" smtClean="0"/>
              <a:t>/163 mg </a:t>
            </a:r>
            <a:r>
              <a:rPr lang="en-US" sz="1600" dirty="0" err="1" smtClean="0"/>
              <a:t>phe</a:t>
            </a:r>
            <a:r>
              <a:rPr lang="en-US" sz="1600" dirty="0" smtClean="0"/>
              <a:t> = 0.85 x 100 g whole milk = 85 g whole milk</a:t>
            </a:r>
          </a:p>
          <a:p>
            <a:r>
              <a:rPr lang="en-US" sz="1600" dirty="0" smtClean="0"/>
              <a:t>Or     163mg </a:t>
            </a:r>
            <a:r>
              <a:rPr lang="en-US" sz="1600" dirty="0" err="1" smtClean="0"/>
              <a:t>phe</a:t>
            </a:r>
            <a:r>
              <a:rPr lang="en-US" sz="1600" dirty="0" smtClean="0"/>
              <a:t>/100g milk = 140mg </a:t>
            </a:r>
            <a:r>
              <a:rPr lang="en-US" sz="1600" dirty="0" err="1" smtClean="0"/>
              <a:t>phe</a:t>
            </a:r>
            <a:r>
              <a:rPr lang="en-US" sz="1600" dirty="0" smtClean="0"/>
              <a:t>/ X g milk -&gt; 100*140/163 = 85g whole milk</a:t>
            </a:r>
          </a:p>
          <a:p>
            <a:r>
              <a:rPr lang="en-US" sz="1600" dirty="0" smtClean="0"/>
              <a:t>Step 2: Increase PKU formula as needed to meet protein/calorie goals</a:t>
            </a:r>
            <a:endParaRPr lang="en-US" sz="1600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4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079"/>
    </mc:Choice>
    <mc:Fallback xmlns="">
      <p:transition spd="slow" advTm="1930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A0E958-90DE-6544-BA91-3A5FBD8F0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220AD9C-EA0D-C549-9892-8ED563FC8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 of PKU</a:t>
            </a:r>
          </a:p>
          <a:p>
            <a:r>
              <a:rPr lang="en-US" dirty="0" smtClean="0"/>
              <a:t>Newborn screen and early intervention</a:t>
            </a:r>
          </a:p>
          <a:p>
            <a:r>
              <a:rPr lang="en-US" dirty="0" smtClean="0"/>
              <a:t>Age-based diet progression</a:t>
            </a:r>
          </a:p>
          <a:p>
            <a:r>
              <a:rPr lang="en-US" dirty="0" smtClean="0"/>
              <a:t>Common issues</a:t>
            </a:r>
          </a:p>
          <a:p>
            <a:r>
              <a:rPr lang="en-US" dirty="0" smtClean="0"/>
              <a:t>Maternal PKU</a:t>
            </a:r>
          </a:p>
          <a:p>
            <a:r>
              <a:rPr lang="en-US" dirty="0" smtClean="0"/>
              <a:t>Monitoring</a:t>
            </a:r>
          </a:p>
          <a:p>
            <a:r>
              <a:rPr lang="en-US" dirty="0" smtClean="0"/>
              <a:t>Medical therapies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1205354-0F20-1842-8888-B69078F6FA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3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89"/>
    </mc:Choice>
    <mc:Fallback xmlns="">
      <p:transition spd="slow" advTm="22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from Infant to Toddler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45029" y="1768510"/>
            <a:ext cx="9123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Reasons for transitioning phe from infant formula/human milk to cow’s milk (or alternative)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After successful transition to milk, transition to toddler formula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Slowly replace calories from </a:t>
            </a:r>
            <a:r>
              <a:rPr lang="en-US" dirty="0" err="1" smtClean="0"/>
              <a:t>Periflex</a:t>
            </a:r>
            <a:r>
              <a:rPr lang="en-US" dirty="0" smtClean="0"/>
              <a:t> Early Years with </a:t>
            </a:r>
            <a:r>
              <a:rPr lang="en-US" dirty="0" err="1" smtClean="0"/>
              <a:t>Periflex</a:t>
            </a:r>
            <a:r>
              <a:rPr lang="en-US" dirty="0" smtClean="0"/>
              <a:t> Junior 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Slow transition so child can adapt to taste, fiber content, and ensure adequate growth/weight gain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From 15 months to 2 years of 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 fiber, can cause GI distress if transitioned too quickly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Note total protein usually increases – aim to meet age-based protein goals from PKU formula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4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523"/>
    </mc:Choice>
    <mc:Fallback xmlns="">
      <p:transition spd="slow" advTm="322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 Labs and Monitoring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98220" y="1690688"/>
            <a:ext cx="93649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Phe</a:t>
            </a:r>
            <a:r>
              <a:rPr lang="en-US" dirty="0" smtClean="0"/>
              <a:t> levels in target range (2-4 mg/</a:t>
            </a:r>
            <a:r>
              <a:rPr lang="en-US" dirty="0" err="1" smtClean="0"/>
              <a:t>dL</a:t>
            </a:r>
            <a:r>
              <a:rPr lang="en-US" dirty="0" smtClean="0"/>
              <a:t>) best for neurocognitive outcomes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Aim for phe levels &gt;0.5 mg/</a:t>
            </a:r>
            <a:r>
              <a:rPr lang="en-US" dirty="0" err="1" smtClean="0"/>
              <a:t>dL</a:t>
            </a:r>
            <a:r>
              <a:rPr lang="en-US" dirty="0" smtClean="0"/>
              <a:t> phe for adequate growth and development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Chronically low phe levels have been associated with poor growth</a:t>
            </a:r>
          </a:p>
          <a:p>
            <a:pPr lvl="1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Annual nutrition </a:t>
            </a:r>
            <a:r>
              <a:rPr lang="en-US" dirty="0"/>
              <a:t>labs starting at 1 year of </a:t>
            </a:r>
            <a:r>
              <a:rPr lang="en-US" dirty="0" smtClean="0"/>
              <a:t>life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Amino acid panel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Essential fatty acids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Complete blood count +/- ferritin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mtClean="0"/>
              <a:t>Comprehensive metabolic </a:t>
            </a:r>
            <a:r>
              <a:rPr lang="en-US" dirty="0"/>
              <a:t>p</a:t>
            </a:r>
            <a:r>
              <a:rPr lang="en-US" smtClean="0"/>
              <a:t>rofile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Vitamin D</a:t>
            </a:r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3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555"/>
    </mc:Choice>
    <mc:Fallback xmlns="">
      <p:transition spd="slow" advTm="113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Common Issues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19"/>
    </mc:Choice>
    <mc:Fallback xmlns="">
      <p:transition spd="slow" advTm="10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Toddlerhood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85222" y="1690688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Common Issues: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Picky eating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Understanding which foods are </a:t>
            </a:r>
            <a:r>
              <a:rPr lang="en-US" dirty="0" smtClean="0"/>
              <a:t>safe/unsafe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“Sneaking” foods and/or sibling sharing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Formula </a:t>
            </a:r>
            <a:r>
              <a:rPr lang="en-US" dirty="0"/>
              <a:t>refusal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Transition off bottle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Interventions: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ONLY offer ‘safe’ foods, repeated exposure, substitute extra milk in formula mix if not meeting </a:t>
            </a:r>
            <a:r>
              <a:rPr lang="en-US" dirty="0" err="1" smtClean="0"/>
              <a:t>phe</a:t>
            </a:r>
            <a:r>
              <a:rPr lang="en-US" dirty="0" smtClean="0"/>
              <a:t> goals from acceptable foods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Talk about it!! Kids understand more than we think they do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Formula before food, formula as medicine/tough love, feeding psychology referral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Start slow (1/4oz in cup followed by bottle), try various </a:t>
            </a:r>
            <a:r>
              <a:rPr lang="en-US" dirty="0" err="1" smtClean="0"/>
              <a:t>sippy</a:t>
            </a:r>
            <a:r>
              <a:rPr lang="en-US" dirty="0" smtClean="0"/>
              <a:t>/360/straw top cups, let patient choose preferred cup, cut nipples, feeding psychology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Self-management goals: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Patient should be able to distinguish between green and red light foods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Patient should not be taking formula from a bottle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4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710"/>
    </mc:Choice>
    <mc:Fallback xmlns="">
      <p:transition spd="slow" advTm="415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Age Children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85222" y="1690688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Common </a:t>
            </a:r>
            <a:r>
              <a:rPr lang="en-US" dirty="0"/>
              <a:t>Issues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Acceptance of being different from peers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School lunch, short lunch times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Formula acceptance at school (smell, temperature, visual)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Interventions: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Provide books: Everybody has Something, Penny the Penguin has PKU, The Adventures of Ruby </a:t>
            </a:r>
            <a:r>
              <a:rPr lang="en-US" dirty="0" err="1" smtClean="0"/>
              <a:t>Pricklebottom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Educate the school, complete school forms as needed, provide lunches similar to school hot lunch or send lunch from home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Ready to drink formulas/evaluate thermos used/access to refrigerator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Self-management goals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Learning to prepare formula on their 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Help calculate phe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Learning how to do blood draws on their 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5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981"/>
    </mc:Choice>
    <mc:Fallback xmlns="">
      <p:transition spd="slow" advTm="314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6696"/>
          </a:xfrm>
        </p:spPr>
        <p:txBody>
          <a:bodyPr/>
          <a:lstStyle/>
          <a:p>
            <a:r>
              <a:rPr lang="en-US" dirty="0" smtClean="0"/>
              <a:t>Adolescence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3288" y="1229242"/>
            <a:ext cx="89028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Common </a:t>
            </a:r>
            <a:r>
              <a:rPr lang="en-US" dirty="0"/>
              <a:t>Issues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Many teenagers go off diet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Eating out with friends, busy schedules, becoming more </a:t>
            </a:r>
            <a:r>
              <a:rPr lang="en-US" dirty="0" smtClean="0"/>
              <a:t>independent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Interventions</a:t>
            </a:r>
            <a:r>
              <a:rPr lang="en-US" dirty="0" smtClean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Motivational interviewing – what’s important to them? What are their goals in life? How might high </a:t>
            </a:r>
            <a:r>
              <a:rPr lang="en-US" dirty="0" err="1" smtClean="0"/>
              <a:t>phe</a:t>
            </a:r>
            <a:r>
              <a:rPr lang="en-US" dirty="0" smtClean="0"/>
              <a:t> levels impact those goals?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Build a trusting relationship – make sure they know you’re there for them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Assess knowledge – how do they explain PKU to peers? How comfortable are they?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Collaborating on safest fast food/convenience choices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Medication </a:t>
            </a:r>
            <a:r>
              <a:rPr lang="en-US" dirty="0" smtClean="0"/>
              <a:t>discussions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Self-management goals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Independently manage phe intake for the day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Be responsible with diet records and learn to plan for phe for the day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Be able to explain what PKU 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Supervision and support from parents</a:t>
            </a:r>
            <a:endParaRPr lang="en-US" dirty="0"/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9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685"/>
    </mc:Choice>
    <mc:Fallback xmlns="">
      <p:transition spd="slow" advTm="259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5689"/>
            <a:ext cx="10515600" cy="726696"/>
          </a:xfrm>
        </p:spPr>
        <p:txBody>
          <a:bodyPr/>
          <a:lstStyle/>
          <a:p>
            <a:r>
              <a:rPr lang="en-US" dirty="0" smtClean="0"/>
              <a:t>Adulthood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3288" y="1229242"/>
            <a:ext cx="890283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Common </a:t>
            </a:r>
            <a:r>
              <a:rPr lang="en-US" dirty="0"/>
              <a:t>Issues: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Busy lives – balancing work and home life with PKU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Cooking for family, not just themselves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General healthy </a:t>
            </a:r>
            <a:r>
              <a:rPr lang="en-US" dirty="0" smtClean="0"/>
              <a:t>eating/physical activity and chronic adult onset conditions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Return to diet – formula acceptance, changing </a:t>
            </a:r>
            <a:r>
              <a:rPr lang="en-US" dirty="0" smtClean="0"/>
              <a:t>diet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Interventions</a:t>
            </a:r>
            <a:r>
              <a:rPr lang="en-US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Trial newer formulas as available, convenience/RTD formulas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Discuss medical interventions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Make similar meals or overlapping components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Motivational interviewing and goal setting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Self-management goals: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PKU management should be fully transitioned to patient at </a:t>
            </a:r>
            <a:r>
              <a:rPr lang="en-US" dirty="0" smtClean="0"/>
              <a:t>18-26y/o</a:t>
            </a:r>
            <a:r>
              <a:rPr lang="en-US" dirty="0"/>
              <a:t>, with patient ready to live independently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7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168"/>
    </mc:Choice>
    <mc:Fallback xmlns="">
      <p:transition spd="slow" advTm="256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Maternal PKU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475967"/>
            <a:ext cx="10515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Risk to Fetus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Intellectual disability, microcephaly, congenital heart defects, low birth weight, facial </a:t>
            </a:r>
            <a:r>
              <a:rPr lang="en-US" dirty="0" err="1" smtClean="0"/>
              <a:t>dysmorphism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Higher incidence of congenital heart defects seen with lower protein, Vitamin B12, and folate intake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Treatment Goals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Weekly </a:t>
            </a:r>
            <a:r>
              <a:rPr lang="en-US" dirty="0" err="1" smtClean="0"/>
              <a:t>phe</a:t>
            </a:r>
            <a:r>
              <a:rPr lang="en-US" dirty="0" smtClean="0"/>
              <a:t> monitoring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Phe 2-4mg/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Normal weight gain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Phe</a:t>
            </a:r>
            <a:r>
              <a:rPr lang="en-US" dirty="0" smtClean="0"/>
              <a:t> tolerance and protein intake will increase as person gains weight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Adequate calories especially important so protein is not used for energy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dirty="0"/>
              <a:t>DRI for nutrients </a:t>
            </a:r>
            <a:endParaRPr lang="en-US" dirty="0" smtClean="0"/>
          </a:p>
          <a:p>
            <a:pPr marL="1200150" lvl="3" indent="-285750">
              <a:buFont typeface="Arial" panose="020B0604020202020204" pitchFamily="34" charset="0"/>
              <a:buChar char="•"/>
            </a:pPr>
            <a:r>
              <a:rPr lang="en-US" dirty="0" smtClean="0"/>
              <a:t>Aside from phe, protein, and tyr, nutrient needs are same as DRI for pregnancy without PKU</a:t>
            </a:r>
          </a:p>
          <a:p>
            <a:pPr marL="1657350" lvl="4" indent="-285750">
              <a:buFont typeface="Arial" panose="020B0604020202020204" pitchFamily="34" charset="0"/>
              <a:buChar char="•"/>
            </a:pPr>
            <a:r>
              <a:rPr lang="en-US" dirty="0"/>
              <a:t>P</a:t>
            </a:r>
            <a:r>
              <a:rPr lang="en-US" dirty="0" smtClean="0"/>
              <a:t>renatal vitamin often not needed, assess intake from medical food</a:t>
            </a:r>
          </a:p>
          <a:p>
            <a:pPr marL="1200150" lvl="3" indent="-285750">
              <a:buFont typeface="Arial" panose="020B0604020202020204" pitchFamily="34" charset="0"/>
              <a:buChar char="•"/>
            </a:pPr>
            <a:r>
              <a:rPr lang="en-US" dirty="0" smtClean="0"/>
              <a:t>Medical food/formula provides majority of vitamins and minerals</a:t>
            </a:r>
          </a:p>
          <a:p>
            <a:pPr marL="1200150" lvl="3" indent="-285750">
              <a:buFont typeface="Arial" panose="020B0604020202020204" pitchFamily="34" charset="0"/>
              <a:buChar char="•"/>
            </a:pPr>
            <a:r>
              <a:rPr lang="en-US" dirty="0" smtClean="0"/>
              <a:t>Deficiencies in zinc, iron, and vitamin B12 may be seen</a:t>
            </a:r>
          </a:p>
          <a:p>
            <a:pPr marL="1200150" lvl="3" indent="-285750">
              <a:buFont typeface="Arial" panose="020B0604020202020204" pitchFamily="34" charset="0"/>
              <a:buChar char="•"/>
            </a:pPr>
            <a:r>
              <a:rPr lang="en-US" dirty="0" smtClean="0"/>
              <a:t>Be careful for excess Vitamin A- medical food containing vitamin A with prenatal supplement or fish oil may be too much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1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837"/>
    </mc:Choice>
    <mc:Fallback xmlns="">
      <p:transition spd="slow" advTm="318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Alternative Treatment Options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1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44"/>
    </mc:Choice>
    <mc:Fallback xmlns="">
      <p:transition spd="slow" advTm="9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GMP vs Amino Acid Based Formula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Traditional Formulas</a:t>
            </a:r>
          </a:p>
          <a:p>
            <a:pPr lvl="1"/>
            <a:r>
              <a:rPr lang="en-US" dirty="0"/>
              <a:t>Synthetic L-amino acids</a:t>
            </a:r>
          </a:p>
          <a:p>
            <a:endParaRPr lang="en-US" dirty="0" smtClean="0"/>
          </a:p>
          <a:p>
            <a:r>
              <a:rPr lang="en-US" dirty="0" smtClean="0"/>
              <a:t>GMP </a:t>
            </a:r>
            <a:r>
              <a:rPr lang="en-US" dirty="0"/>
              <a:t>Formulas</a:t>
            </a:r>
          </a:p>
          <a:p>
            <a:pPr lvl="1"/>
            <a:r>
              <a:rPr lang="en-US" dirty="0" err="1"/>
              <a:t>Glycomacropeptide</a:t>
            </a:r>
            <a:r>
              <a:rPr lang="en-US" dirty="0"/>
              <a:t> + L-amino acids </a:t>
            </a:r>
          </a:p>
          <a:p>
            <a:pPr lvl="1"/>
            <a:r>
              <a:rPr lang="en-US" dirty="0"/>
              <a:t>Often considered more palatable</a:t>
            </a:r>
          </a:p>
          <a:p>
            <a:pPr lvl="1"/>
            <a:r>
              <a:rPr lang="en-US" dirty="0" smtClean="0"/>
              <a:t>Hypothetical advantages:</a:t>
            </a:r>
          </a:p>
          <a:p>
            <a:pPr lvl="2"/>
            <a:r>
              <a:rPr lang="en-US" dirty="0" smtClean="0"/>
              <a:t>Satiety</a:t>
            </a:r>
          </a:p>
          <a:p>
            <a:pPr lvl="2"/>
            <a:r>
              <a:rPr lang="en-US" dirty="0" smtClean="0"/>
              <a:t>Phe stability</a:t>
            </a:r>
          </a:p>
          <a:p>
            <a:pPr lvl="2"/>
            <a:r>
              <a:rPr lang="en-US" dirty="0" smtClean="0"/>
              <a:t>Gut health</a:t>
            </a:r>
          </a:p>
          <a:p>
            <a:pPr lvl="2"/>
            <a:r>
              <a:rPr lang="en-US" dirty="0" smtClean="0"/>
              <a:t>Bone health</a:t>
            </a:r>
          </a:p>
          <a:p>
            <a:pPr lvl="1"/>
            <a:r>
              <a:rPr lang="en-US" dirty="0" smtClean="0"/>
              <a:t>Residual </a:t>
            </a:r>
            <a:r>
              <a:rPr lang="en-US" dirty="0" err="1"/>
              <a:t>phe</a:t>
            </a:r>
            <a:r>
              <a:rPr lang="en-US" dirty="0"/>
              <a:t> content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5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534"/>
    </mc:Choice>
    <mc:Fallback xmlns="">
      <p:transition spd="slow" advTm="222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2895600" y="2057400"/>
            <a:ext cx="685800" cy="685800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3200" b="1" dirty="0" smtClean="0">
                <a:solidFill>
                  <a:schemeClr val="bg2"/>
                </a:solidFill>
                <a:latin typeface="Times" pitchFamily="18" charset="0"/>
              </a:rPr>
              <a:t>Phe</a:t>
            </a:r>
            <a:endParaRPr lang="en-US" sz="32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8197" name="Oval 9"/>
          <p:cNvSpPr>
            <a:spLocks noChangeArrowheads="1"/>
          </p:cNvSpPr>
          <p:nvPr/>
        </p:nvSpPr>
        <p:spPr bwMode="auto">
          <a:xfrm>
            <a:off x="4572001" y="1524000"/>
            <a:ext cx="2182813" cy="469900"/>
          </a:xfrm>
          <a:prstGeom prst="ellipse">
            <a:avLst/>
          </a:prstGeom>
          <a:solidFill>
            <a:srgbClr val="FF3300"/>
          </a:solidFill>
          <a:ln w="12700">
            <a:solidFill>
              <a:srgbClr val="FF0066"/>
            </a:solidFill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2400" b="1" dirty="0" smtClean="0">
                <a:latin typeface="Times" pitchFamily="18" charset="0"/>
              </a:rPr>
              <a:t>PAH</a:t>
            </a:r>
            <a:endParaRPr lang="en-US" sz="2400" b="1" dirty="0">
              <a:latin typeface="Times" pitchFamily="18" charset="0"/>
            </a:endParaRPr>
          </a:p>
        </p:txBody>
      </p:sp>
      <p:sp>
        <p:nvSpPr>
          <p:cNvPr id="8198" name="Line 10"/>
          <p:cNvSpPr>
            <a:spLocks noChangeShapeType="1"/>
          </p:cNvSpPr>
          <p:nvPr/>
        </p:nvSpPr>
        <p:spPr bwMode="auto">
          <a:xfrm>
            <a:off x="3962400" y="2362200"/>
            <a:ext cx="3702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89099" name="Rectangle 11"/>
          <p:cNvSpPr>
            <a:spLocks noChangeArrowheads="1"/>
          </p:cNvSpPr>
          <p:nvPr/>
        </p:nvSpPr>
        <p:spPr bwMode="auto">
          <a:xfrm>
            <a:off x="2482426" y="3573689"/>
            <a:ext cx="1512148" cy="685800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1400" b="1" dirty="0" err="1" smtClean="0">
                <a:solidFill>
                  <a:schemeClr val="bg2"/>
                </a:solidFill>
                <a:latin typeface="Times" pitchFamily="18" charset="0"/>
              </a:rPr>
              <a:t>Phenylpyruvic</a:t>
            </a:r>
            <a:r>
              <a:rPr lang="en-US" sz="1400" b="1" dirty="0" smtClean="0">
                <a:solidFill>
                  <a:schemeClr val="bg2"/>
                </a:solidFill>
                <a:latin typeface="Times" pitchFamily="18" charset="0"/>
              </a:rPr>
              <a:t> acid</a:t>
            </a:r>
          </a:p>
          <a:p>
            <a:pPr algn="ctr"/>
            <a:r>
              <a:rPr lang="en-US" sz="1400" b="1" dirty="0" err="1" smtClean="0">
                <a:solidFill>
                  <a:schemeClr val="bg2"/>
                </a:solidFill>
                <a:latin typeface="Times" pitchFamily="18" charset="0"/>
              </a:rPr>
              <a:t>Phenylacetate</a:t>
            </a:r>
            <a:endParaRPr lang="en-US" sz="1400" b="1" dirty="0" smtClean="0">
              <a:solidFill>
                <a:schemeClr val="bg2"/>
              </a:solidFill>
              <a:latin typeface="Times" pitchFamily="18" charset="0"/>
            </a:endParaRPr>
          </a:p>
          <a:p>
            <a:pPr algn="ctr"/>
            <a:r>
              <a:rPr lang="en-US" sz="1400" b="1" dirty="0" err="1" smtClean="0">
                <a:solidFill>
                  <a:schemeClr val="bg2"/>
                </a:solidFill>
                <a:latin typeface="Times" pitchFamily="18" charset="0"/>
              </a:rPr>
              <a:t>Phenylactate</a:t>
            </a:r>
            <a:endParaRPr lang="en-US" sz="14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89100" name="Line 12"/>
          <p:cNvSpPr>
            <a:spLocks noChangeShapeType="1"/>
          </p:cNvSpPr>
          <p:nvPr/>
        </p:nvSpPr>
        <p:spPr bwMode="auto">
          <a:xfrm>
            <a:off x="3200400" y="2971800"/>
            <a:ext cx="0" cy="4270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89101" name="Line 13"/>
          <p:cNvSpPr>
            <a:spLocks noChangeShapeType="1"/>
          </p:cNvSpPr>
          <p:nvPr/>
        </p:nvSpPr>
        <p:spPr bwMode="auto">
          <a:xfrm flipH="1">
            <a:off x="5105400" y="1447800"/>
            <a:ext cx="1143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9102" name="Line 14"/>
          <p:cNvSpPr>
            <a:spLocks noChangeShapeType="1"/>
          </p:cNvSpPr>
          <p:nvPr/>
        </p:nvSpPr>
        <p:spPr bwMode="auto">
          <a:xfrm>
            <a:off x="5105400" y="1447800"/>
            <a:ext cx="1066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203" name="Oval 15"/>
          <p:cNvSpPr>
            <a:spLocks noChangeArrowheads="1"/>
          </p:cNvSpPr>
          <p:nvPr/>
        </p:nvSpPr>
        <p:spPr bwMode="auto">
          <a:xfrm>
            <a:off x="4191000" y="2971800"/>
            <a:ext cx="1600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Text Box 16"/>
          <p:cNvSpPr txBox="1">
            <a:spLocks noChangeArrowheads="1"/>
          </p:cNvSpPr>
          <p:nvPr/>
        </p:nvSpPr>
        <p:spPr bwMode="auto">
          <a:xfrm>
            <a:off x="4724400" y="3023027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/>
              <a:t>BH4</a:t>
            </a:r>
            <a:endParaRPr lang="en-US" dirty="0"/>
          </a:p>
        </p:txBody>
      </p:sp>
      <p:sp>
        <p:nvSpPr>
          <p:cNvPr id="8205" name="AutoShape 18"/>
          <p:cNvSpPr>
            <a:spLocks noChangeArrowheads="1"/>
          </p:cNvSpPr>
          <p:nvPr/>
        </p:nvSpPr>
        <p:spPr bwMode="auto">
          <a:xfrm>
            <a:off x="4800600" y="22098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5513 h 21600"/>
              <a:gd name="T14" fmla="*/ 20996 w 21600"/>
              <a:gd name="T15" fmla="*/ 66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13" y="0"/>
                </a:lnTo>
                <a:lnTo>
                  <a:pt x="15113" y="5513"/>
                </a:lnTo>
                <a:lnTo>
                  <a:pt x="12427" y="5513"/>
                </a:lnTo>
                <a:cubicBezTo>
                  <a:pt x="5564" y="5513"/>
                  <a:pt x="0" y="8488"/>
                  <a:pt x="0" y="12158"/>
                </a:cubicBezTo>
                <a:lnTo>
                  <a:pt x="0" y="21600"/>
                </a:lnTo>
                <a:lnTo>
                  <a:pt x="1157" y="21600"/>
                </a:lnTo>
                <a:lnTo>
                  <a:pt x="1157" y="12158"/>
                </a:lnTo>
                <a:cubicBezTo>
                  <a:pt x="1157" y="9113"/>
                  <a:pt x="6203" y="6645"/>
                  <a:pt x="12427" y="6645"/>
                </a:cubicBezTo>
                <a:lnTo>
                  <a:pt x="15113" y="6645"/>
                </a:lnTo>
                <a:lnTo>
                  <a:pt x="15113" y="12158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08" name="Rectangle 11"/>
          <p:cNvSpPr>
            <a:spLocks noChangeArrowheads="1"/>
          </p:cNvSpPr>
          <p:nvPr/>
        </p:nvSpPr>
        <p:spPr bwMode="auto">
          <a:xfrm>
            <a:off x="7870825" y="2057400"/>
            <a:ext cx="685800" cy="685800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2400" b="1" dirty="0" smtClean="0">
                <a:solidFill>
                  <a:schemeClr val="bg2"/>
                </a:solidFill>
                <a:latin typeface="Times" pitchFamily="18" charset="0"/>
              </a:rPr>
              <a:t>Tyr</a:t>
            </a:r>
            <a:endParaRPr lang="en-US" sz="24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89109" name="Line 21"/>
          <p:cNvSpPr>
            <a:spLocks noChangeShapeType="1"/>
          </p:cNvSpPr>
          <p:nvPr/>
        </p:nvSpPr>
        <p:spPr bwMode="auto">
          <a:xfrm>
            <a:off x="8231692" y="286910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113" name="AutoShape 25"/>
          <p:cNvSpPr>
            <a:spLocks noChangeArrowheads="1"/>
          </p:cNvSpPr>
          <p:nvPr/>
        </p:nvSpPr>
        <p:spPr bwMode="auto">
          <a:xfrm>
            <a:off x="2514600" y="1981200"/>
            <a:ext cx="76200" cy="762000"/>
          </a:xfrm>
          <a:prstGeom prst="upArrow">
            <a:avLst>
              <a:gd name="adj1" fmla="val 50000"/>
              <a:gd name="adj2" fmla="val 1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14" name="AutoShape 26"/>
          <p:cNvSpPr>
            <a:spLocks noChangeArrowheads="1"/>
          </p:cNvSpPr>
          <p:nvPr/>
        </p:nvSpPr>
        <p:spPr bwMode="auto">
          <a:xfrm>
            <a:off x="1907910" y="3463225"/>
            <a:ext cx="76200" cy="838200"/>
          </a:xfrm>
          <a:prstGeom prst="upArrow">
            <a:avLst>
              <a:gd name="adj1" fmla="val 50000"/>
              <a:gd name="adj2" fmla="val 1749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16" name="AutoShape 28"/>
          <p:cNvSpPr>
            <a:spLocks noChangeArrowheads="1"/>
          </p:cNvSpPr>
          <p:nvPr/>
        </p:nvSpPr>
        <p:spPr bwMode="auto">
          <a:xfrm>
            <a:off x="7354512" y="3426646"/>
            <a:ext cx="76200" cy="533400"/>
          </a:xfrm>
          <a:prstGeom prst="downArrow">
            <a:avLst>
              <a:gd name="adj1" fmla="val 50000"/>
              <a:gd name="adj2" fmla="val 1249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89117" name="AutoShape 29"/>
          <p:cNvSpPr>
            <a:spLocks noChangeArrowheads="1"/>
          </p:cNvSpPr>
          <p:nvPr/>
        </p:nvSpPr>
        <p:spPr bwMode="auto">
          <a:xfrm>
            <a:off x="7930036" y="2124869"/>
            <a:ext cx="76200" cy="533400"/>
          </a:xfrm>
          <a:prstGeom prst="downArrow">
            <a:avLst>
              <a:gd name="adj1" fmla="val 50000"/>
              <a:gd name="adj2" fmla="val 1249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19101" y="4357743"/>
            <a:ext cx="8305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smtClean="0"/>
              <a:t>Deficiency in PAH enzyme</a:t>
            </a:r>
          </a:p>
          <a:p>
            <a:r>
              <a:rPr lang="en-US" dirty="0" smtClean="0"/>
              <a:t>2. Accumulation </a:t>
            </a:r>
            <a:r>
              <a:rPr lang="en-US" dirty="0"/>
              <a:t>of </a:t>
            </a:r>
            <a:r>
              <a:rPr lang="en-US" dirty="0" smtClean="0"/>
              <a:t>Phenylalanine (Phe) – toxic to the brain</a:t>
            </a:r>
            <a:endParaRPr lang="en-US" dirty="0"/>
          </a:p>
          <a:p>
            <a:r>
              <a:rPr lang="en-US" dirty="0" smtClean="0"/>
              <a:t>3. </a:t>
            </a:r>
            <a:r>
              <a:rPr lang="en-US" dirty="0"/>
              <a:t>Overflow to </a:t>
            </a:r>
            <a:r>
              <a:rPr lang="en-US" dirty="0" smtClean="0"/>
              <a:t>Phe metabolites – toxic to the brain </a:t>
            </a:r>
          </a:p>
          <a:p>
            <a:r>
              <a:rPr lang="en-US" dirty="0" smtClean="0"/>
              <a:t>4. Reduced </a:t>
            </a:r>
            <a:r>
              <a:rPr lang="en-US" dirty="0"/>
              <a:t>formation of </a:t>
            </a:r>
            <a:r>
              <a:rPr lang="en-US" dirty="0" smtClean="0"/>
              <a:t>Tyrosine (Tyr) </a:t>
            </a:r>
            <a:endParaRPr lang="en-US" dirty="0"/>
          </a:p>
          <a:p>
            <a:r>
              <a:rPr lang="en-US" dirty="0" smtClean="0"/>
              <a:t>5. </a:t>
            </a:r>
            <a:r>
              <a:rPr lang="en-US" dirty="0"/>
              <a:t>Reduced formation </a:t>
            </a:r>
            <a:r>
              <a:rPr lang="en-US" dirty="0" smtClean="0"/>
              <a:t>of Tyrosine metabolites (melanin, hormones, neurotransmitters)</a:t>
            </a:r>
          </a:p>
          <a:p>
            <a:pPr marL="233363" indent="-233363"/>
            <a:r>
              <a:rPr lang="en-US" dirty="0" smtClean="0"/>
              <a:t>6. Competition at blood brain barrier for transport of other large neutral amino acids (tyrosine, tryptophan, </a:t>
            </a:r>
            <a:r>
              <a:rPr lang="en-US" dirty="0" err="1" smtClean="0"/>
              <a:t>leucine</a:t>
            </a:r>
            <a:r>
              <a:rPr lang="en-US" dirty="0" smtClean="0"/>
              <a:t>, isoleucine, </a:t>
            </a:r>
            <a:r>
              <a:rPr lang="en-US" dirty="0" err="1" smtClean="0"/>
              <a:t>valine</a:t>
            </a:r>
            <a:r>
              <a:rPr lang="en-US" dirty="0" smtClean="0"/>
              <a:t>, methionine)</a:t>
            </a:r>
            <a:endParaRPr lang="en-US" dirty="0"/>
          </a:p>
        </p:txBody>
      </p:sp>
      <p:sp>
        <p:nvSpPr>
          <p:cNvPr id="33" name="Rectangle 11"/>
          <p:cNvSpPr>
            <a:spLocks noChangeArrowheads="1"/>
          </p:cNvSpPr>
          <p:nvPr/>
        </p:nvSpPr>
        <p:spPr bwMode="auto">
          <a:xfrm>
            <a:off x="8061325" y="2197131"/>
            <a:ext cx="304800" cy="381000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1600" b="1" dirty="0" smtClean="0">
                <a:solidFill>
                  <a:schemeClr val="bg2"/>
                </a:solidFill>
                <a:latin typeface="Times" pitchFamily="18" charset="0"/>
              </a:rPr>
              <a:t>Tyr</a:t>
            </a:r>
            <a:endParaRPr lang="en-US" sz="16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34" name="Rectangle 8"/>
          <p:cNvSpPr>
            <a:spLocks noChangeArrowheads="1"/>
          </p:cNvSpPr>
          <p:nvPr/>
        </p:nvSpPr>
        <p:spPr bwMode="auto">
          <a:xfrm rot="10820317" flipV="1">
            <a:off x="7476979" y="3403302"/>
            <a:ext cx="1512852" cy="661641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1400" b="1" dirty="0" smtClean="0">
                <a:solidFill>
                  <a:schemeClr val="bg2"/>
                </a:solidFill>
                <a:latin typeface="Times" pitchFamily="18" charset="0"/>
              </a:rPr>
              <a:t>Melanin</a:t>
            </a:r>
          </a:p>
          <a:p>
            <a:pPr algn="ctr"/>
            <a:r>
              <a:rPr lang="en-US" sz="1400" b="1" dirty="0" err="1" smtClean="0">
                <a:solidFill>
                  <a:schemeClr val="bg2"/>
                </a:solidFill>
                <a:latin typeface="Times" pitchFamily="18" charset="0"/>
              </a:rPr>
              <a:t>Thyroxine</a:t>
            </a:r>
            <a:endParaRPr lang="en-US" sz="1400" b="1" dirty="0" smtClean="0">
              <a:solidFill>
                <a:schemeClr val="bg2"/>
              </a:solidFill>
              <a:latin typeface="Times" pitchFamily="18" charset="0"/>
            </a:endParaRPr>
          </a:p>
          <a:p>
            <a:pPr algn="ctr"/>
            <a:r>
              <a:rPr lang="en-US" sz="1400" b="1" dirty="0" smtClean="0">
                <a:solidFill>
                  <a:schemeClr val="bg2"/>
                </a:solidFill>
                <a:latin typeface="Times" pitchFamily="18" charset="0"/>
              </a:rPr>
              <a:t>Neurotransmitters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PKU?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29247" y="1330646"/>
            <a:ext cx="348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PAH = Phenylalanine Hydroxylase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283" y="1429865"/>
            <a:ext cx="1609483" cy="69500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876" y="2401576"/>
            <a:ext cx="1609483" cy="695004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2003642" y="1915225"/>
            <a:ext cx="253206" cy="2096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027053" y="2578131"/>
            <a:ext cx="356393" cy="165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880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183"/>
    </mc:Choice>
    <mc:Fallback xmlns="">
      <p:transition spd="slow" advTm="142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890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9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9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9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9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9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890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89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9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89095" grpId="0" animBg="1"/>
      <p:bldP spid="89099" grpId="0" animBg="1"/>
      <p:bldP spid="89099" grpId="1" animBg="1"/>
      <p:bldP spid="89100" grpId="0" animBg="1"/>
      <p:bldP spid="89101" grpId="0" animBg="1"/>
      <p:bldP spid="89102" grpId="0" animBg="1"/>
      <p:bldP spid="89108" grpId="0" animBg="1"/>
      <p:bldP spid="89108" grpId="1" animBg="1"/>
      <p:bldP spid="89109" grpId="0" animBg="1"/>
      <p:bldP spid="89113" grpId="0" animBg="1"/>
      <p:bldP spid="89114" grpId="0" animBg="1"/>
      <p:bldP spid="89116" grpId="0" animBg="1"/>
      <p:bldP spid="89117" grpId="0" animBg="1"/>
      <p:bldP spid="33" grpId="0" animBg="1"/>
      <p:bldP spid="3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Large-Neutral Amino Acids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67740" y="1690688"/>
            <a:ext cx="10241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Large-Neutral Amino Acids (LNAA’s)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Phenylalanine, histidine, isoleucine, </a:t>
            </a:r>
            <a:r>
              <a:rPr lang="en-US" sz="2000" dirty="0" err="1" smtClean="0"/>
              <a:t>leucine</a:t>
            </a:r>
            <a:r>
              <a:rPr lang="en-US" sz="2000" dirty="0" smtClean="0"/>
              <a:t>, methionine, threonine, tryptophan, </a:t>
            </a:r>
            <a:r>
              <a:rPr lang="en-US" sz="2000" dirty="0" err="1" smtClean="0"/>
              <a:t>valine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Shared transporter at the blood brain barrier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Limited impact on blood </a:t>
            </a:r>
            <a:r>
              <a:rPr lang="en-US" sz="2000" dirty="0" err="1"/>
              <a:t>phe</a:t>
            </a:r>
            <a:r>
              <a:rPr lang="en-US" sz="2000" dirty="0"/>
              <a:t> </a:t>
            </a:r>
            <a:r>
              <a:rPr lang="en-US" sz="2000" dirty="0" smtClean="0"/>
              <a:t>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Dietary prescription: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80% protein from intact protein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20% protein from LNAA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Not appropriate in maternal PKU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4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204"/>
    </mc:Choice>
    <mc:Fallback xmlns="">
      <p:transition spd="slow" advTm="203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Management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67740" y="1690688"/>
            <a:ext cx="102412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Sapropterin</a:t>
            </a:r>
            <a:r>
              <a:rPr lang="en-US" sz="2000" dirty="0" smtClean="0"/>
              <a:t> </a:t>
            </a:r>
            <a:r>
              <a:rPr lang="en-US" sz="2000" dirty="0" err="1" smtClean="0"/>
              <a:t>dihydrochloride</a:t>
            </a:r>
            <a:r>
              <a:rPr lang="en-US" sz="2000" dirty="0" smtClean="0"/>
              <a:t> (Brand: </a:t>
            </a:r>
            <a:r>
              <a:rPr lang="en-US" sz="2000" dirty="0" err="1" smtClean="0"/>
              <a:t>Kuvan</a:t>
            </a:r>
            <a:r>
              <a:rPr lang="en-US" sz="2000" dirty="0" smtClean="0"/>
              <a:t>®, Branded generic</a:t>
            </a:r>
            <a:r>
              <a:rPr lang="en-US" sz="2000" dirty="0"/>
              <a:t>: </a:t>
            </a:r>
            <a:r>
              <a:rPr lang="en-US" sz="2000" dirty="0" err="1"/>
              <a:t>Javygtor</a:t>
            </a:r>
            <a:r>
              <a:rPr lang="en-US" sz="2000" dirty="0" smtClean="0"/>
              <a:t>®)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Synthetic version of </a:t>
            </a:r>
            <a:r>
              <a:rPr lang="en-US" sz="2000" dirty="0" err="1"/>
              <a:t>tetrahydrobiopterin</a:t>
            </a:r>
            <a:r>
              <a:rPr lang="en-US" sz="2000" dirty="0"/>
              <a:t> (BH4), the cofactor that helps PAH enzyme convert </a:t>
            </a:r>
            <a:r>
              <a:rPr lang="en-US" sz="2000" dirty="0" err="1"/>
              <a:t>phe</a:t>
            </a:r>
            <a:r>
              <a:rPr lang="en-US" sz="2000" dirty="0"/>
              <a:t> to tyrosine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Dose at 20 mg/kg (some patients respond to 10 mg/kg)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Available as powder or tablets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Response trial: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BioMarin </a:t>
            </a:r>
            <a:r>
              <a:rPr lang="en-US" sz="2000" dirty="0" smtClean="0"/>
              <a:t>(</a:t>
            </a:r>
            <a:r>
              <a:rPr lang="en-US" sz="2000" dirty="0" err="1" smtClean="0"/>
              <a:t>Kuvan</a:t>
            </a:r>
            <a:r>
              <a:rPr lang="en-US" sz="2000" dirty="0" smtClean="0"/>
              <a:t>®) or Cycle (</a:t>
            </a:r>
            <a:r>
              <a:rPr lang="en-US" sz="2000" dirty="0" err="1"/>
              <a:t>Javygtor</a:t>
            </a:r>
            <a:r>
              <a:rPr lang="en-US" sz="2000" dirty="0" smtClean="0"/>
              <a:t>®) </a:t>
            </a:r>
            <a:r>
              <a:rPr lang="en-US" sz="2000" dirty="0"/>
              <a:t>will send 4 weeks of free medication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Weekly phe levels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Dependent on enzyme activity, response can vary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Response determined by: lower phe levels, increased intact protein tolerance, </a:t>
            </a:r>
            <a:r>
              <a:rPr lang="en-US" sz="2000" dirty="0"/>
              <a:t>more stable phe levels, and/or </a:t>
            </a:r>
            <a:r>
              <a:rPr lang="en-US" sz="2000" dirty="0" smtClean="0"/>
              <a:t>improvements in cognitive function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Until response is determined, patient should keep dietary intake consistent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If phe levels drop, increase phe 10-20% as tolerated until phe is &gt;4 mg/</a:t>
            </a:r>
            <a:r>
              <a:rPr lang="en-US" sz="2000" dirty="0" err="1" smtClean="0"/>
              <a:t>dL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Safe in pregnancy</a:t>
            </a: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4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886"/>
    </mc:Choice>
    <mc:Fallback xmlns="">
      <p:transition spd="slow" advTm="379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/>
            <a:r>
              <a:rPr lang="en-US" sz="2000" dirty="0" err="1" smtClean="0">
                <a:latin typeface="+mn-lt"/>
              </a:rPr>
              <a:t>Pegvaliase-pqpz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(Brand: Palynziq®)</a:t>
            </a:r>
            <a:endParaRPr lang="en-US" sz="2000" dirty="0">
              <a:latin typeface="+mn-lt"/>
            </a:endParaRPr>
          </a:p>
          <a:p>
            <a:pPr marL="742950" lvl="1" indent="-285750"/>
            <a:r>
              <a:rPr lang="en-US" sz="2000" dirty="0" err="1">
                <a:latin typeface="+mn-lt"/>
              </a:rPr>
              <a:t>PEGylated</a:t>
            </a:r>
            <a:r>
              <a:rPr lang="en-US" sz="2000" dirty="0">
                <a:latin typeface="+mn-lt"/>
              </a:rPr>
              <a:t> phenylalanine ammonia </a:t>
            </a:r>
            <a:r>
              <a:rPr lang="en-US" sz="2000" dirty="0" err="1">
                <a:latin typeface="+mn-lt"/>
              </a:rPr>
              <a:t>lyase</a:t>
            </a:r>
            <a:r>
              <a:rPr lang="en-US" sz="2000" dirty="0">
                <a:latin typeface="+mn-lt"/>
              </a:rPr>
              <a:t> (PAL) </a:t>
            </a:r>
            <a:r>
              <a:rPr lang="en-US" sz="2000" dirty="0" smtClean="0">
                <a:latin typeface="+mn-lt"/>
              </a:rPr>
              <a:t>enzyme</a:t>
            </a:r>
          </a:p>
          <a:p>
            <a:pPr marL="1200150" lvl="2" indent="-285750"/>
            <a:r>
              <a:rPr lang="en-US" dirty="0" smtClean="0">
                <a:latin typeface="+mn-lt"/>
              </a:rPr>
              <a:t>Enzyme substitution </a:t>
            </a:r>
          </a:p>
          <a:p>
            <a:pPr marL="1200150" lvl="2" indent="-285750"/>
            <a:r>
              <a:rPr lang="en-US" dirty="0" smtClean="0">
                <a:latin typeface="+mn-lt"/>
              </a:rPr>
              <a:t>Converts </a:t>
            </a:r>
            <a:r>
              <a:rPr lang="en-US" dirty="0">
                <a:latin typeface="+mn-lt"/>
              </a:rPr>
              <a:t>phe to ammonia and trans-</a:t>
            </a:r>
            <a:r>
              <a:rPr lang="en-US" dirty="0" err="1">
                <a:latin typeface="+mn-lt"/>
              </a:rPr>
              <a:t>cinnamic</a:t>
            </a:r>
            <a:r>
              <a:rPr lang="en-US" dirty="0">
                <a:latin typeface="+mn-lt"/>
              </a:rPr>
              <a:t> acid</a:t>
            </a:r>
          </a:p>
          <a:p>
            <a:pPr marL="1200150" lvl="2" indent="-285750"/>
            <a:r>
              <a:rPr lang="en-US" dirty="0" smtClean="0">
                <a:latin typeface="+mn-lt"/>
              </a:rPr>
              <a:t>Does </a:t>
            </a:r>
            <a:r>
              <a:rPr lang="en-US" dirty="0">
                <a:latin typeface="+mn-lt"/>
              </a:rPr>
              <a:t>not </a:t>
            </a:r>
            <a:r>
              <a:rPr lang="en-US" dirty="0" smtClean="0">
                <a:latin typeface="+mn-lt"/>
              </a:rPr>
              <a:t>depend on residual enzyme activity</a:t>
            </a:r>
          </a:p>
          <a:p>
            <a:pPr marL="742950" lvl="1" indent="-285750"/>
            <a:r>
              <a:rPr lang="en-US" sz="2000" dirty="0" smtClean="0">
                <a:latin typeface="+mn-lt"/>
              </a:rPr>
              <a:t>FDA </a:t>
            </a:r>
            <a:r>
              <a:rPr lang="en-US" sz="2000" dirty="0">
                <a:latin typeface="+mn-lt"/>
              </a:rPr>
              <a:t>approved for 18 years or older with phe levels &gt;600 </a:t>
            </a:r>
            <a:r>
              <a:rPr lang="en-US" sz="2000" dirty="0" err="1">
                <a:latin typeface="+mn-lt"/>
              </a:rPr>
              <a:t>micromol</a:t>
            </a:r>
            <a:r>
              <a:rPr lang="en-US" sz="2000" dirty="0">
                <a:latin typeface="+mn-lt"/>
              </a:rPr>
              <a:t>/L or 10 </a:t>
            </a:r>
            <a:r>
              <a:rPr lang="en-US" sz="2000" dirty="0" smtClean="0">
                <a:latin typeface="+mn-lt"/>
              </a:rPr>
              <a:t>mg/</a:t>
            </a:r>
            <a:r>
              <a:rPr lang="en-US" sz="2000" dirty="0" err="1" smtClean="0">
                <a:latin typeface="+mn-lt"/>
              </a:rPr>
              <a:t>dL</a:t>
            </a:r>
            <a:endParaRPr lang="en-US" sz="2000" dirty="0" smtClean="0">
              <a:latin typeface="+mn-lt"/>
            </a:endParaRPr>
          </a:p>
          <a:p>
            <a:pPr marL="742950" lvl="1" indent="-285750"/>
            <a:r>
              <a:rPr lang="en-US" sz="2000" dirty="0">
                <a:latin typeface="+mn-lt"/>
              </a:rPr>
              <a:t>May be used in conjunction with </a:t>
            </a:r>
            <a:r>
              <a:rPr lang="en-US" sz="2000" dirty="0" err="1" smtClean="0">
                <a:latin typeface="+mn-lt"/>
              </a:rPr>
              <a:t>sapropterin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dihydrochloride</a:t>
            </a:r>
            <a:endParaRPr lang="en-US" sz="2000" dirty="0" smtClean="0">
              <a:latin typeface="+mn-lt"/>
            </a:endParaRPr>
          </a:p>
          <a:p>
            <a:pPr marL="742950" lvl="1" indent="-285750"/>
            <a:r>
              <a:rPr lang="en-US" sz="2000" dirty="0" smtClean="0">
                <a:latin typeface="+mn-lt"/>
              </a:rPr>
              <a:t>Subcutaneous injection given in single-dose prefilled syringes</a:t>
            </a:r>
          </a:p>
          <a:p>
            <a:pPr marL="742950" lvl="1" indent="-285750"/>
            <a:r>
              <a:rPr lang="en-US" sz="2000" dirty="0" smtClean="0">
                <a:latin typeface="+mn-lt"/>
              </a:rPr>
              <a:t>Risk of anaphylaxis – mitigation strategies</a:t>
            </a:r>
          </a:p>
          <a:p>
            <a:pPr marL="742950" lvl="1" indent="-285750"/>
            <a:r>
              <a:rPr lang="en-US" sz="2000" dirty="0" smtClean="0">
                <a:latin typeface="+mn-lt"/>
              </a:rPr>
              <a:t>Risk of hypersensitivity reactions – slow titration to </a:t>
            </a:r>
            <a:r>
              <a:rPr lang="en-US" sz="2000" dirty="0">
                <a:latin typeface="+mn-lt"/>
              </a:rPr>
              <a:t>reach goal dose</a:t>
            </a:r>
          </a:p>
          <a:p>
            <a:pPr marL="1200150" lvl="2" indent="-285750"/>
            <a:r>
              <a:rPr lang="en-US" dirty="0">
                <a:latin typeface="+mn-lt"/>
              </a:rPr>
              <a:t>Response time is </a:t>
            </a:r>
            <a:r>
              <a:rPr lang="en-US" dirty="0" smtClean="0">
                <a:latin typeface="+mn-lt"/>
              </a:rPr>
              <a:t>typically 6 </a:t>
            </a:r>
            <a:r>
              <a:rPr lang="en-US" dirty="0">
                <a:latin typeface="+mn-lt"/>
              </a:rPr>
              <a:t>months to 2 </a:t>
            </a:r>
            <a:r>
              <a:rPr lang="en-US" dirty="0" smtClean="0">
                <a:latin typeface="+mn-lt"/>
              </a:rPr>
              <a:t>years, sometimes longer</a:t>
            </a:r>
            <a:endParaRPr lang="en-US" dirty="0">
              <a:latin typeface="+mn-lt"/>
            </a:endParaRPr>
          </a:p>
          <a:p>
            <a:pPr marL="742950" lvl="1" indent="-285750"/>
            <a:r>
              <a:rPr lang="en-US" sz="2000" dirty="0" smtClean="0">
                <a:latin typeface="+mn-lt"/>
              </a:rPr>
              <a:t>First response defined as greater than 20% reduction from baseline </a:t>
            </a:r>
            <a:r>
              <a:rPr lang="en-US" sz="2000" dirty="0" err="1" smtClean="0">
                <a:latin typeface="+mn-lt"/>
              </a:rPr>
              <a:t>phe</a:t>
            </a:r>
            <a:r>
              <a:rPr lang="en-US" sz="2000" dirty="0" smtClean="0">
                <a:latin typeface="+mn-lt"/>
              </a:rPr>
              <a:t> level OR </a:t>
            </a:r>
            <a:r>
              <a:rPr lang="en-US" sz="2000" dirty="0" err="1" smtClean="0">
                <a:latin typeface="+mn-lt"/>
              </a:rPr>
              <a:t>phe</a:t>
            </a:r>
            <a:r>
              <a:rPr lang="en-US" sz="2000" dirty="0" smtClean="0">
                <a:latin typeface="+mn-lt"/>
              </a:rPr>
              <a:t> levels less than 600 </a:t>
            </a:r>
            <a:r>
              <a:rPr lang="en-US" sz="2000" dirty="0" err="1" smtClean="0">
                <a:latin typeface="+mn-lt"/>
              </a:rPr>
              <a:t>micromol</a:t>
            </a:r>
            <a:r>
              <a:rPr lang="en-US" sz="2000" dirty="0" smtClean="0">
                <a:latin typeface="+mn-lt"/>
              </a:rPr>
              <a:t>/L or 10 mg/</a:t>
            </a:r>
            <a:r>
              <a:rPr lang="en-US" sz="2000" dirty="0" err="1" smtClean="0">
                <a:latin typeface="+mn-lt"/>
              </a:rPr>
              <a:t>dL</a:t>
            </a:r>
            <a:endParaRPr lang="en-US" sz="2000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6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427"/>
    </mc:Choice>
    <mc:Fallback xmlns="">
      <p:transition spd="slow" advTm="415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Pegvaliase</a:t>
            </a:r>
            <a:r>
              <a:rPr lang="en-US" dirty="0" smtClean="0"/>
              <a:t> Initiation and Dosing Chart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48095"/>
              </p:ext>
            </p:extLst>
          </p:nvPr>
        </p:nvGraphicFramePr>
        <p:xfrm>
          <a:off x="965917" y="1390925"/>
          <a:ext cx="8281114" cy="45462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1373"/>
                <a:gridCol w="2110873"/>
                <a:gridCol w="974248"/>
                <a:gridCol w="3734620"/>
              </a:tblGrid>
              <a:tr h="262911"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0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Treatment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Pegvaliase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Dosage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Duration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0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Induction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2.5 mg once weekly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 weeks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0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Titration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2.5 twice weekly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 week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0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 mg once weekly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 week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0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 mg twice weekly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 week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0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 mg four times/week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 week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0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 mg once daily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 week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0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Maintenance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 mg once daily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 weeks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92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 mg once daily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sng">
                          <a:effectLst/>
                        </a:rPr>
                        <a:t>&gt;</a:t>
                      </a:r>
                      <a:r>
                        <a:rPr lang="en-US" sz="1400">
                          <a:effectLst/>
                        </a:rPr>
                        <a:t>16 weeks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Increase to 40 mg daily if phe levels are uncontrolled after 24 weeks of 20 mg/daily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76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Maximum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 mg once daily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sng">
                          <a:effectLst/>
                        </a:rPr>
                        <a:t>&gt;</a:t>
                      </a:r>
                      <a:r>
                        <a:rPr lang="en-US" sz="1400">
                          <a:effectLst/>
                        </a:rPr>
                        <a:t> 16 weeks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Consider </a:t>
                      </a:r>
                      <a:r>
                        <a:rPr lang="en-US" sz="1400" dirty="0">
                          <a:effectLst/>
                        </a:rPr>
                        <a:t>increasing to 60 mg daily if phe levels are uncontrolled after 24 weeks of 40 </a:t>
                      </a:r>
                      <a:r>
                        <a:rPr lang="en-US" sz="1400" dirty="0" smtClean="0">
                          <a:effectLst/>
                        </a:rPr>
                        <a:t>mg/</a:t>
                      </a:r>
                      <a:r>
                        <a:rPr lang="en-US" sz="1400" dirty="0" err="1" smtClean="0">
                          <a:effectLst/>
                        </a:rPr>
                        <a:t>dL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9274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*Note if patient discontinues drug, data suggests they have up to 8 weeks to restart where they stopped. The dose at which the patient restarts at is the provider’s discretion.*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89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968"/>
    </mc:Choice>
    <mc:Fallback>
      <p:transition spd="slow" advTm="2739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Dietary Adjustments on </a:t>
            </a:r>
            <a:r>
              <a:rPr lang="en-US" dirty="0" err="1" smtClean="0"/>
              <a:t>Pegvaliase</a:t>
            </a:r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half" idx="1"/>
          </p:nvPr>
        </p:nvSpPr>
        <p:spPr>
          <a:xfrm>
            <a:off x="838200" y="2202053"/>
            <a:ext cx="5181600" cy="397491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Blood Phe &lt;120micromol/L or &lt;2mg/</a:t>
            </a:r>
            <a:r>
              <a:rPr lang="en-US" sz="2000" dirty="0" err="1" smtClean="0"/>
              <a:t>dL</a:t>
            </a:r>
            <a:endParaRPr lang="en-US" sz="2000" dirty="0" smtClean="0"/>
          </a:p>
          <a:p>
            <a:pPr lvl="1"/>
            <a:r>
              <a:rPr lang="en-US" sz="1600" dirty="0" smtClean="0"/>
              <a:t>If on restricted diet:</a:t>
            </a:r>
          </a:p>
          <a:p>
            <a:pPr lvl="2"/>
            <a:r>
              <a:rPr lang="en-US" sz="1600" dirty="0" smtClean="0"/>
              <a:t>Increase intact protein 10-20g</a:t>
            </a:r>
          </a:p>
          <a:p>
            <a:pPr lvl="2"/>
            <a:r>
              <a:rPr lang="en-US" sz="1600" dirty="0" smtClean="0"/>
              <a:t>Decrease medical food protein by 10-20g</a:t>
            </a:r>
          </a:p>
          <a:p>
            <a:pPr lvl="2"/>
            <a:r>
              <a:rPr lang="en-US" sz="1600" dirty="0" smtClean="0"/>
              <a:t>Continue to monitor </a:t>
            </a:r>
            <a:r>
              <a:rPr lang="en-US" sz="1600" dirty="0" err="1" smtClean="0"/>
              <a:t>phe</a:t>
            </a:r>
            <a:r>
              <a:rPr lang="en-US" sz="1600" dirty="0" smtClean="0"/>
              <a:t> levels</a:t>
            </a:r>
          </a:p>
          <a:p>
            <a:pPr lvl="1"/>
            <a:r>
              <a:rPr lang="en-US" sz="1600" dirty="0" smtClean="0"/>
              <a:t>If on unrestricted diet:</a:t>
            </a:r>
          </a:p>
          <a:p>
            <a:pPr lvl="2"/>
            <a:r>
              <a:rPr lang="en-US" sz="1600" dirty="0" smtClean="0"/>
              <a:t>Maintain current dietary intake and </a:t>
            </a:r>
            <a:r>
              <a:rPr lang="en-US" sz="1600" dirty="0" err="1" smtClean="0"/>
              <a:t>pegvaliase</a:t>
            </a:r>
            <a:r>
              <a:rPr lang="en-US" sz="1600" dirty="0" smtClean="0"/>
              <a:t> dose</a:t>
            </a:r>
          </a:p>
          <a:p>
            <a:pPr lvl="2"/>
            <a:r>
              <a:rPr lang="en-US" sz="1600" dirty="0" smtClean="0"/>
              <a:t>Continue to monitor </a:t>
            </a:r>
            <a:r>
              <a:rPr lang="en-US" sz="1600" dirty="0" err="1" smtClean="0"/>
              <a:t>phe</a:t>
            </a:r>
            <a:r>
              <a:rPr lang="en-US" sz="1600" dirty="0" smtClean="0"/>
              <a:t> levels</a:t>
            </a:r>
            <a:endParaRPr lang="en-US" sz="1600" dirty="0"/>
          </a:p>
        </p:txBody>
      </p:sp>
      <p:sp>
        <p:nvSpPr>
          <p:cNvPr id="22" name="Content Placeholder 21"/>
          <p:cNvSpPr>
            <a:spLocks noGrp="1"/>
          </p:cNvSpPr>
          <p:nvPr>
            <p:ph sz="half" idx="2"/>
          </p:nvPr>
        </p:nvSpPr>
        <p:spPr>
          <a:xfrm>
            <a:off x="6172200" y="2202053"/>
            <a:ext cx="5181600" cy="3974910"/>
          </a:xfrm>
        </p:spPr>
        <p:txBody>
          <a:bodyPr/>
          <a:lstStyle/>
          <a:p>
            <a:r>
              <a:rPr lang="en-US" sz="2000" dirty="0"/>
              <a:t>Blood Phe </a:t>
            </a:r>
            <a:r>
              <a:rPr lang="en-US" sz="2000" dirty="0" smtClean="0"/>
              <a:t>&lt;30micromol/L </a:t>
            </a:r>
            <a:r>
              <a:rPr lang="en-US" sz="2000" dirty="0"/>
              <a:t>or </a:t>
            </a:r>
            <a:r>
              <a:rPr lang="en-US" sz="2000" dirty="0" smtClean="0"/>
              <a:t>&lt;0.5mg/</a:t>
            </a:r>
            <a:r>
              <a:rPr lang="en-US" sz="2000" dirty="0" err="1" smtClean="0"/>
              <a:t>dL</a:t>
            </a:r>
            <a:endParaRPr lang="en-US" sz="2000" dirty="0"/>
          </a:p>
          <a:p>
            <a:pPr lvl="1"/>
            <a:r>
              <a:rPr lang="en-US" sz="1600" dirty="0"/>
              <a:t>If on restricted diet:</a:t>
            </a:r>
          </a:p>
          <a:p>
            <a:pPr lvl="2"/>
            <a:r>
              <a:rPr lang="en-US" sz="1600" dirty="0"/>
              <a:t>Increase intact protein 10-20g</a:t>
            </a:r>
          </a:p>
          <a:p>
            <a:pPr lvl="2"/>
            <a:r>
              <a:rPr lang="en-US" sz="1600" dirty="0"/>
              <a:t>Decrease medical food protein by 10-20g</a:t>
            </a:r>
          </a:p>
          <a:p>
            <a:pPr lvl="2"/>
            <a:r>
              <a:rPr lang="en-US" sz="1600" dirty="0"/>
              <a:t>Continue to monitor </a:t>
            </a:r>
            <a:r>
              <a:rPr lang="en-US" sz="1600" dirty="0" err="1"/>
              <a:t>phe</a:t>
            </a:r>
            <a:r>
              <a:rPr lang="en-US" sz="1600" dirty="0"/>
              <a:t> levels</a:t>
            </a:r>
          </a:p>
          <a:p>
            <a:pPr lvl="1"/>
            <a:r>
              <a:rPr lang="en-US" sz="1600" dirty="0"/>
              <a:t>If on unrestricted diet:</a:t>
            </a:r>
          </a:p>
          <a:p>
            <a:pPr lvl="2"/>
            <a:r>
              <a:rPr lang="en-US" sz="1600" dirty="0"/>
              <a:t>Maintain current </a:t>
            </a:r>
            <a:r>
              <a:rPr lang="en-US" sz="1600" dirty="0" smtClean="0"/>
              <a:t>dietary intake</a:t>
            </a:r>
          </a:p>
          <a:p>
            <a:pPr lvl="2"/>
            <a:r>
              <a:rPr lang="en-US" sz="1600" dirty="0" smtClean="0"/>
              <a:t>Decrease </a:t>
            </a:r>
            <a:r>
              <a:rPr lang="en-US" sz="1600" dirty="0" err="1" smtClean="0"/>
              <a:t>pegvaliase</a:t>
            </a:r>
            <a:r>
              <a:rPr lang="en-US" sz="1600" dirty="0" smtClean="0"/>
              <a:t> dose</a:t>
            </a:r>
          </a:p>
          <a:p>
            <a:pPr lvl="2"/>
            <a:r>
              <a:rPr lang="en-US" sz="1600" dirty="0" smtClean="0"/>
              <a:t>Continue to monitor </a:t>
            </a:r>
            <a:r>
              <a:rPr lang="en-US" sz="1600" dirty="0" err="1" smtClean="0"/>
              <a:t>phe</a:t>
            </a:r>
            <a:r>
              <a:rPr lang="en-US" sz="1600" dirty="0" smtClean="0"/>
              <a:t> levels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46299" y="1360967"/>
            <a:ext cx="8559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Longo N et al (2019) “Evidence and consensus-based recommendations for the use of </a:t>
            </a:r>
            <a:r>
              <a:rPr lang="en-US" dirty="0" err="1" smtClean="0"/>
              <a:t>pegvaliase</a:t>
            </a:r>
            <a:r>
              <a:rPr lang="en-US" dirty="0" smtClean="0"/>
              <a:t> in adults with phenylketonuria.”</a:t>
            </a:r>
            <a:endParaRPr lang="en-US" dirty="0"/>
          </a:p>
        </p:txBody>
      </p:sp>
      <p:pic>
        <p:nvPicPr>
          <p:cNvPr id="20" name="Audio 1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310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533"/>
    </mc:Choice>
    <mc:Fallback xmlns="">
      <p:transition spd="slow" advTm="177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Nutrition assessment and intervention throughout the lifespan are critical in the management of PKU</a:t>
            </a:r>
          </a:p>
          <a:p>
            <a:r>
              <a:rPr lang="en-US" dirty="0" smtClean="0"/>
              <a:t>The goals of PKU management are to maintain </a:t>
            </a:r>
            <a:r>
              <a:rPr lang="en-US" dirty="0" err="1" smtClean="0"/>
              <a:t>phe</a:t>
            </a:r>
            <a:r>
              <a:rPr lang="en-US" dirty="0" smtClean="0"/>
              <a:t> levels in a safe range in order to promote normal growth and development, and to optimize neurocognitive outcomes</a:t>
            </a:r>
          </a:p>
          <a:p>
            <a:r>
              <a:rPr lang="en-US" dirty="0" smtClean="0"/>
              <a:t>Nutrition intervention includes a </a:t>
            </a:r>
            <a:r>
              <a:rPr lang="en-US" dirty="0" err="1" smtClean="0"/>
              <a:t>phe</a:t>
            </a:r>
            <a:r>
              <a:rPr lang="en-US" dirty="0" smtClean="0"/>
              <a:t> restricted diet in conjunction with </a:t>
            </a:r>
            <a:r>
              <a:rPr lang="en-US" dirty="0" err="1" smtClean="0"/>
              <a:t>phe</a:t>
            </a:r>
            <a:r>
              <a:rPr lang="en-US" dirty="0" smtClean="0"/>
              <a:t>-free medical food supplement</a:t>
            </a:r>
          </a:p>
          <a:p>
            <a:r>
              <a:rPr lang="en-US" dirty="0" smtClean="0"/>
              <a:t>Although medical management options do exist, nutrition intervention continues to be the mainstay of PKU management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9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68"/>
    </mc:Choice>
    <mc:Fallback xmlns="">
      <p:transition spd="slow" advTm="48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post-test </a:t>
            </a:r>
          </a:p>
          <a:p>
            <a:r>
              <a:rPr lang="en-US" dirty="0" smtClean="0"/>
              <a:t>Review any additional materials in Q-drive</a:t>
            </a:r>
          </a:p>
          <a:p>
            <a:r>
              <a:rPr lang="en-US" dirty="0" smtClean="0"/>
              <a:t>Debrief with content expert</a:t>
            </a:r>
            <a:r>
              <a:rPr lang="en-US" dirty="0"/>
              <a:t> </a:t>
            </a:r>
            <a:endParaRPr lang="en-US" dirty="0" smtClean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6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43"/>
    </mc:Choice>
    <mc:Fallback xmlns="">
      <p:transition spd="slow" advTm="23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PKU?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Complications of untreated PKU</a:t>
            </a:r>
          </a:p>
          <a:p>
            <a:pPr lvl="1"/>
            <a:r>
              <a:rPr lang="en-US" dirty="0" smtClean="0"/>
              <a:t>Severe and irreversible intellectual disability, seizures, ataxia, motor deficits, and behavior problems  </a:t>
            </a:r>
          </a:p>
          <a:p>
            <a:r>
              <a:rPr lang="en-US" dirty="0" smtClean="0"/>
              <a:t>Outlook	</a:t>
            </a:r>
          </a:p>
          <a:p>
            <a:pPr lvl="1"/>
            <a:r>
              <a:rPr lang="en-US" dirty="0" smtClean="0"/>
              <a:t>Early and lifelong management of PKU results in normal IQ levels</a:t>
            </a:r>
          </a:p>
          <a:p>
            <a:pPr lvl="2"/>
            <a:r>
              <a:rPr lang="en-US" dirty="0" smtClean="0"/>
              <a:t>Subtle deficits in neurocognitive and executive functioning may still persist </a:t>
            </a:r>
          </a:p>
          <a:p>
            <a:pPr lvl="1"/>
            <a:r>
              <a:rPr lang="en-US" dirty="0" smtClean="0"/>
              <a:t>Going off diet later in life typically exacerbates psychological and neurocognitive impacts, though IQ remains intact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8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94"/>
    </mc:Choice>
    <mc:Fallback xmlns="">
      <p:transition spd="slow" advTm="94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Born Screen (NBS)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637" y="1449926"/>
            <a:ext cx="8268477" cy="4437689"/>
          </a:xfrm>
        </p:spPr>
        <p:txBody>
          <a:bodyPr>
            <a:normAutofit/>
          </a:bodyPr>
          <a:lstStyle/>
          <a:p>
            <a:r>
              <a:rPr lang="en-US" dirty="0" smtClean="0"/>
              <a:t>Blood draw within 24-48 hours of birth that screens for 48 different disorders</a:t>
            </a:r>
          </a:p>
          <a:p>
            <a:pPr lvl="1"/>
            <a:r>
              <a:rPr lang="en-US" dirty="0" smtClean="0"/>
              <a:t>Blood drops on filter paper that is sent to Wisconsin State Lab of Hygiene</a:t>
            </a:r>
          </a:p>
          <a:p>
            <a:pPr lvl="1"/>
            <a:r>
              <a:rPr lang="en-US" dirty="0" smtClean="0"/>
              <a:t>Not independently diagnostic</a:t>
            </a:r>
          </a:p>
          <a:p>
            <a:pPr lvl="1"/>
            <a:r>
              <a:rPr lang="en-US" dirty="0" smtClean="0"/>
              <a:t>PKU screen has a low false positive rate </a:t>
            </a:r>
          </a:p>
          <a:p>
            <a:r>
              <a:rPr lang="en-US" dirty="0" smtClean="0"/>
              <a:t>Plays crucial role in care of infants diagnosed with one of the screened conditions </a:t>
            </a:r>
          </a:p>
          <a:p>
            <a:r>
              <a:rPr lang="en-US" dirty="0" smtClean="0"/>
              <a:t>Allows infant to receive treatment before neurological complications develop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" name="Picture 2" descr="Delays at hospitals across the country undermine newborn screening  programs, putting babies at risk of disability and deat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677" y="1449927"/>
            <a:ext cx="2638425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9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808"/>
    </mc:Choice>
    <mc:Fallback xmlns="">
      <p:transition spd="slow" advTm="105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1A001E-C6FA-3A47-B609-B6D5FD8E4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Clinic Visit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244449A-8A06-BA4A-B4EB-357090690A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690688"/>
            <a:ext cx="100117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visit within 1-2 days of abnormal NBS results to start diet ASAP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Goal</a:t>
            </a:r>
            <a:r>
              <a:rPr lang="en-US" sz="2000" b="1" dirty="0"/>
              <a:t>: </a:t>
            </a:r>
            <a:r>
              <a:rPr lang="en-US" sz="2000" b="1" dirty="0" smtClean="0"/>
              <a:t>bring Phe </a:t>
            </a:r>
            <a:r>
              <a:rPr lang="en-US" sz="2000" b="1" dirty="0"/>
              <a:t>levels </a:t>
            </a:r>
            <a:r>
              <a:rPr lang="en-US" sz="2000" b="1" dirty="0" smtClean="0"/>
              <a:t>within </a:t>
            </a:r>
            <a:r>
              <a:rPr lang="en-US" sz="2000" b="1" dirty="0"/>
              <a:t>treatment range </a:t>
            </a:r>
            <a:r>
              <a:rPr lang="en-US" sz="2000" b="1" dirty="0" smtClean="0"/>
              <a:t>by no more than 2 </a:t>
            </a:r>
            <a:r>
              <a:rPr lang="en-US" sz="2000" b="1" dirty="0"/>
              <a:t>weeks of </a:t>
            </a:r>
            <a:r>
              <a:rPr lang="en-US" sz="2000" b="1" dirty="0" smtClean="0"/>
              <a:t>age</a:t>
            </a:r>
          </a:p>
          <a:p>
            <a:r>
              <a:rPr lang="en-US" sz="2000" b="1" dirty="0" smtClean="0"/>
              <a:t> </a:t>
            </a: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Confirmatory/Diagnostic </a:t>
            </a:r>
            <a:r>
              <a:rPr lang="en-US" sz="2000" dirty="0"/>
              <a:t>biochemical data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Plasma amino acids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Phe to state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Blood and urine </a:t>
            </a:r>
            <a:r>
              <a:rPr lang="en-US" sz="2000" dirty="0" err="1"/>
              <a:t>biopterin</a:t>
            </a:r>
            <a:r>
              <a:rPr lang="en-US" sz="2000" dirty="0"/>
              <a:t> studies (PKU cofactor</a:t>
            </a:r>
            <a:r>
              <a:rPr lang="en-US" sz="2000" dirty="0" smtClean="0"/>
              <a:t>)</a:t>
            </a:r>
          </a:p>
          <a:p>
            <a:pPr lvl="1"/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Role </a:t>
            </a:r>
            <a:r>
              <a:rPr lang="en-US" sz="2000" dirty="0"/>
              <a:t>of Genetic </a:t>
            </a:r>
            <a:r>
              <a:rPr lang="en-US" sz="2000" dirty="0" smtClean="0"/>
              <a:t>Counselor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Explain NBS results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Educate on basic biochemistry of PKU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Review inheritance patterns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Mom and dad both carriers of non-working </a:t>
            </a:r>
            <a:r>
              <a:rPr lang="en-US" sz="2000" dirty="0" smtClean="0"/>
              <a:t>copy of PAH gene</a:t>
            </a:r>
            <a:endParaRPr lang="en-US" sz="20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25% chance for each future child to </a:t>
            </a:r>
            <a:r>
              <a:rPr lang="en-US" sz="2000" dirty="0" smtClean="0"/>
              <a:t>inherit PKU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7775" y="3036165"/>
            <a:ext cx="3906025" cy="2156701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1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326"/>
    </mc:Choice>
    <mc:Fallback xmlns="">
      <p:transition spd="slow" advTm="111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1A001E-C6FA-3A47-B609-B6D5FD8E4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Clinic Visit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244449A-8A06-BA4A-B4EB-357090690A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690688"/>
            <a:ext cx="1001177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Additional family led discussion/education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PKU as a spectrum disorder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Journey to determine where child falls on PKU spectrum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Short term and long term treatment goals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Long-term implications of untreated vs treated PKU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Variances in severity of dietary restriction – what does the future hold?</a:t>
            </a: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3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183"/>
    </mc:Choice>
    <mc:Fallback xmlns="">
      <p:transition spd="slow" advTm="226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Clinic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Start 24 hour washout based on NBS levels with </a:t>
            </a:r>
            <a:r>
              <a:rPr lang="en-US" sz="2000" dirty="0" err="1" smtClean="0"/>
              <a:t>phe</a:t>
            </a:r>
            <a:r>
              <a:rPr lang="en-US" sz="2000" dirty="0" smtClean="0"/>
              <a:t>-free </a:t>
            </a:r>
            <a:r>
              <a:rPr lang="en-US" sz="2000" dirty="0"/>
              <a:t>formula </a:t>
            </a:r>
            <a:r>
              <a:rPr lang="en-US" sz="2000" dirty="0" smtClean="0"/>
              <a:t>only </a:t>
            </a:r>
          </a:p>
          <a:p>
            <a:pPr lvl="1"/>
            <a:r>
              <a:rPr lang="en-US" sz="1600" dirty="0" smtClean="0"/>
              <a:t>Goal: Reduce blood </a:t>
            </a:r>
            <a:r>
              <a:rPr lang="en-US" sz="1600" dirty="0" err="1" smtClean="0"/>
              <a:t>phe</a:t>
            </a:r>
            <a:r>
              <a:rPr lang="en-US" sz="1600" dirty="0" smtClean="0"/>
              <a:t> levels as quickly as possible</a:t>
            </a:r>
          </a:p>
          <a:p>
            <a:pPr lvl="1"/>
            <a:endParaRPr lang="en-US" sz="1600" dirty="0"/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  <a:p>
            <a:pPr marL="285750" indent="-285750"/>
            <a:r>
              <a:rPr lang="en-US" sz="2000" dirty="0"/>
              <a:t>After washout: ratio of human milk or infant formula + metabolic formula</a:t>
            </a:r>
          </a:p>
          <a:p>
            <a:pPr marL="742950" lvl="1" indent="-285750"/>
            <a:r>
              <a:rPr lang="en-US" sz="2000" dirty="0"/>
              <a:t>Special formula allows for the infant to receive all essential amino acids, nutrients, and protein without </a:t>
            </a:r>
            <a:r>
              <a:rPr lang="en-US" sz="2000" dirty="0" err="1"/>
              <a:t>phe</a:t>
            </a:r>
            <a:endParaRPr lang="en-US" sz="2000" dirty="0"/>
          </a:p>
          <a:p>
            <a:pPr marL="742950" lvl="1" indent="-285750"/>
            <a:r>
              <a:rPr lang="en-US" sz="2000" dirty="0"/>
              <a:t>Ratio depends on severity of condition </a:t>
            </a:r>
            <a:r>
              <a:rPr lang="en-US" sz="2000" dirty="0" smtClean="0"/>
              <a:t>presented and is titrated over time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409DA8-79F0-7748-B4F6-AB3CA9E3BAE2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761029"/>
              </p:ext>
            </p:extLst>
          </p:nvPr>
        </p:nvGraphicFramePr>
        <p:xfrm>
          <a:off x="1389906" y="2516055"/>
          <a:ext cx="732857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676"/>
                <a:gridCol w="300789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Screening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Phe Concentration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Remove dietary Phe for (h)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360-600 </a:t>
                      </a:r>
                      <a:r>
                        <a:rPr lang="en-US" dirty="0" err="1" smtClean="0"/>
                        <a:t>micromol</a:t>
                      </a:r>
                      <a:r>
                        <a:rPr lang="en-US" dirty="0" smtClean="0"/>
                        <a:t>/L</a:t>
                      </a:r>
                      <a:r>
                        <a:rPr lang="en-US" baseline="0" dirty="0" smtClean="0"/>
                        <a:t> (6-10 mg/</a:t>
                      </a:r>
                      <a:r>
                        <a:rPr lang="en-US" baseline="0" dirty="0" err="1" smtClean="0"/>
                        <a:t>dL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600-1200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micromol</a:t>
                      </a:r>
                      <a:r>
                        <a:rPr lang="en-US" baseline="0" dirty="0" smtClean="0"/>
                        <a:t>/L (10-20 mg/</a:t>
                      </a:r>
                      <a:r>
                        <a:rPr lang="en-US" baseline="0" dirty="0" err="1" smtClean="0"/>
                        <a:t>dL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1200-2400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micromol</a:t>
                      </a:r>
                      <a:r>
                        <a:rPr lang="en-US" baseline="0" dirty="0" smtClean="0"/>
                        <a:t>/L (20-40 mg/</a:t>
                      </a:r>
                      <a:r>
                        <a:rPr lang="en-US" baseline="0" dirty="0" err="1" smtClean="0"/>
                        <a:t>dL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&gt;2400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micromol</a:t>
                      </a:r>
                      <a:r>
                        <a:rPr lang="en-US" baseline="0" dirty="0" smtClean="0"/>
                        <a:t>/L (&gt;40 mg/</a:t>
                      </a:r>
                      <a:r>
                        <a:rPr lang="en-US" baseline="0" dirty="0" err="1" smtClean="0"/>
                        <a:t>dL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402"/>
    </mc:Choice>
    <mc:Fallback xmlns="">
      <p:transition spd="slow" advTm="151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334955"/>
            <a:ext cx="9808464" cy="10207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800" dirty="0"/>
              <a:t>Nutritional Management </a:t>
            </a:r>
            <a:r>
              <a:rPr lang="en-US" sz="3800" dirty="0" smtClean="0"/>
              <a:t>of PKU</a:t>
            </a:r>
            <a:endParaRPr lang="en-US" sz="3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3527" y="4405324"/>
            <a:ext cx="8633152" cy="228808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Initiate protein restricted diet and give </a:t>
            </a:r>
            <a:r>
              <a:rPr lang="en-US" sz="2000" dirty="0" err="1" smtClean="0"/>
              <a:t>phe</a:t>
            </a:r>
            <a:r>
              <a:rPr lang="en-US" sz="2000" dirty="0" smtClean="0"/>
              <a:t>-free medical food</a:t>
            </a:r>
          </a:p>
          <a:p>
            <a:pPr lvl="1"/>
            <a:r>
              <a:rPr lang="en-US" sz="1600" dirty="0" smtClean="0"/>
              <a:t>Limit incoming dietary </a:t>
            </a:r>
            <a:r>
              <a:rPr lang="en-US" sz="1600" dirty="0" err="1" smtClean="0"/>
              <a:t>phe</a:t>
            </a:r>
            <a:endParaRPr lang="en-US" sz="1600" dirty="0" smtClean="0"/>
          </a:p>
          <a:p>
            <a:pPr lvl="1"/>
            <a:r>
              <a:rPr lang="en-US" sz="1600" dirty="0" smtClean="0"/>
              <a:t>Prevent catabolism through medical food supplement</a:t>
            </a:r>
          </a:p>
          <a:p>
            <a:pPr lvl="1"/>
            <a:r>
              <a:rPr lang="en-US" sz="1600" dirty="0" smtClean="0"/>
              <a:t>Provide </a:t>
            </a:r>
            <a:r>
              <a:rPr lang="en-US" sz="1600" dirty="0"/>
              <a:t>tyrosine</a:t>
            </a:r>
          </a:p>
          <a:p>
            <a:pPr lvl="1"/>
            <a:r>
              <a:rPr lang="en-US" sz="1600" dirty="0" smtClean="0"/>
              <a:t>Correct resulting nutritional deficiencies – other amino acids, usually vitamins and minerals, sometimes essential fats and/or dietary fiber</a:t>
            </a:r>
          </a:p>
          <a:p>
            <a:r>
              <a:rPr lang="en-US" sz="2000" dirty="0" smtClean="0"/>
              <a:t>Goal: Maintain </a:t>
            </a:r>
            <a:r>
              <a:rPr lang="en-US" sz="2000" dirty="0" err="1" smtClean="0"/>
              <a:t>phe</a:t>
            </a:r>
            <a:r>
              <a:rPr lang="en-US" sz="2000" dirty="0" smtClean="0"/>
              <a:t> levels 2-4mg/</a:t>
            </a:r>
            <a:r>
              <a:rPr lang="en-US" sz="2000" dirty="0" err="1" smtClean="0"/>
              <a:t>dL</a:t>
            </a:r>
            <a:endParaRPr lang="en-US" sz="1600" dirty="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611026" y="1347411"/>
            <a:ext cx="1600200" cy="1082682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3600" b="1" dirty="0" smtClean="0">
                <a:solidFill>
                  <a:schemeClr val="bg2"/>
                </a:solidFill>
                <a:latin typeface="Times" pitchFamily="18" charset="0"/>
              </a:rPr>
              <a:t>Phe</a:t>
            </a:r>
            <a:endParaRPr lang="en-US" sz="36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590800" y="3058630"/>
            <a:ext cx="1600200" cy="1007130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 sz="1600" b="1" dirty="0" smtClean="0">
              <a:solidFill>
                <a:schemeClr val="bg2"/>
              </a:solidFill>
              <a:latin typeface="Times" pitchFamily="18" charset="0"/>
            </a:endParaRPr>
          </a:p>
          <a:p>
            <a:pPr algn="ctr"/>
            <a:endParaRPr lang="en-US" sz="1600" b="1" dirty="0">
              <a:solidFill>
                <a:schemeClr val="bg2"/>
              </a:solidFill>
              <a:latin typeface="Times" pitchFamily="18" charset="0"/>
            </a:endParaRPr>
          </a:p>
          <a:p>
            <a:pPr algn="ctr"/>
            <a:endParaRPr lang="en-US" sz="36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14342" name="Oval 9"/>
          <p:cNvSpPr>
            <a:spLocks noChangeArrowheads="1"/>
          </p:cNvSpPr>
          <p:nvPr/>
        </p:nvSpPr>
        <p:spPr bwMode="auto">
          <a:xfrm>
            <a:off x="5029200" y="1524000"/>
            <a:ext cx="1752600" cy="381000"/>
          </a:xfrm>
          <a:prstGeom prst="ellipse">
            <a:avLst/>
          </a:prstGeom>
          <a:solidFill>
            <a:srgbClr val="FF3300"/>
          </a:solidFill>
          <a:ln w="12700">
            <a:solidFill>
              <a:srgbClr val="FF0066"/>
            </a:solidFill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2400" b="1" dirty="0" smtClean="0">
                <a:latin typeface="Times" pitchFamily="18" charset="0"/>
              </a:rPr>
              <a:t>PAH</a:t>
            </a:r>
            <a:endParaRPr lang="en-US" sz="2400" b="1" dirty="0">
              <a:latin typeface="Times" pitchFamily="18" charset="0"/>
            </a:endParaRPr>
          </a:p>
        </p:txBody>
      </p:sp>
      <p:sp>
        <p:nvSpPr>
          <p:cNvPr id="14343" name="Rectangle 8"/>
          <p:cNvSpPr>
            <a:spLocks noChangeArrowheads="1"/>
          </p:cNvSpPr>
          <p:nvPr/>
        </p:nvSpPr>
        <p:spPr bwMode="auto">
          <a:xfrm rot="10820317" flipV="1">
            <a:off x="7631451" y="1813670"/>
            <a:ext cx="303212" cy="301625"/>
          </a:xfrm>
          <a:prstGeom prst="rect">
            <a:avLst/>
          </a:prstGeom>
          <a:solidFill>
            <a:srgbClr val="FF8A66"/>
          </a:solidFill>
          <a:ln w="12700">
            <a:solidFill>
              <a:srgbClr val="FF0066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1400" b="1" dirty="0" smtClean="0">
                <a:solidFill>
                  <a:schemeClr val="bg2"/>
                </a:solidFill>
                <a:latin typeface="Times" pitchFamily="18" charset="0"/>
              </a:rPr>
              <a:t>Tyr</a:t>
            </a:r>
            <a:endParaRPr lang="en-US" sz="14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14345" name="Rectangle 8"/>
          <p:cNvSpPr>
            <a:spLocks noChangeArrowheads="1"/>
          </p:cNvSpPr>
          <p:nvPr/>
        </p:nvSpPr>
        <p:spPr bwMode="auto">
          <a:xfrm rot="10820317" flipV="1">
            <a:off x="7308369" y="3055140"/>
            <a:ext cx="951451" cy="354864"/>
          </a:xfrm>
          <a:prstGeom prst="rect">
            <a:avLst/>
          </a:prstGeom>
          <a:solidFill>
            <a:srgbClr val="FF8A66"/>
          </a:solidFill>
          <a:ln w="12700">
            <a:solidFill>
              <a:srgbClr val="FF0066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1200" b="1" dirty="0" smtClean="0">
                <a:solidFill>
                  <a:schemeClr val="bg2"/>
                </a:solidFill>
                <a:latin typeface="Times" pitchFamily="18" charset="0"/>
              </a:rPr>
              <a:t>Tyr </a:t>
            </a:r>
          </a:p>
          <a:p>
            <a:pPr algn="ctr"/>
            <a:r>
              <a:rPr lang="en-US" sz="1200" b="1" dirty="0" smtClean="0">
                <a:solidFill>
                  <a:schemeClr val="bg2"/>
                </a:solidFill>
                <a:latin typeface="Times" pitchFamily="18" charset="0"/>
              </a:rPr>
              <a:t>metabolites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4409038" y="1981200"/>
            <a:ext cx="27537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14347" name="Oval 15"/>
          <p:cNvSpPr>
            <a:spLocks noChangeArrowheads="1"/>
          </p:cNvSpPr>
          <p:nvPr/>
        </p:nvSpPr>
        <p:spPr bwMode="auto">
          <a:xfrm>
            <a:off x="4495800" y="2209800"/>
            <a:ext cx="1066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8" name="Text Box 16"/>
          <p:cNvSpPr txBox="1">
            <a:spLocks noChangeArrowheads="1"/>
          </p:cNvSpPr>
          <p:nvPr/>
        </p:nvSpPr>
        <p:spPr bwMode="auto">
          <a:xfrm>
            <a:off x="4648200" y="2209801"/>
            <a:ext cx="914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dirty="0" smtClean="0"/>
              <a:t>    BH4</a:t>
            </a:r>
            <a:endParaRPr lang="en-US" sz="1400" dirty="0"/>
          </a:p>
        </p:txBody>
      </p:sp>
      <p:sp>
        <p:nvSpPr>
          <p:cNvPr id="14349" name="AutoShape 18"/>
          <p:cNvSpPr>
            <a:spLocks noChangeArrowheads="1"/>
          </p:cNvSpPr>
          <p:nvPr/>
        </p:nvSpPr>
        <p:spPr bwMode="auto">
          <a:xfrm>
            <a:off x="4876800" y="1905000"/>
            <a:ext cx="304800" cy="304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5513 h 21600"/>
              <a:gd name="T14" fmla="*/ 20996 w 21600"/>
              <a:gd name="T15" fmla="*/ 66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13" y="0"/>
                </a:lnTo>
                <a:lnTo>
                  <a:pt x="15113" y="5513"/>
                </a:lnTo>
                <a:lnTo>
                  <a:pt x="12427" y="5513"/>
                </a:lnTo>
                <a:cubicBezTo>
                  <a:pt x="5564" y="5513"/>
                  <a:pt x="0" y="8488"/>
                  <a:pt x="0" y="12158"/>
                </a:cubicBezTo>
                <a:lnTo>
                  <a:pt x="0" y="21600"/>
                </a:lnTo>
                <a:lnTo>
                  <a:pt x="1157" y="21600"/>
                </a:lnTo>
                <a:lnTo>
                  <a:pt x="1157" y="12158"/>
                </a:lnTo>
                <a:cubicBezTo>
                  <a:pt x="1157" y="9113"/>
                  <a:pt x="6203" y="6645"/>
                  <a:pt x="12427" y="6645"/>
                </a:cubicBezTo>
                <a:lnTo>
                  <a:pt x="15113" y="6645"/>
                </a:lnTo>
                <a:lnTo>
                  <a:pt x="15113" y="12158"/>
                </a:lnTo>
                <a:close/>
              </a:path>
            </a:pathLst>
          </a:custGeom>
          <a:solidFill>
            <a:schemeClr val="tx2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0" name="Line 12"/>
          <p:cNvSpPr>
            <a:spLocks noChangeShapeType="1"/>
          </p:cNvSpPr>
          <p:nvPr/>
        </p:nvSpPr>
        <p:spPr bwMode="auto">
          <a:xfrm>
            <a:off x="3412779" y="2514600"/>
            <a:ext cx="0" cy="4270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14353" name="Rectangle 7"/>
          <p:cNvSpPr>
            <a:spLocks noChangeArrowheads="1"/>
          </p:cNvSpPr>
          <p:nvPr/>
        </p:nvSpPr>
        <p:spPr bwMode="auto">
          <a:xfrm>
            <a:off x="2981086" y="1524000"/>
            <a:ext cx="863386" cy="736037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  <a:latin typeface="Times" pitchFamily="18" charset="0"/>
              </a:rPr>
              <a:t>Phe</a:t>
            </a:r>
            <a:endParaRPr lang="en-US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14354" name="Rectangle 11"/>
          <p:cNvSpPr>
            <a:spLocks noChangeArrowheads="1"/>
          </p:cNvSpPr>
          <p:nvPr/>
        </p:nvSpPr>
        <p:spPr bwMode="auto">
          <a:xfrm>
            <a:off x="2788090" y="3137075"/>
            <a:ext cx="1249378" cy="216796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1400" b="1" dirty="0" smtClean="0">
                <a:solidFill>
                  <a:schemeClr val="bg2"/>
                </a:solidFill>
                <a:latin typeface="Times" pitchFamily="18" charset="0"/>
              </a:rPr>
              <a:t>Phe metabolites</a:t>
            </a:r>
            <a:endParaRPr lang="en-US" sz="14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 rot="10820317" flipV="1">
            <a:off x="7373219" y="1708011"/>
            <a:ext cx="819674" cy="598794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2400" b="1" dirty="0" smtClean="0">
                <a:solidFill>
                  <a:schemeClr val="bg2"/>
                </a:solidFill>
                <a:latin typeface="Times" pitchFamily="18" charset="0"/>
              </a:rPr>
              <a:t>Tyr</a:t>
            </a:r>
            <a:endParaRPr lang="en-US" sz="2400" b="1" dirty="0">
              <a:solidFill>
                <a:schemeClr val="bg2"/>
              </a:solidFill>
              <a:latin typeface="Times" pitchFamily="18" charset="0"/>
            </a:endParaRP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 rot="10820317" flipV="1">
            <a:off x="6938800" y="3049865"/>
            <a:ext cx="1691352" cy="478825"/>
          </a:xfrm>
          <a:prstGeom prst="rect">
            <a:avLst/>
          </a:prstGeom>
          <a:solidFill>
            <a:srgbClr val="FF8A66"/>
          </a:solidFill>
          <a:ln w="12700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2000" b="1" dirty="0" smtClean="0">
                <a:solidFill>
                  <a:schemeClr val="bg2"/>
                </a:solidFill>
                <a:latin typeface="Times" pitchFamily="18" charset="0"/>
              </a:rPr>
              <a:t>Tyr metabolites</a:t>
            </a:r>
            <a:endParaRPr lang="en-US" sz="2000" b="1" dirty="0">
              <a:solidFill>
                <a:schemeClr val="bg2"/>
              </a:solidFill>
              <a:latin typeface="Times" pitchFamily="18" charset="0"/>
            </a:endParaRPr>
          </a:p>
        </p:txBody>
      </p:sp>
      <p:cxnSp>
        <p:nvCxnSpPr>
          <p:cNvPr id="14358" name="Straight Connector 31"/>
          <p:cNvCxnSpPr>
            <a:cxnSpLocks noChangeShapeType="1"/>
          </p:cNvCxnSpPr>
          <p:nvPr/>
        </p:nvCxnSpPr>
        <p:spPr bwMode="auto">
          <a:xfrm flipH="1">
            <a:off x="5410200" y="1447800"/>
            <a:ext cx="990600" cy="609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359" name="Straight Connector 33"/>
          <p:cNvCxnSpPr>
            <a:cxnSpLocks noChangeShapeType="1"/>
          </p:cNvCxnSpPr>
          <p:nvPr/>
        </p:nvCxnSpPr>
        <p:spPr bwMode="auto">
          <a:xfrm>
            <a:off x="5410200" y="1447800"/>
            <a:ext cx="1143000" cy="685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7" name="Line 12"/>
          <p:cNvSpPr>
            <a:spLocks noChangeShapeType="1"/>
          </p:cNvSpPr>
          <p:nvPr/>
        </p:nvSpPr>
        <p:spPr bwMode="auto">
          <a:xfrm>
            <a:off x="7784094" y="2430093"/>
            <a:ext cx="0" cy="4270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025045" y="1964482"/>
            <a:ext cx="504678" cy="298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57" y="1117772"/>
            <a:ext cx="1609483" cy="6950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262" y="2007408"/>
            <a:ext cx="1609483" cy="695004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>
          <a:xfrm>
            <a:off x="2057102" y="1632041"/>
            <a:ext cx="472621" cy="180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15"/>
          <p:cNvSpPr>
            <a:spLocks noChangeArrowheads="1"/>
          </p:cNvSpPr>
          <p:nvPr/>
        </p:nvSpPr>
        <p:spPr bwMode="auto">
          <a:xfrm>
            <a:off x="854231" y="1201085"/>
            <a:ext cx="1156738" cy="604768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71274" y="1315581"/>
            <a:ext cx="1122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Limit protein</a:t>
            </a:r>
            <a:endParaRPr lang="en-US" sz="1400" dirty="0"/>
          </a:p>
        </p:txBody>
      </p:sp>
      <p:sp>
        <p:nvSpPr>
          <p:cNvPr id="36" name="Oval 15"/>
          <p:cNvSpPr>
            <a:spLocks noChangeArrowheads="1"/>
          </p:cNvSpPr>
          <p:nvPr/>
        </p:nvSpPr>
        <p:spPr bwMode="auto">
          <a:xfrm>
            <a:off x="763183" y="2047224"/>
            <a:ext cx="1156738" cy="604768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802170" y="2072884"/>
            <a:ext cx="1122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Limit catabolism</a:t>
            </a:r>
            <a:endParaRPr lang="en-US" sz="1400" dirty="0"/>
          </a:p>
        </p:txBody>
      </p:sp>
      <p:sp>
        <p:nvSpPr>
          <p:cNvPr id="38" name="Oval 15"/>
          <p:cNvSpPr>
            <a:spLocks noChangeArrowheads="1"/>
          </p:cNvSpPr>
          <p:nvPr/>
        </p:nvSpPr>
        <p:spPr bwMode="auto">
          <a:xfrm>
            <a:off x="8574356" y="2072884"/>
            <a:ext cx="1325438" cy="660172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8687893" y="2173959"/>
            <a:ext cx="1122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Give Medical Food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8260861" y="2263110"/>
            <a:ext cx="228847" cy="176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15"/>
          <p:cNvSpPr>
            <a:spLocks noChangeArrowheads="1"/>
          </p:cNvSpPr>
          <p:nvPr/>
        </p:nvSpPr>
        <p:spPr bwMode="auto">
          <a:xfrm>
            <a:off x="301262" y="3164436"/>
            <a:ext cx="1325438" cy="660172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29834" y="3242216"/>
            <a:ext cx="1122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Give Medical Food</a:t>
            </a:r>
            <a:endParaRPr lang="en-US" sz="1400" dirty="0"/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1214967" y="2694849"/>
            <a:ext cx="126586" cy="363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802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380"/>
    </mc:Choice>
    <mc:Fallback xmlns="">
      <p:transition spd="slow" advTm="191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 uiExpand="1" build="p"/>
      <p:bldP spid="6" grpId="0" uiExpand="1" animBg="1"/>
      <p:bldP spid="7" grpId="0" uiExpand="1" animBg="1"/>
      <p:bldP spid="26" grpId="0" uiExpand="1" animBg="1"/>
      <p:bldP spid="30" grpId="0" uiExpand="1" animBg="1"/>
      <p:bldP spid="34" grpId="0" uiExpand="1" animBg="1"/>
      <p:bldP spid="4" grpId="0" uiExpand="1"/>
      <p:bldP spid="36" grpId="0" uiExpand="1" animBg="1"/>
      <p:bldP spid="37" grpId="0" uiExpand="1"/>
      <p:bldP spid="38" grpId="0" uiExpand="1" animBg="1"/>
      <p:bldP spid="40" grpId="0" uiExpand="1"/>
      <p:bldP spid="43" grpId="0" uiExpand="1" animBg="1"/>
      <p:bldP spid="44" grpId="0" uiExpan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|22.7|4.1|16|8|8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|10.3|23.6|17.2|23.8|2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9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3373</TotalTime>
  <Words>3139</Words>
  <Application>Microsoft Office PowerPoint</Application>
  <PresentationFormat>Widescreen</PresentationFormat>
  <Paragraphs>659</Paragraphs>
  <Slides>36</Slides>
  <Notes>25</Notes>
  <HiddenSlides>0</HiddenSlides>
  <MMClips>36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Century Gothic</vt:lpstr>
      <vt:lpstr>Times</vt:lpstr>
      <vt:lpstr>Times New Roman</vt:lpstr>
      <vt:lpstr>Office Theme</vt:lpstr>
      <vt:lpstr>Nutritional Management of PKU</vt:lpstr>
      <vt:lpstr>Overview</vt:lpstr>
      <vt:lpstr>What is PKU?</vt:lpstr>
      <vt:lpstr>What is PKU?</vt:lpstr>
      <vt:lpstr>New Born Screen (NBS)</vt:lpstr>
      <vt:lpstr>First Clinic Visit</vt:lpstr>
      <vt:lpstr>First Clinic Visit</vt:lpstr>
      <vt:lpstr>First Clinic Visit</vt:lpstr>
      <vt:lpstr>Nutritional Management of PKU</vt:lpstr>
      <vt:lpstr>First Clinic Visit – Case Example</vt:lpstr>
      <vt:lpstr>First Clinic Visit – Case Example</vt:lpstr>
      <vt:lpstr>Phe monitoring</vt:lpstr>
      <vt:lpstr>Case Example - Ongoing management</vt:lpstr>
      <vt:lpstr>Age Progression</vt:lpstr>
      <vt:lpstr>Intro to Solids</vt:lpstr>
      <vt:lpstr>Progression of Solids</vt:lpstr>
      <vt:lpstr>Phe counting </vt:lpstr>
      <vt:lpstr>Phe counting </vt:lpstr>
      <vt:lpstr>Weaning HM/Standard Infant Formula </vt:lpstr>
      <vt:lpstr>Transition from Infant to Toddler</vt:lpstr>
      <vt:lpstr>Nutrition Labs and Monitoring </vt:lpstr>
      <vt:lpstr>Common Issues</vt:lpstr>
      <vt:lpstr>Toddlerhood </vt:lpstr>
      <vt:lpstr>School Age Children</vt:lpstr>
      <vt:lpstr>Adolescence</vt:lpstr>
      <vt:lpstr>Adulthood</vt:lpstr>
      <vt:lpstr>Maternal PKU</vt:lpstr>
      <vt:lpstr>Alternative Treatment Options</vt:lpstr>
      <vt:lpstr>GMP vs Amino Acid Based Formula</vt:lpstr>
      <vt:lpstr>Large-Neutral Amino Acids</vt:lpstr>
      <vt:lpstr>Medical Management</vt:lpstr>
      <vt:lpstr>Medical Management</vt:lpstr>
      <vt:lpstr>Pegvaliase Initiation and Dosing Chart</vt:lpstr>
      <vt:lpstr>Dietary Adjustments on Pegvaliase</vt:lpstr>
      <vt:lpstr>Summary</vt:lpstr>
      <vt:lpstr>Next Steps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Kopesky, Jessica</cp:lastModifiedBy>
  <cp:revision>168</cp:revision>
  <dcterms:created xsi:type="dcterms:W3CDTF">2019-09-16T12:56:25Z</dcterms:created>
  <dcterms:modified xsi:type="dcterms:W3CDTF">2024-05-07T21:29:15Z</dcterms:modified>
</cp:coreProperties>
</file>