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56" r:id="rId2"/>
    <p:sldId id="265" r:id="rId3"/>
    <p:sldId id="264" r:id="rId4"/>
    <p:sldId id="266" r:id="rId5"/>
    <p:sldId id="267" r:id="rId6"/>
    <p:sldId id="269" r:id="rId7"/>
    <p:sldId id="268" r:id="rId8"/>
    <p:sldId id="271" r:id="rId9"/>
    <p:sldId id="272" r:id="rId10"/>
    <p:sldId id="270" r:id="rId11"/>
    <p:sldId id="284" r:id="rId12"/>
    <p:sldId id="273" r:id="rId13"/>
    <p:sldId id="274" r:id="rId14"/>
    <p:sldId id="276" r:id="rId15"/>
    <p:sldId id="277" r:id="rId16"/>
    <p:sldId id="279" r:id="rId17"/>
    <p:sldId id="280" r:id="rId18"/>
    <p:sldId id="283" r:id="rId19"/>
    <p:sldId id="281" r:id="rId20"/>
    <p:sldId id="285" r:id="rId21"/>
    <p:sldId id="282" r:id="rId22"/>
    <p:sldId id="293" r:id="rId23"/>
    <p:sldId id="294" r:id="rId24"/>
    <p:sldId id="286" r:id="rId25"/>
    <p:sldId id="287" r:id="rId26"/>
    <p:sldId id="288" r:id="rId27"/>
    <p:sldId id="290" r:id="rId28"/>
    <p:sldId id="289" r:id="rId29"/>
    <p:sldId id="291" r:id="rId30"/>
    <p:sldId id="292" r:id="rId31"/>
    <p:sldId id="262" r:id="rId32"/>
    <p:sldId id="278"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5"/>
    <p:restoredTop sz="83273" autoAdjust="0"/>
  </p:normalViewPr>
  <p:slideViewPr>
    <p:cSldViewPr snapToGrid="0" snapToObjects="1">
      <p:cViewPr varScale="1">
        <p:scale>
          <a:sx n="73" d="100"/>
          <a:sy n="73" d="100"/>
        </p:scale>
        <p:origin x="66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4" d="100"/>
          <a:sy n="134" d="100"/>
        </p:scale>
        <p:origin x="39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F09FBA6-17EA-4B1F-ABBD-04E155E88B64}" type="datetimeFigureOut">
              <a:rPr lang="en-US" smtClean="0"/>
              <a:t>1/19/2024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C45B33-E5EC-429A-945B-0C56E6DA3228}" type="slidenum">
              <a:rPr lang="en-US" smtClean="0"/>
              <a:t>‹#›</a:t>
            </a:fld>
            <a:endParaRPr lang="en-US"/>
          </a:p>
        </p:txBody>
      </p:sp>
    </p:spTree>
    <p:extLst>
      <p:ext uri="{BB962C8B-B14F-4D97-AF65-F5344CB8AC3E}">
        <p14:creationId xmlns:p14="http://schemas.microsoft.com/office/powerpoint/2010/main" val="2415661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F1BC2E-C214-E543-B0AA-DFB1968711E3}" type="datetimeFigureOut">
              <a:rPr lang="en-US" smtClean="0"/>
              <a:t>1/19/2024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92ECC6-383D-2140-A63C-871EB8BAB5D4}" type="slidenum">
              <a:rPr lang="en-US" smtClean="0"/>
              <a:t>‹#›</a:t>
            </a:fld>
            <a:endParaRPr lang="en-US"/>
          </a:p>
        </p:txBody>
      </p:sp>
    </p:spTree>
    <p:extLst>
      <p:ext uri="{BB962C8B-B14F-4D97-AF65-F5344CB8AC3E}">
        <p14:creationId xmlns:p14="http://schemas.microsoft.com/office/powerpoint/2010/main" val="266151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learning module for Homemade</a:t>
            </a:r>
            <a:r>
              <a:rPr lang="en-US" baseline="0" dirty="0" smtClean="0"/>
              <a:t> Tube Feeding</a:t>
            </a:r>
            <a:endParaRPr lang="en-US" dirty="0"/>
          </a:p>
        </p:txBody>
      </p:sp>
      <p:sp>
        <p:nvSpPr>
          <p:cNvPr id="4" name="Slide Number Placeholder 3"/>
          <p:cNvSpPr>
            <a:spLocks noGrp="1"/>
          </p:cNvSpPr>
          <p:nvPr>
            <p:ph type="sldNum" sz="quarter" idx="5"/>
          </p:nvPr>
        </p:nvSpPr>
        <p:spPr/>
        <p:txBody>
          <a:bodyPr/>
          <a:lstStyle/>
          <a:p>
            <a:fld id="{4D92ECC6-383D-2140-A63C-871EB8BAB5D4}" type="slidenum">
              <a:rPr lang="en-US" smtClean="0"/>
              <a:t>1</a:t>
            </a:fld>
            <a:endParaRPr lang="en-US"/>
          </a:p>
        </p:txBody>
      </p:sp>
    </p:spTree>
    <p:extLst>
      <p:ext uri="{BB962C8B-B14F-4D97-AF65-F5344CB8AC3E}">
        <p14:creationId xmlns:p14="http://schemas.microsoft.com/office/powerpoint/2010/main" val="1899860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you start making a HTF recipe for a patient? Look at the calorie </a:t>
            </a:r>
            <a:r>
              <a:rPr lang="en-US" baseline="0" dirty="0" err="1" smtClean="0"/>
              <a:t>leve</a:t>
            </a:r>
            <a:r>
              <a:rPr lang="en-US" baseline="0" dirty="0" smtClean="0"/>
              <a:t> the patient is currently thriving on or adjust the current level they are receiving if they need a calorie increase or decrease based on your most recent assessment. Then, use the </a:t>
            </a:r>
            <a:r>
              <a:rPr lang="en-US" baseline="0" dirty="0" err="1" smtClean="0"/>
              <a:t>MyPlate</a:t>
            </a:r>
            <a:r>
              <a:rPr lang="en-US" baseline="0" dirty="0" smtClean="0"/>
              <a:t> guidelines for serving sizes of each of the major food groups for that calorie level. Allow the family as much flexibility as possible in their food choices within each food group. For example, instruct them to give 1 cup fruit (variety) instead of ½ cup of chopped apple and ½ cup of chopped peaches.</a:t>
            </a:r>
            <a:endParaRPr lang="en-US" dirty="0" smtClean="0"/>
          </a:p>
          <a:p>
            <a:r>
              <a:rPr lang="en-US" dirty="0" smtClean="0"/>
              <a:t>Don’t forget about the potential for food allergies.</a:t>
            </a:r>
            <a:r>
              <a:rPr lang="en-US" baseline="0" dirty="0" smtClean="0"/>
              <a:t> For infants/children who haven’t been exposed to foods before, they need to start with 1 new, single ingredient food at a time, and then wait at least 3 days before starting the next new food.</a:t>
            </a:r>
          </a:p>
          <a:p>
            <a:r>
              <a:rPr lang="en-US" baseline="0" dirty="0" smtClean="0"/>
              <a:t>There is a helpful Epic </a:t>
            </a:r>
            <a:r>
              <a:rPr lang="en-US" baseline="0" dirty="0" err="1" smtClean="0"/>
              <a:t>SmartPhrase</a:t>
            </a:r>
            <a:r>
              <a:rPr lang="en-US" baseline="0" dirty="0" smtClean="0"/>
              <a:t> that is built “dot NUTRHTF” that we’ll look at on the next slide.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10</a:t>
            </a:fld>
            <a:endParaRPr lang="en-US"/>
          </a:p>
        </p:txBody>
      </p:sp>
    </p:spTree>
    <p:extLst>
      <p:ext uri="{BB962C8B-B14F-4D97-AF65-F5344CB8AC3E}">
        <p14:creationId xmlns:p14="http://schemas.microsoft.com/office/powerpoint/2010/main" val="3457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SmartPhrase</a:t>
            </a:r>
            <a:r>
              <a:rPr lang="en-US" dirty="0" smtClean="0"/>
              <a:t> can be pulled</a:t>
            </a:r>
            <a:r>
              <a:rPr lang="en-US" baseline="0" dirty="0" smtClean="0"/>
              <a:t> into AVS or </a:t>
            </a:r>
            <a:r>
              <a:rPr lang="en-US" baseline="0" dirty="0" err="1" smtClean="0"/>
              <a:t>MyChart</a:t>
            </a:r>
            <a:r>
              <a:rPr lang="en-US" baseline="0" dirty="0" smtClean="0"/>
              <a:t> Encounter to share with families. This not only saves time when communicating the recipe to the family, but also helps guide the dietitian in developing the recipe itself.</a:t>
            </a:r>
          </a:p>
          <a:p>
            <a:r>
              <a:rPr lang="en-US" baseline="0" dirty="0" smtClean="0"/>
              <a:t>As you can see, it starts with the actual recipe itself, and then gives additional instruction of how much water the family needs to add daily, as well as how many feedings they should divide the recipe into. The remainder is further instructions that can be helpful for families attempting to make HTF for the first time. Last, there are links to teaching sheets for the family to access as needed. Feel free to individualize to each patient.</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11</a:t>
            </a:fld>
            <a:endParaRPr lang="en-US"/>
          </a:p>
        </p:txBody>
      </p:sp>
    </p:spTree>
    <p:extLst>
      <p:ext uri="{BB962C8B-B14F-4D97-AF65-F5344CB8AC3E}">
        <p14:creationId xmlns:p14="http://schemas.microsoft.com/office/powerpoint/2010/main" val="328518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Here is the </a:t>
            </a:r>
            <a:r>
              <a:rPr lang="en-US" dirty="0" err="1" smtClean="0"/>
              <a:t>MyPlate</a:t>
            </a:r>
            <a:r>
              <a:rPr lang="en-US" baseline="0" dirty="0" smtClean="0"/>
              <a:t> chart you use to figure out serving sizes for each food group when developing a HTF recipe for a patient. </a:t>
            </a:r>
          </a:p>
          <a:p>
            <a:endParaRPr lang="en-US" baseline="0" dirty="0" smtClean="0"/>
          </a:p>
          <a:p>
            <a:r>
              <a:rPr lang="en-US" baseline="0" dirty="0" smtClean="0"/>
              <a:t>Of note, a 1 </a:t>
            </a:r>
            <a:r>
              <a:rPr lang="en-US" baseline="0" dirty="0" err="1" smtClean="0"/>
              <a:t>oz</a:t>
            </a:r>
            <a:r>
              <a:rPr lang="en-US" baseline="0" dirty="0" smtClean="0"/>
              <a:t> equivalent of grain is equal to 1 slice of bread, 1 cup of ready-to-eat cereal, or ½ cup cooked rice, cooked pasta, or cooked cereal like oatmeal.</a:t>
            </a:r>
            <a:endParaRPr lang="en-US" dirty="0"/>
          </a:p>
        </p:txBody>
      </p:sp>
      <p:sp>
        <p:nvSpPr>
          <p:cNvPr id="4" name="Slide Number Placeholder 3"/>
          <p:cNvSpPr>
            <a:spLocks noGrp="1"/>
          </p:cNvSpPr>
          <p:nvPr>
            <p:ph type="sldNum" sz="quarter" idx="10"/>
          </p:nvPr>
        </p:nvSpPr>
        <p:spPr/>
        <p:txBody>
          <a:bodyPr/>
          <a:lstStyle/>
          <a:p>
            <a:fld id="{0424D8BE-4F12-48AA-8390-AC398B55E0FE}" type="slidenum">
              <a:rPr lang="en-US" smtClean="0"/>
              <a:pPr/>
              <a:t>12</a:t>
            </a:fld>
            <a:endParaRPr lang="en-US"/>
          </a:p>
        </p:txBody>
      </p:sp>
    </p:spTree>
    <p:extLst>
      <p:ext uri="{BB962C8B-B14F-4D97-AF65-F5344CB8AC3E}">
        <p14:creationId xmlns:p14="http://schemas.microsoft.com/office/powerpoint/2010/main" val="125150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have come up with your recipe</a:t>
            </a:r>
            <a:r>
              <a:rPr lang="en-US" baseline="0" dirty="0" smtClean="0"/>
              <a:t> using the </a:t>
            </a:r>
            <a:r>
              <a:rPr lang="en-US" baseline="0" dirty="0" err="1" smtClean="0"/>
              <a:t>MyPlate</a:t>
            </a:r>
            <a:r>
              <a:rPr lang="en-US" baseline="0" dirty="0" smtClean="0"/>
              <a:t> guide, check your work using Nutritionist Pro or another nutrient analysis software. This is helpful in determining how many calories the patient will receive, along with grams of protein. You can also look to see if they are receiving too much or too little of certain nutrients.</a:t>
            </a:r>
          </a:p>
          <a:p>
            <a:r>
              <a:rPr lang="en-US" baseline="0" dirty="0" smtClean="0"/>
              <a:t>It is not uncommon to need to add oil in order to meet a patient’s essential fatty acid needs for linoleic and </a:t>
            </a:r>
            <a:r>
              <a:rPr lang="en-US" baseline="0" dirty="0" err="1" smtClean="0"/>
              <a:t>linolenic</a:t>
            </a:r>
            <a:r>
              <a:rPr lang="en-US" baseline="0" dirty="0" smtClean="0"/>
              <a:t> acid. Use the link here to jump to the tip sheet for meeting EFA needs in the Resource Binder.</a:t>
            </a:r>
          </a:p>
          <a:p>
            <a:r>
              <a:rPr lang="en-US" baseline="0" dirty="0" smtClean="0"/>
              <a:t>You may find yourself adding a children’s complete multivitamin with iron which will likely help meet a patient’s Vitamin D needs, but if you don’t add one, you will likely need to add a Vitamin D supplement to meet the patient’s needs.</a:t>
            </a:r>
          </a:p>
          <a:p>
            <a:r>
              <a:rPr lang="en-US" baseline="0" dirty="0" smtClean="0"/>
              <a:t>Sodium is added as table salt and commonly used to meet the minimum requirement of 2 </a:t>
            </a:r>
            <a:r>
              <a:rPr lang="en-US" baseline="0" dirty="0" err="1" smtClean="0"/>
              <a:t>mEq</a:t>
            </a:r>
            <a:r>
              <a:rPr lang="en-US" baseline="0" dirty="0" smtClean="0"/>
              <a:t>/kilogram of body weight.</a:t>
            </a:r>
          </a:p>
          <a:p>
            <a:r>
              <a:rPr lang="en-US" baseline="0" dirty="0" smtClean="0"/>
              <a:t>Lastly, you want to ensure that the patient is meeting their fluid needs. Based on the serving sizes used from </a:t>
            </a:r>
            <a:r>
              <a:rPr lang="en-US" baseline="0" dirty="0" err="1" smtClean="0"/>
              <a:t>MyPlate</a:t>
            </a:r>
            <a:r>
              <a:rPr lang="en-US" baseline="0" dirty="0" smtClean="0"/>
              <a:t>, you can estimate the volume of the HTF mixture then multiply this number by 75% to estimate it’s fluid content. Add extra water to meet patient’s fluid needs. Of note, extra water can also be given as separate water boluses if the family prefers and the patient can tolerate.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13</a:t>
            </a:fld>
            <a:endParaRPr lang="en-US"/>
          </a:p>
        </p:txBody>
      </p:sp>
    </p:spTree>
    <p:extLst>
      <p:ext uri="{BB962C8B-B14F-4D97-AF65-F5344CB8AC3E}">
        <p14:creationId xmlns:p14="http://schemas.microsoft.com/office/powerpoint/2010/main" val="231674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starting a new HTF recipe may be more frequent</a:t>
            </a:r>
            <a:r>
              <a:rPr lang="en-US" baseline="0" dirty="0" smtClean="0"/>
              <a:t> monitoring to ensure they are meeting their nutrition needs as well as tolerating the transition to HTF. Weight checks or RD visits can be utilized, especially at the beginning, to ensure adequate growth or maintained weight.</a:t>
            </a:r>
          </a:p>
          <a:p>
            <a:r>
              <a:rPr lang="en-US" baseline="0" dirty="0" smtClean="0"/>
              <a:t>It can be helpful to request a 3 day food record of the HTF from the family to ensure that the patient is overall meeting their needs.</a:t>
            </a:r>
          </a:p>
          <a:p>
            <a:r>
              <a:rPr lang="en-US" baseline="0" dirty="0" smtClean="0"/>
              <a:t>During the next clinic visit, look for major red flags when reviewing a typical HTF recipe from the family, then analyze with nutrient analysis software later to ensure all needs are met.</a:t>
            </a:r>
          </a:p>
          <a:p>
            <a:r>
              <a:rPr lang="en-US" baseline="0" dirty="0" smtClean="0"/>
              <a:t>At times, additional labs may be drawn when a patient is receiving HTF. Talk with the patient’s nutrition team to determine if labs are needed. </a:t>
            </a:r>
          </a:p>
          <a:p>
            <a:r>
              <a:rPr lang="en-US" baseline="0" dirty="0" smtClean="0"/>
              <a:t>Continue to reassess the patient’s status and make adjustments accordingly.</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14</a:t>
            </a:fld>
            <a:endParaRPr lang="en-US"/>
          </a:p>
        </p:txBody>
      </p:sp>
    </p:spTree>
    <p:extLst>
      <p:ext uri="{BB962C8B-B14F-4D97-AF65-F5344CB8AC3E}">
        <p14:creationId xmlns:p14="http://schemas.microsoft.com/office/powerpoint/2010/main" val="2821172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teaching sheets that are currently available</a:t>
            </a:r>
            <a:r>
              <a:rPr lang="en-US" baseline="0" dirty="0" smtClean="0"/>
              <a:t> to help support patients receiving homemade tube feeding.</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15</a:t>
            </a:fld>
            <a:endParaRPr lang="en-US"/>
          </a:p>
        </p:txBody>
      </p:sp>
    </p:spTree>
    <p:extLst>
      <p:ext uri="{BB962C8B-B14F-4D97-AF65-F5344CB8AC3E}">
        <p14:creationId xmlns:p14="http://schemas.microsoft.com/office/powerpoint/2010/main" val="149933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a case example of how to develop a new HTF.</a:t>
            </a:r>
          </a:p>
          <a:p>
            <a:endParaRPr lang="en-US" dirty="0" smtClean="0"/>
          </a:p>
          <a:p>
            <a:r>
              <a:rPr lang="en-US" dirty="0" smtClean="0"/>
              <a:t>This is a case of a 4 year old who is 100% G-tube</a:t>
            </a:r>
            <a:r>
              <a:rPr lang="en-US" baseline="0" dirty="0" smtClean="0"/>
              <a:t> dependent with a complex medical history that includes Trisomy 21, global developmental delays, congenital heart disease, milk protein allergy, and Stage 3 chronic kidney disease. Mom is interested in switching from the patient’s current formula of Real Food Blends to homemade tube feeding. She discussed this with their nephrologist who agreed with making this transition as long as labs are closely monitored during this time.</a:t>
            </a:r>
          </a:p>
          <a:p>
            <a:r>
              <a:rPr lang="en-US" baseline="0" dirty="0" smtClean="0"/>
              <a:t>Right now, the patient receives 2.5 pouches Real Food Blends plus 22 </a:t>
            </a:r>
            <a:r>
              <a:rPr lang="en-US" baseline="0" dirty="0" err="1" smtClean="0"/>
              <a:t>oz</a:t>
            </a:r>
            <a:r>
              <a:rPr lang="en-US" baseline="0" dirty="0" smtClean="0"/>
              <a:t> water and a multivitamin daily. This is split between 5 bolus feeds. This is a higher volume of water than most HTF recipes for a 4 year old because nephrology has a higher fluid goal given her compromised kidneys.</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16</a:t>
            </a:fld>
            <a:endParaRPr lang="en-US"/>
          </a:p>
        </p:txBody>
      </p:sp>
    </p:spTree>
    <p:extLst>
      <p:ext uri="{BB962C8B-B14F-4D97-AF65-F5344CB8AC3E}">
        <p14:creationId xmlns:p14="http://schemas.microsoft.com/office/powerpoint/2010/main" val="215558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current feeds are providing approximately 800 calories, 27.5 grams protein, and 40 </a:t>
            </a:r>
            <a:r>
              <a:rPr lang="en-US" baseline="0" dirty="0" err="1" smtClean="0"/>
              <a:t>oz</a:t>
            </a:r>
            <a:r>
              <a:rPr lang="en-US" baseline="0" dirty="0" smtClean="0"/>
              <a:t> fluid per day. Mom reports that the patient had tolerated soy milk in the past when given, and that she’s been exposed to a wide variety of foods from all food groups as small volume tastes by mouth. Mom would like the patient’s homemade tube feeding to be made without the need for any formula, but is still planning to use Real Food Blends as needed, such as when traveling.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17</a:t>
            </a:fld>
            <a:endParaRPr lang="en-US"/>
          </a:p>
        </p:txBody>
      </p:sp>
    </p:spTree>
    <p:extLst>
      <p:ext uri="{BB962C8B-B14F-4D97-AF65-F5344CB8AC3E}">
        <p14:creationId xmlns:p14="http://schemas.microsoft.com/office/powerpoint/2010/main" val="35266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Start</a:t>
            </a:r>
            <a:r>
              <a:rPr lang="en-US" baseline="0" dirty="0" smtClean="0"/>
              <a:t> by looking at the </a:t>
            </a:r>
            <a:r>
              <a:rPr lang="en-US" baseline="0" dirty="0" err="1" smtClean="0"/>
              <a:t>MyPlate</a:t>
            </a:r>
            <a:r>
              <a:rPr lang="en-US" baseline="0" dirty="0" smtClean="0"/>
              <a:t> portion sizes based on calorie levels</a:t>
            </a:r>
            <a:endParaRPr lang="en-US" dirty="0"/>
          </a:p>
        </p:txBody>
      </p:sp>
      <p:sp>
        <p:nvSpPr>
          <p:cNvPr id="4" name="Slide Number Placeholder 3"/>
          <p:cNvSpPr>
            <a:spLocks noGrp="1"/>
          </p:cNvSpPr>
          <p:nvPr>
            <p:ph type="sldNum" sz="quarter" idx="10"/>
          </p:nvPr>
        </p:nvSpPr>
        <p:spPr/>
        <p:txBody>
          <a:bodyPr/>
          <a:lstStyle/>
          <a:p>
            <a:fld id="{0424D8BE-4F12-48AA-8390-AC398B55E0FE}" type="slidenum">
              <a:rPr lang="en-US" smtClean="0"/>
              <a:pPr/>
              <a:t>18</a:t>
            </a:fld>
            <a:endParaRPr lang="en-US"/>
          </a:p>
        </p:txBody>
      </p:sp>
    </p:spTree>
    <p:extLst>
      <p:ext uri="{BB962C8B-B14F-4D97-AF65-F5344CB8AC3E}">
        <p14:creationId xmlns:p14="http://schemas.microsoft.com/office/powerpoint/2010/main" val="554884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translate this into the patient’s current intake of 800 calories per day. Of note, a </a:t>
            </a:r>
            <a:r>
              <a:rPr lang="en-US" dirty="0" smtClean="0"/>
              <a:t>1</a:t>
            </a:r>
            <a:r>
              <a:rPr lang="en-US" baseline="0" dirty="0" smtClean="0"/>
              <a:t> </a:t>
            </a:r>
            <a:r>
              <a:rPr lang="en-US" baseline="0" dirty="0" err="1" smtClean="0"/>
              <a:t>oz</a:t>
            </a:r>
            <a:r>
              <a:rPr lang="en-US" baseline="0" dirty="0" smtClean="0"/>
              <a:t> portion of grain is typically about a 1/2 cup of cooked grain. </a:t>
            </a:r>
          </a:p>
          <a:p>
            <a:r>
              <a:rPr lang="en-US" baseline="0" dirty="0" smtClean="0"/>
              <a:t>In this example, the grain portion was decreased to save some calories given that patient doesn’t need 1000 kcals/day. Vegetables were increased to give a better ratio of calories from carbohydrates without adding as many calories as grains. 2 teaspoons flaxseed oil were added to meet 3% kcals from linoleic acid and 0.5% kcals from </a:t>
            </a:r>
            <a:r>
              <a:rPr lang="en-US" baseline="0" dirty="0" err="1" smtClean="0"/>
              <a:t>linolenic</a:t>
            </a:r>
            <a:r>
              <a:rPr lang="en-US" baseline="0" dirty="0" smtClean="0"/>
              <a:t> acid. Salt was added to ensure the patient receives the minimum 2 </a:t>
            </a:r>
            <a:r>
              <a:rPr lang="en-US" baseline="0" dirty="0" err="1" smtClean="0"/>
              <a:t>mEq</a:t>
            </a:r>
            <a:r>
              <a:rPr lang="en-US" baseline="0" dirty="0" smtClean="0"/>
              <a:t>/kg/day. A liquid multivitamin with iron was added to meet Vitamin D and iron needs.</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19</a:t>
            </a:fld>
            <a:endParaRPr lang="en-US"/>
          </a:p>
        </p:txBody>
      </p:sp>
    </p:spTree>
    <p:extLst>
      <p:ext uri="{BB962C8B-B14F-4D97-AF65-F5344CB8AC3E}">
        <p14:creationId xmlns:p14="http://schemas.microsoft.com/office/powerpoint/2010/main" val="88533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end of this learning module, you should be able</a:t>
            </a:r>
            <a:r>
              <a:rPr lang="en-US" baseline="0" dirty="0" smtClean="0"/>
              <a:t> to:</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a:t>
            </a:fld>
            <a:endParaRPr lang="en-US"/>
          </a:p>
        </p:txBody>
      </p:sp>
    </p:spTree>
    <p:extLst>
      <p:ext uri="{BB962C8B-B14F-4D97-AF65-F5344CB8AC3E}">
        <p14:creationId xmlns:p14="http://schemas.microsoft.com/office/powerpoint/2010/main" val="274909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comparison</a:t>
            </a:r>
            <a:r>
              <a:rPr lang="en-US" baseline="0" dirty="0" smtClean="0"/>
              <a:t> of the new HTF recipe to what the patient is receiving in her current feeds of RFB. Of note, RFB are rather high in percentage of calories from fat. When making the HTF recipe, we looked to provide a more typical macronutrient distribution. This is why the ratio of calories from carbohydrates increased and the ratio of carbohydrates from fat decreased in the HTF recipe. Protein increased as well, but is still appropriate for patient. Given the patient’s kidney disease and fluid requirements from the Nephrology team, the goal for total free water stayed almost exactly the same.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20</a:t>
            </a:fld>
            <a:endParaRPr lang="en-US"/>
          </a:p>
        </p:txBody>
      </p:sp>
    </p:spTree>
    <p:extLst>
      <p:ext uri="{BB962C8B-B14F-4D97-AF65-F5344CB8AC3E}">
        <p14:creationId xmlns:p14="http://schemas.microsoft.com/office/powerpoint/2010/main" val="107422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a:t>
            </a:r>
            <a:r>
              <a:rPr lang="en-US" baseline="0" dirty="0" smtClean="0"/>
              <a:t> the </a:t>
            </a:r>
            <a:r>
              <a:rPr lang="en-US" baseline="0" dirty="0" err="1" smtClean="0"/>
              <a:t>MyChart</a:t>
            </a:r>
            <a:r>
              <a:rPr lang="en-US" baseline="0" dirty="0" smtClean="0"/>
              <a:t> message sent to family, along with a copy of the recipe from Slide 19. Because of the patient’s tenuous fluid status, the family was asked to reach out if their homemade blended formula ended up with a drastically different volume once blended as this estimation was being used to ensure the patient’s fluid intake remained stable.</a:t>
            </a:r>
            <a:endParaRPr lang="en-US" dirty="0" smtClean="0"/>
          </a:p>
          <a:p>
            <a:endParaRPr lang="en-US" dirty="0" smtClean="0"/>
          </a:p>
          <a:p>
            <a:r>
              <a:rPr lang="en-US" dirty="0" smtClean="0"/>
              <a:t>The mother’s response to this </a:t>
            </a:r>
            <a:r>
              <a:rPr lang="en-US" dirty="0" err="1" smtClean="0"/>
              <a:t>MyChart</a:t>
            </a:r>
            <a:r>
              <a:rPr lang="en-US" baseline="0" dirty="0" smtClean="0"/>
              <a:t> message was really telling of why so many families would like to give foods by tube. She said, “For the first time ever, I get to cook dinner for my kid! Yeah!”</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21</a:t>
            </a:fld>
            <a:endParaRPr lang="en-US"/>
          </a:p>
        </p:txBody>
      </p:sp>
    </p:spTree>
    <p:extLst>
      <p:ext uri="{BB962C8B-B14F-4D97-AF65-F5344CB8AC3E}">
        <p14:creationId xmlns:p14="http://schemas.microsoft.com/office/powerpoint/2010/main" val="2329707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Switching to all foods by tube</a:t>
            </a:r>
            <a:r>
              <a:rPr lang="en-US" baseline="0" dirty="0" smtClean="0"/>
              <a:t> instead of formula, especially commercial formula, can be a big change for a patient’s GI system. Because of this, some families are instructed to slowly transition to the HTF recipe the dietitian makes for them. This is an example of how a family can transition successfully, as well as ensuring that the steps happen rather quickly (transitions lasting too long put a patient at risk for nutrient deficiencies).</a:t>
            </a:r>
          </a:p>
          <a:p>
            <a:endParaRPr lang="en-US" baseline="0" dirty="0" smtClean="0"/>
          </a:p>
          <a:p>
            <a:r>
              <a:rPr lang="en-US" baseline="0" dirty="0" smtClean="0"/>
              <a:t>For patients that are already receiving a food-based formula by tube, the transition to HTF may not need to be as regimented as above because the patient’s GI system is already used to receiving blended foods.</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22</a:t>
            </a:fld>
            <a:endParaRPr lang="en-US"/>
          </a:p>
        </p:txBody>
      </p:sp>
    </p:spTree>
    <p:extLst>
      <p:ext uri="{BB962C8B-B14F-4D97-AF65-F5344CB8AC3E}">
        <p14:creationId xmlns:p14="http://schemas.microsoft.com/office/powerpoint/2010/main" val="53001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discuss how to assess the</a:t>
            </a:r>
            <a:r>
              <a:rPr lang="en-US" baseline="0" dirty="0" smtClean="0"/>
              <a:t> recipe for a patient who is already receiving HTF</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23</a:t>
            </a:fld>
            <a:endParaRPr lang="en-US"/>
          </a:p>
        </p:txBody>
      </p:sp>
    </p:spTree>
    <p:extLst>
      <p:ext uri="{BB962C8B-B14F-4D97-AF65-F5344CB8AC3E}">
        <p14:creationId xmlns:p14="http://schemas.microsoft.com/office/powerpoint/2010/main" val="357709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patients may come to us already on a HTF recipe. We need to assess the family’s recipe to ensure that the patient’s nutrient needs are being met.</a:t>
            </a:r>
            <a:r>
              <a:rPr lang="en-US" baseline="0" dirty="0"/>
              <a:t> </a:t>
            </a:r>
            <a:r>
              <a:rPr lang="en-US" baseline="0" dirty="0" smtClean="0"/>
              <a:t>This does not need to be completed during the patient’s clinic visit. During the visit, obtain adequate information from the family about the HTF they are giving the patient. You may also need to have them complete a 3 day food record and send it back to you if the family gives different foods every day.</a:t>
            </a:r>
          </a:p>
          <a:p>
            <a:r>
              <a:rPr lang="en-US" baseline="0" dirty="0" smtClean="0"/>
              <a:t>After analyzing the recipe using nutrient analysis software like Nutritionist Pro, you can make a list of the changes that need to be made in order for the recipe to be nutritional adequate.</a:t>
            </a:r>
          </a:p>
          <a:p>
            <a:r>
              <a:rPr lang="en-US" baseline="0" dirty="0" smtClean="0"/>
              <a:t>Based off these changes, develop a goal HTF recipe for the patient.</a:t>
            </a:r>
          </a:p>
          <a:p>
            <a:r>
              <a:rPr lang="en-US" baseline="0" dirty="0" smtClean="0"/>
              <a:t>If more than 1 change is required, prioritize the changes based on most to least important from a nutrition and overall health standpoint. For example, ensuring that the patient is meeting their calorie needs may be of high nutrition importance, especially if they are currently not growing well. Another example is a patient currently struggling with constipation who we’d want to ensure is receiving adequate fluid as a higher priority.</a:t>
            </a:r>
          </a:p>
          <a:p>
            <a:r>
              <a:rPr lang="en-US" baseline="0" dirty="0" smtClean="0"/>
              <a:t>Changes should be made one at a time to decrease overwhelming the family as well as optimizing the patient’s tolerance of the changes.</a:t>
            </a:r>
          </a:p>
          <a:p>
            <a:r>
              <a:rPr lang="en-US" baseline="0" dirty="0" smtClean="0"/>
              <a:t>When discussing the changes with the family, explain your rationale for needing to make adjustments. If the family is not accepting of a particular change, discuss an alternative that they are willing to try.</a:t>
            </a:r>
          </a:p>
        </p:txBody>
      </p:sp>
      <p:sp>
        <p:nvSpPr>
          <p:cNvPr id="4" name="Slide Number Placeholder 3"/>
          <p:cNvSpPr>
            <a:spLocks noGrp="1"/>
          </p:cNvSpPr>
          <p:nvPr>
            <p:ph type="sldNum" sz="quarter" idx="10"/>
          </p:nvPr>
        </p:nvSpPr>
        <p:spPr/>
        <p:txBody>
          <a:bodyPr/>
          <a:lstStyle/>
          <a:p>
            <a:fld id="{4D92ECC6-383D-2140-A63C-871EB8BAB5D4}" type="slidenum">
              <a:rPr lang="en-US" smtClean="0"/>
              <a:t>24</a:t>
            </a:fld>
            <a:endParaRPr lang="en-US"/>
          </a:p>
        </p:txBody>
      </p:sp>
    </p:spTree>
    <p:extLst>
      <p:ext uri="{BB962C8B-B14F-4D97-AF65-F5344CB8AC3E}">
        <p14:creationId xmlns:p14="http://schemas.microsoft.com/office/powerpoint/2010/main" val="49792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an</a:t>
            </a:r>
            <a:r>
              <a:rPr lang="en-US" baseline="0" dirty="0" smtClean="0"/>
              <a:t> example of a patient who presents to clinic already receiving a HTF.</a:t>
            </a:r>
          </a:p>
          <a:p>
            <a:r>
              <a:rPr lang="en-US" dirty="0" smtClean="0"/>
              <a:t>An 11</a:t>
            </a:r>
            <a:r>
              <a:rPr lang="en-US" baseline="0" dirty="0" smtClean="0"/>
              <a:t> year old male presents to clinic. He is 100% G-tube dependent and was receiving commercial formula at their last office visit. Patient was then lost to follow-up, and family has since switched him to a HTF recipe made entirely from food. The patient now returns to clinic with a new complaint of constipation, along with weight loss.</a:t>
            </a:r>
            <a:endParaRPr lang="en-US"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25</a:t>
            </a:fld>
            <a:endParaRPr lang="en-US"/>
          </a:p>
        </p:txBody>
      </p:sp>
    </p:spTree>
    <p:extLst>
      <p:ext uri="{BB962C8B-B14F-4D97-AF65-F5344CB8AC3E}">
        <p14:creationId xmlns:p14="http://schemas.microsoft.com/office/powerpoint/2010/main" val="2106577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family gives the above recall of</a:t>
            </a:r>
            <a:r>
              <a:rPr lang="en-US" baseline="0" dirty="0" smtClean="0"/>
              <a:t> patient’s current HTF recipe. They recently started adding the prunes in hopes this would help alleviate the patient’s new complaints of constipation.</a:t>
            </a:r>
            <a:endParaRPr lang="en-US" dirty="0" smtClean="0"/>
          </a:p>
        </p:txBody>
      </p:sp>
      <p:sp>
        <p:nvSpPr>
          <p:cNvPr id="4" name="Slide Number Placeholder 3"/>
          <p:cNvSpPr>
            <a:spLocks noGrp="1"/>
          </p:cNvSpPr>
          <p:nvPr>
            <p:ph type="sldNum" sz="quarter" idx="10"/>
          </p:nvPr>
        </p:nvSpPr>
        <p:spPr/>
        <p:txBody>
          <a:bodyPr/>
          <a:lstStyle/>
          <a:p>
            <a:fld id="{4D92ECC6-383D-2140-A63C-871EB8BAB5D4}" type="slidenum">
              <a:rPr lang="en-US" smtClean="0"/>
              <a:t>26</a:t>
            </a:fld>
            <a:endParaRPr lang="en-US"/>
          </a:p>
        </p:txBody>
      </p:sp>
    </p:spTree>
    <p:extLst>
      <p:ext uri="{BB962C8B-B14F-4D97-AF65-F5344CB8AC3E}">
        <p14:creationId xmlns:p14="http://schemas.microsoft.com/office/powerpoint/2010/main" val="3690556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first glance, there are some obvious concerns with this recipe, including very little protein, quite a bit of juice without a nutritious beverage like cow’s milk, and an excessive amount of flax seeds. So while the patient is meeting their fluid needs with the additional 1600 mL water per day, they are exceeding their fiber intake by quite a lot, which is likely a large factor in his new onset of constipation.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27</a:t>
            </a:fld>
            <a:endParaRPr lang="en-US"/>
          </a:p>
        </p:txBody>
      </p:sp>
    </p:spTree>
    <p:extLst>
      <p:ext uri="{BB962C8B-B14F-4D97-AF65-F5344CB8AC3E}">
        <p14:creationId xmlns:p14="http://schemas.microsoft.com/office/powerpoint/2010/main" val="2807245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running the recipe through nutrient</a:t>
            </a:r>
            <a:r>
              <a:rPr lang="en-US" baseline="0" dirty="0" smtClean="0"/>
              <a:t> analysis software, the patient is not meeting their calcium, vitamin D, linoleic or </a:t>
            </a:r>
            <a:r>
              <a:rPr lang="en-US" baseline="0" dirty="0" err="1" smtClean="0"/>
              <a:t>linolenic</a:t>
            </a:r>
            <a:r>
              <a:rPr lang="en-US" baseline="0" dirty="0" smtClean="0"/>
              <a:t> acid, calorie, protein, or sodium needs. Many of these are likely the cause of the patient’s weight loss since he was lost to follow-up. He would also benefit from more variety of food groups being offered, like more grains and calcium-rich foods. He is receiving way too much fiber with the addition of large amounts of flaxseed. He is meeting his fluid and other vitamin and mineral needs.</a:t>
            </a:r>
          </a:p>
        </p:txBody>
      </p:sp>
      <p:sp>
        <p:nvSpPr>
          <p:cNvPr id="4" name="Slide Number Placeholder 3"/>
          <p:cNvSpPr>
            <a:spLocks noGrp="1"/>
          </p:cNvSpPr>
          <p:nvPr>
            <p:ph type="sldNum" sz="quarter" idx="10"/>
          </p:nvPr>
        </p:nvSpPr>
        <p:spPr/>
        <p:txBody>
          <a:bodyPr/>
          <a:lstStyle/>
          <a:p>
            <a:fld id="{4D92ECC6-383D-2140-A63C-871EB8BAB5D4}" type="slidenum">
              <a:rPr lang="en-US" smtClean="0"/>
              <a:t>28</a:t>
            </a:fld>
            <a:endParaRPr lang="en-US"/>
          </a:p>
        </p:txBody>
      </p:sp>
    </p:spTree>
    <p:extLst>
      <p:ext uri="{BB962C8B-B14F-4D97-AF65-F5344CB8AC3E}">
        <p14:creationId xmlns:p14="http://schemas.microsoft.com/office/powerpoint/2010/main" val="114258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dietitian created</a:t>
            </a:r>
            <a:r>
              <a:rPr lang="en-US" baseline="0" dirty="0" smtClean="0"/>
              <a:t> a new goal recipe for the family so the patient’s HTF recipe was nutritional adequate. The family wanted to keep flaxseed, but agreed to decrease the amount. They also agreed to add grains and meats more often, as well as substituting milk for the orange juice for greater protein and calcium intake. Flaxseed oil and salt also needed to be added to ensure the patient is meeting his minimal EFA and sodium needs respectively.</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29</a:t>
            </a:fld>
            <a:endParaRPr lang="en-US"/>
          </a:p>
        </p:txBody>
      </p:sp>
    </p:spTree>
    <p:extLst>
      <p:ext uri="{BB962C8B-B14F-4D97-AF65-F5344CB8AC3E}">
        <p14:creationId xmlns:p14="http://schemas.microsoft.com/office/powerpoint/2010/main" val="165903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Homemade tube feeding, shortened as HTF, is a tube feeding in</a:t>
            </a:r>
            <a:r>
              <a:rPr lang="en-US" baseline="0" dirty="0" smtClean="0"/>
              <a:t> which smooth or liquid food is given in addition to or in place of commercial formula. Homemade tube feeding exists along a continuum, where a patient can be receiving just a small amount of food in addition to their commercial formula all the way to receiving all whole, blended food and no commercial formula at all.</a:t>
            </a:r>
          </a:p>
          <a:p>
            <a:r>
              <a:rPr lang="en-US" baseline="0" dirty="0" smtClean="0"/>
              <a:t>Homemade tube feeding is also called </a:t>
            </a:r>
            <a:r>
              <a:rPr lang="en-US" baseline="0" dirty="0" err="1" smtClean="0"/>
              <a:t>blenderized</a:t>
            </a:r>
            <a:r>
              <a:rPr lang="en-US" baseline="0" dirty="0" smtClean="0"/>
              <a:t> tube feeding. Another form of giving food by tube is called pureed by G-tube diet which follows very specific recommendations for the thickness of the formula in order to treat reflux. We will be focusing on general homemade tube feeding, or </a:t>
            </a:r>
            <a:r>
              <a:rPr lang="en-US" baseline="0" dirty="0" err="1" smtClean="0"/>
              <a:t>blenderized</a:t>
            </a:r>
            <a:r>
              <a:rPr lang="en-US" baseline="0" dirty="0" smtClean="0"/>
              <a:t> tube feeding, for this learning module.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a:t>
            </a:fld>
            <a:endParaRPr lang="en-US"/>
          </a:p>
        </p:txBody>
      </p:sp>
    </p:spTree>
    <p:extLst>
      <p:ext uri="{BB962C8B-B14F-4D97-AF65-F5344CB8AC3E}">
        <p14:creationId xmlns:p14="http://schemas.microsoft.com/office/powerpoint/2010/main" val="4198955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were</a:t>
            </a:r>
            <a:r>
              <a:rPr lang="en-US" baseline="0" dirty="0" smtClean="0"/>
              <a:t> the changes prioritized? To start, the flaxseed needed to be decreased to help alleviate the ongoing constipation issues. Then, oil was added to ensure the patient wouldn’t develop EFAD as well as for additional calories. The orange juice was then replaced with milk to increase his protein intake. More food groups and variety in those food groups were added next, improving his overall distribution of calories as well as his total intake of calories. Last, salt was added.</a:t>
            </a:r>
          </a:p>
          <a:p>
            <a:endParaRPr lang="en-US" baseline="0" dirty="0" smtClean="0"/>
          </a:p>
          <a:p>
            <a:r>
              <a:rPr lang="en-US" baseline="0" dirty="0" smtClean="0"/>
              <a:t>In instances like this, it’s important to be in communication with the family about how the changes are going and ensuring that the changes are being made. Utilizing </a:t>
            </a:r>
            <a:r>
              <a:rPr lang="en-US" baseline="0" dirty="0" err="1" smtClean="0"/>
              <a:t>MyChart</a:t>
            </a:r>
            <a:r>
              <a:rPr lang="en-US" baseline="0" dirty="0" smtClean="0"/>
              <a:t> or scheduling an RD only visit can help keep the family on track in making these important nutrition changes.</a:t>
            </a:r>
          </a:p>
        </p:txBody>
      </p:sp>
      <p:sp>
        <p:nvSpPr>
          <p:cNvPr id="4" name="Slide Number Placeholder 3"/>
          <p:cNvSpPr>
            <a:spLocks noGrp="1"/>
          </p:cNvSpPr>
          <p:nvPr>
            <p:ph type="sldNum" sz="quarter" idx="10"/>
          </p:nvPr>
        </p:nvSpPr>
        <p:spPr/>
        <p:txBody>
          <a:bodyPr/>
          <a:lstStyle/>
          <a:p>
            <a:fld id="{4D92ECC6-383D-2140-A63C-871EB8BAB5D4}" type="slidenum">
              <a:rPr lang="en-US" smtClean="0"/>
              <a:t>30</a:t>
            </a:fld>
            <a:endParaRPr lang="en-US"/>
          </a:p>
        </p:txBody>
      </p:sp>
    </p:spTree>
    <p:extLst>
      <p:ext uri="{BB962C8B-B14F-4D97-AF65-F5344CB8AC3E}">
        <p14:creationId xmlns:p14="http://schemas.microsoft.com/office/powerpoint/2010/main" val="693304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 the training module on Homemade Tube Feeding. Every patient is unique</a:t>
            </a:r>
            <a:r>
              <a:rPr lang="en-US" baseline="0" dirty="0" smtClean="0"/>
              <a:t> so every patient’s Homemade Tube Feeding recipe ends up being unique as well. Please don’t hesitate to reach out to your colleagues or the content expert if you have questions as you are creating or modifying a HTF recipe.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31</a:t>
            </a:fld>
            <a:endParaRPr lang="en-US"/>
          </a:p>
        </p:txBody>
      </p:sp>
    </p:spTree>
    <p:extLst>
      <p:ext uri="{BB962C8B-B14F-4D97-AF65-F5344CB8AC3E}">
        <p14:creationId xmlns:p14="http://schemas.microsoft.com/office/powerpoint/2010/main" val="3930550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32</a:t>
            </a:fld>
            <a:endParaRPr lang="en-US"/>
          </a:p>
        </p:txBody>
      </p:sp>
    </p:spTree>
    <p:extLst>
      <p:ext uri="{BB962C8B-B14F-4D97-AF65-F5344CB8AC3E}">
        <p14:creationId xmlns:p14="http://schemas.microsoft.com/office/powerpoint/2010/main" val="363057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families want to give their child a homemade tube feeding? There are many perceived benefits</a:t>
            </a:r>
            <a:r>
              <a:rPr lang="en-US" baseline="0" dirty="0" smtClean="0"/>
              <a:t> of giving homemade blends in place of giving commercial formulas. Some of the top reasons include that families have:</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4</a:t>
            </a:fld>
            <a:endParaRPr lang="en-US"/>
          </a:p>
        </p:txBody>
      </p:sp>
    </p:spTree>
    <p:extLst>
      <p:ext uri="{BB962C8B-B14F-4D97-AF65-F5344CB8AC3E}">
        <p14:creationId xmlns:p14="http://schemas.microsoft.com/office/powerpoint/2010/main" val="124116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there are several</a:t>
            </a:r>
            <a:r>
              <a:rPr lang="en-US" baseline="0" dirty="0" smtClean="0"/>
              <a:t> advantages in switching to homemade tube feeding, there are also a few disadvantages that families should be aware of when they are considering switching to homemade tube feeding. While they may experience increased connection with feedings, increased dietary diversity, decreased cost, potential for increased oral intake, and improved feeding tolerance, they may also have increased preparation time for tube feeding, have to acquire new supplies to make and store the homemade tube feeding. There is a chance of complications with feeding delivery, especially as homemade blends are often not as smooth as commercial formulas. There is an increased risk of infection and contamination with preparing tube feedings at home, as well as the increased effort to monitor the child’s nutrition. Lastly, they may be at higher risk for macro and micronutrient deficiencies or excesses. </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5</a:t>
            </a:fld>
            <a:endParaRPr lang="en-US"/>
          </a:p>
        </p:txBody>
      </p:sp>
    </p:spTree>
    <p:extLst>
      <p:ext uri="{BB962C8B-B14F-4D97-AF65-F5344CB8AC3E}">
        <p14:creationId xmlns:p14="http://schemas.microsoft.com/office/powerpoint/2010/main" val="242265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discuss how to</a:t>
            </a:r>
            <a:r>
              <a:rPr lang="en-US" baseline="0" dirty="0" smtClean="0"/>
              <a:t> select patients that can appropriately receive homemade tube feeding</a:t>
            </a:r>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6</a:t>
            </a:fld>
            <a:endParaRPr lang="en-US"/>
          </a:p>
        </p:txBody>
      </p:sp>
    </p:spTree>
    <p:extLst>
      <p:ext uri="{BB962C8B-B14F-4D97-AF65-F5344CB8AC3E}">
        <p14:creationId xmlns:p14="http://schemas.microsoft.com/office/powerpoint/2010/main" val="2417085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considering a patient as a candidate for homemade tube feeding, they need to be medically stable and adequately nourished.</a:t>
            </a:r>
          </a:p>
          <a:p>
            <a:r>
              <a:rPr lang="en-US" baseline="0" dirty="0" smtClean="0"/>
              <a:t>Prior to 6 months of age, an infant should only be receiving human milk and/or infant formula, so introducing other foods by G-tube before this age is inappropriate. Starting at 6 months of age, the family could mimic initial food introduction by mouth by giving similar foods and volumes by G-tube. Don’t forget, the primary purpose of introducing foods at this age is for oral skill development, not nutrition intake, so the family needs to still prioritize giving human milk and/or infant formula with small amounts of blended food.</a:t>
            </a:r>
          </a:p>
          <a:p>
            <a:r>
              <a:rPr lang="en-US" baseline="0" dirty="0" smtClean="0"/>
              <a:t>At or above 12 months of age, the child can now be transitioned to homemade tube feeding entirely, just as a typical oral eater would transition to foods and a nutritious beverage at 12 months old. </a:t>
            </a:r>
            <a:endParaRPr lang="en-US" baseline="0" dirty="0"/>
          </a:p>
          <a:p>
            <a:r>
              <a:rPr lang="en-US" baseline="0" dirty="0" smtClean="0"/>
              <a:t>Some medical conditions will make it much more difficult to provide the child 100% of their nutrition needs from homemade tube feeding. Some of these conditions include metabolic disorders, renal disease, multiple foods allergies, weakened immune systems as seen in the oncology population, and fluid restrictions as seen at times in cardiac patients. While none of these conditions definitely rule out the possibility of giving homemade tube feeding, the family and medical providers need to discuss that this may look much different than the family is anticipating.</a:t>
            </a:r>
          </a:p>
          <a:p>
            <a:r>
              <a:rPr lang="en-US" baseline="0" dirty="0" smtClean="0"/>
              <a:t>In order for a homemade tube feeding to run efficiently through a tube, the tube needs to be at least 14 French in size, and ideally fed bolus by syringe. While bolus by pump is an option, homemade tube feeding is not shelf stable like commercial formula, and should not be hung at room temperature for longer than 2 hours.</a:t>
            </a:r>
          </a:p>
          <a:p>
            <a:r>
              <a:rPr lang="en-US" baseline="0" dirty="0" smtClean="0"/>
              <a:t>Families wishing to provide HTF need to have access to appropriate refrigeration, and possibly a freezer if they plan to make and freeze meals ahead of time. They will need a high quality blender if they plan to blend whole foods. They also likely need basic cooking equipment, like measuring utensils and storage containers.</a:t>
            </a:r>
          </a:p>
          <a:p>
            <a:r>
              <a:rPr lang="en-US" baseline="0" dirty="0" smtClean="0"/>
              <a:t>The health literacy of the caregivers is important to take into consideration as making homemade tube feeding can be quite complex. The family also needs to be motivated to put in the effort that making daily tube feeding will entail.</a:t>
            </a:r>
          </a:p>
        </p:txBody>
      </p:sp>
      <p:sp>
        <p:nvSpPr>
          <p:cNvPr id="4" name="Slide Number Placeholder 3"/>
          <p:cNvSpPr>
            <a:spLocks noGrp="1"/>
          </p:cNvSpPr>
          <p:nvPr>
            <p:ph type="sldNum" sz="quarter" idx="10"/>
          </p:nvPr>
        </p:nvSpPr>
        <p:spPr/>
        <p:txBody>
          <a:bodyPr/>
          <a:lstStyle/>
          <a:p>
            <a:fld id="{4D92ECC6-383D-2140-A63C-871EB8BAB5D4}" type="slidenum">
              <a:rPr lang="en-US" smtClean="0"/>
              <a:t>7</a:t>
            </a:fld>
            <a:endParaRPr lang="en-US"/>
          </a:p>
        </p:txBody>
      </p:sp>
    </p:spTree>
    <p:extLst>
      <p:ext uri="{BB962C8B-B14F-4D97-AF65-F5344CB8AC3E}">
        <p14:creationId xmlns:p14="http://schemas.microsoft.com/office/powerpoint/2010/main" val="56991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a:t>
            </a:r>
            <a:r>
              <a:rPr lang="en-US" baseline="0" dirty="0" smtClean="0"/>
              <a:t> patients and their families are great candidates for homemade tube feeding, some may still choose one of the many food-based formula options currently available on the market today. These are helpful for patients who aren’t good candidates for HTF, such as those with continuous feeds or those whose caregivers have lower healthy literacy. These food based formulas can also be helpful as back-ups for families that usually make their own homemade tube feeding. They can use these when traveling or during long power outages, just to give a few examples.</a:t>
            </a:r>
            <a:endParaRPr lang="en-US" dirty="0"/>
          </a:p>
        </p:txBody>
      </p:sp>
      <p:sp>
        <p:nvSpPr>
          <p:cNvPr id="4" name="Slide Number Placeholder 3"/>
          <p:cNvSpPr>
            <a:spLocks noGrp="1"/>
          </p:cNvSpPr>
          <p:nvPr>
            <p:ph type="sldNum" sz="quarter" idx="10"/>
          </p:nvPr>
        </p:nvSpPr>
        <p:spPr/>
        <p:txBody>
          <a:bodyPr/>
          <a:lstStyle/>
          <a:p>
            <a:fld id="{0424D8BE-4F12-48AA-8390-AC398B55E0FE}" type="slidenum">
              <a:rPr lang="en-US" smtClean="0"/>
              <a:pPr/>
              <a:t>8</a:t>
            </a:fld>
            <a:endParaRPr lang="en-US"/>
          </a:p>
        </p:txBody>
      </p:sp>
    </p:spTree>
    <p:extLst>
      <p:ext uri="{BB962C8B-B14F-4D97-AF65-F5344CB8AC3E}">
        <p14:creationId xmlns:p14="http://schemas.microsoft.com/office/powerpoint/2010/main" val="1416663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 family expresses interest in using HTF, talk with the family about the expectations of making homemade tube feeding and give them a timeline of when you plan to send them the initial draft of their child’s recipe.  It is especially helpful for these families to sign up for </a:t>
            </a:r>
            <a:r>
              <a:rPr lang="en-US" baseline="0" dirty="0" err="1" smtClean="0"/>
              <a:t>MyChart</a:t>
            </a:r>
            <a:r>
              <a:rPr lang="en-US" baseline="0" dirty="0" smtClean="0"/>
              <a:t> if able, as this allows for easier communication in relaying recipe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92ECC6-383D-2140-A63C-871EB8BAB5D4}" type="slidenum">
              <a:rPr lang="en-US" smtClean="0"/>
              <a:t>9</a:t>
            </a:fld>
            <a:endParaRPr lang="en-US"/>
          </a:p>
        </p:txBody>
      </p:sp>
    </p:spTree>
    <p:extLst>
      <p:ext uri="{BB962C8B-B14F-4D97-AF65-F5344CB8AC3E}">
        <p14:creationId xmlns:p14="http://schemas.microsoft.com/office/powerpoint/2010/main" val="2173509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ildren's Wisconsin Title Slide -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882661"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882661"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56936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hildrens Wisconsin 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078775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7155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2011217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4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ldren's Wisconsin Title Slide -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0587C61B-8148-C34A-9496-C58BEE841ACD}"/>
              </a:ext>
            </a:extLst>
          </p:cNvPr>
          <p:cNvSpPr>
            <a:spLocks noGrp="1"/>
          </p:cNvSpPr>
          <p:nvPr>
            <p:ph type="title"/>
          </p:nvPr>
        </p:nvSpPr>
        <p:spPr>
          <a:xfrm>
            <a:off x="7305763"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5" name="Text Placeholder 2">
            <a:extLst>
              <a:ext uri="{FF2B5EF4-FFF2-40B4-BE49-F238E27FC236}">
                <a16:creationId xmlns="" xmlns:a16="http://schemas.microsoft.com/office/drawing/2014/main" id="{D2E1FA29-A40E-1F48-B6EB-98F147D8185C}"/>
              </a:ext>
            </a:extLst>
          </p:cNvPr>
          <p:cNvSpPr>
            <a:spLocks noGrp="1"/>
          </p:cNvSpPr>
          <p:nvPr>
            <p:ph type="body" idx="1"/>
          </p:nvPr>
        </p:nvSpPr>
        <p:spPr>
          <a:xfrm>
            <a:off x="7305763"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27748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ildren's Wisconsin Title Slide -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1B7F55-C8B3-5F42-8CCE-C35436839707}"/>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7B58205B-5804-274A-89C1-AE797EA2AC68}"/>
              </a:ext>
            </a:extLst>
          </p:cNvPr>
          <p:cNvSpPr>
            <a:spLocks noGrp="1"/>
          </p:cNvSpPr>
          <p:nvPr>
            <p:ph type="body" idx="1"/>
          </p:nvPr>
        </p:nvSpPr>
        <p:spPr>
          <a:xfrm>
            <a:off x="831850" y="2499406"/>
            <a:ext cx="4044950" cy="1201737"/>
          </a:xfrm>
        </p:spPr>
        <p:txBody>
          <a:bodyPr>
            <a:normAutofit/>
          </a:bodyPr>
          <a:lstStyle>
            <a:lvl1pPr marL="0" indent="0" algn="ctr">
              <a:buNone/>
              <a:defRPr sz="20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ildren's Wisconsin Title Slide -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1B7F55-C8B3-5F42-8CCE-C35436839707}"/>
              </a:ext>
            </a:extLst>
          </p:cNvPr>
          <p:cNvSpPr>
            <a:spLocks noGrp="1"/>
          </p:cNvSpPr>
          <p:nvPr>
            <p:ph type="title"/>
          </p:nvPr>
        </p:nvSpPr>
        <p:spPr>
          <a:xfrm>
            <a:off x="7299557" y="534081"/>
            <a:ext cx="4044950" cy="1730147"/>
          </a:xfrm>
        </p:spPr>
        <p:txBody>
          <a:bodyPr anchor="b">
            <a:normAutofit/>
          </a:bodyPr>
          <a:lstStyle>
            <a:lvl1pPr algn="ctr">
              <a:defRPr sz="4000"/>
            </a:lvl1pPr>
          </a:lstStyle>
          <a:p>
            <a:r>
              <a:rPr lang="en-US" dirty="0"/>
              <a:t>Click to edit Master title style</a:t>
            </a:r>
          </a:p>
        </p:txBody>
      </p:sp>
      <p:sp>
        <p:nvSpPr>
          <p:cNvPr id="5" name="Text Placeholder 2">
            <a:extLst>
              <a:ext uri="{FF2B5EF4-FFF2-40B4-BE49-F238E27FC236}">
                <a16:creationId xmlns="" xmlns:a16="http://schemas.microsoft.com/office/drawing/2014/main" id="{7B58205B-5804-274A-89C1-AE797EA2AC68}"/>
              </a:ext>
            </a:extLst>
          </p:cNvPr>
          <p:cNvSpPr>
            <a:spLocks noGrp="1"/>
          </p:cNvSpPr>
          <p:nvPr>
            <p:ph type="body" idx="1"/>
          </p:nvPr>
        </p:nvSpPr>
        <p:spPr>
          <a:xfrm>
            <a:off x="7299557" y="2499406"/>
            <a:ext cx="4044950" cy="1201737"/>
          </a:xfrm>
        </p:spPr>
        <p:txBody>
          <a:bodyPr>
            <a:normAutofit/>
          </a:bodyPr>
          <a:lstStyle>
            <a:lvl1pPr marL="0" indent="0" algn="ctr">
              <a:buNone/>
              <a:defRPr sz="20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346830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dd your own image in master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412906E-636F-1B4A-9A26-21CC5075F7A8}"/>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802B938-7F9E-0F40-82A3-6E175FA4E1B3}"/>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B9DAB816-347A-BA45-9BCC-5ADDB6A09B62}"/>
              </a:ext>
            </a:extLst>
          </p:cNvPr>
          <p:cNvPicPr>
            <a:picLocks noChangeAspect="1"/>
          </p:cNvPicPr>
          <p:nvPr userDrawn="1"/>
        </p:nvPicPr>
        <p:blipFill>
          <a:blip r:embed="rId2"/>
          <a:stretch>
            <a:fillRect/>
          </a:stretch>
        </p:blipFill>
        <p:spPr>
          <a:xfrm>
            <a:off x="7758259" y="3936321"/>
            <a:ext cx="3166925" cy="1022178"/>
          </a:xfrm>
          <a:prstGeom prst="rect">
            <a:avLst/>
          </a:prstGeom>
        </p:spPr>
      </p:pic>
      <p:sp>
        <p:nvSpPr>
          <p:cNvPr id="12" name="Title 1">
            <a:extLst>
              <a:ext uri="{FF2B5EF4-FFF2-40B4-BE49-F238E27FC236}">
                <a16:creationId xmlns="" xmlns:a16="http://schemas.microsoft.com/office/drawing/2014/main" id="{26E8B462-5627-DE46-B295-768268AF730F}"/>
              </a:ext>
            </a:extLst>
          </p:cNvPr>
          <p:cNvSpPr>
            <a:spLocks noGrp="1"/>
          </p:cNvSpPr>
          <p:nvPr>
            <p:ph type="title"/>
          </p:nvPr>
        </p:nvSpPr>
        <p:spPr>
          <a:xfrm>
            <a:off x="7305763" y="484654"/>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13" name="Text Placeholder 2">
            <a:extLst>
              <a:ext uri="{FF2B5EF4-FFF2-40B4-BE49-F238E27FC236}">
                <a16:creationId xmlns="" xmlns:a16="http://schemas.microsoft.com/office/drawing/2014/main" id="{A2481250-82E5-254B-9661-F01CAEAFA6C7}"/>
              </a:ext>
            </a:extLst>
          </p:cNvPr>
          <p:cNvSpPr>
            <a:spLocks noGrp="1"/>
          </p:cNvSpPr>
          <p:nvPr>
            <p:ph type="body" idx="1"/>
          </p:nvPr>
        </p:nvSpPr>
        <p:spPr>
          <a:xfrm>
            <a:off x="7305763" y="2449979"/>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1973837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ildrens Wisconsin 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6169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hildrens Wisconsin 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hildrens Wisconsin 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hildrens Wisconsin 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solidFill>
                  <a:srgbClr val="000000"/>
                </a:solidFill>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67" r:id="rId3"/>
    <p:sldLayoutId id="2147483671" r:id="rId4"/>
    <p:sldLayoutId id="2147483686" r:id="rId5"/>
    <p:sldLayoutId id="2147483685" r:id="rId6"/>
    <p:sldLayoutId id="2147483650" r:id="rId7"/>
    <p:sldLayoutId id="2147483652" r:id="rId8"/>
    <p:sldLayoutId id="2147483654" r:id="rId9"/>
    <p:sldLayoutId id="2147483655" r:id="rId10"/>
    <p:sldLayoutId id="2147483681" r:id="rId11"/>
    <p:sldLayoutId id="2147483682" r:id="rId12"/>
    <p:sldLayoutId id="2147483683" r:id="rId13"/>
    <p:sldLayoutId id="2147483684" r:id="rId14"/>
    <p:sldLayoutId id="2147483660" r:id="rId15"/>
    <p:sldLayoutId id="2147483661" r:id="rId16"/>
  </p:sldLayoutIdLst>
  <p:hf hdr="0" ftr="0" dt="0"/>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hyperlink" Target="../../../../../Resource%20Binder/Essential%20Fatty%20Acids%202022.doc"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notesSlide" Target="../notesSlides/notesSlide8.xm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86410" y="0"/>
            <a:ext cx="3943350" cy="2905805"/>
          </a:xfrm>
          <a:solidFill>
            <a:schemeClr val="bg1"/>
          </a:solidFill>
        </p:spPr>
        <p:txBody>
          <a:bodyPr anchor="ctr">
            <a:normAutofit/>
          </a:bodyPr>
          <a:lstStyle/>
          <a:p>
            <a:r>
              <a:rPr lang="en-US" sz="4400" dirty="0" smtClean="0"/>
              <a:t/>
            </a:r>
            <a:br>
              <a:rPr lang="en-US" sz="4400" dirty="0" smtClean="0"/>
            </a:br>
            <a:r>
              <a:rPr lang="en-US" sz="4400" dirty="0" smtClean="0"/>
              <a:t>Homemade </a:t>
            </a:r>
            <a:r>
              <a:rPr lang="en-US" sz="4400" dirty="0"/>
              <a:t>Tube </a:t>
            </a:r>
            <a:br>
              <a:rPr lang="en-US" sz="4400" dirty="0"/>
            </a:br>
            <a:r>
              <a:rPr lang="en-US" sz="4400" dirty="0"/>
              <a:t>Feeding</a:t>
            </a:r>
            <a:endParaRPr lang="en-US" sz="4400" b="1" dirty="0"/>
          </a:p>
        </p:txBody>
      </p:sp>
      <p:pic>
        <p:nvPicPr>
          <p:cNvPr id="23" name="Picture 22"/>
          <p:cNvPicPr>
            <a:picLocks noChangeAspect="1"/>
          </p:cNvPicPr>
          <p:nvPr/>
        </p:nvPicPr>
        <p:blipFill>
          <a:blip r:embed="rId6"/>
          <a:stretch>
            <a:fillRect/>
          </a:stretch>
        </p:blipFill>
        <p:spPr>
          <a:xfrm>
            <a:off x="486410" y="2905805"/>
            <a:ext cx="3943350" cy="15906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mc:Choice xmlns:p14="http://schemas.microsoft.com/office/powerpoint/2010/main" Requires="p14">
      <p:transition spd="slow" p14:dur="2000" advTm="7124"/>
    </mc:Choice>
    <mc:Fallback>
      <p:transition spd="slow" advTm="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HTF Recipe Development</a:t>
            </a:r>
            <a:endParaRPr lang="en-US" dirty="0"/>
          </a:p>
        </p:txBody>
      </p:sp>
      <p:sp>
        <p:nvSpPr>
          <p:cNvPr id="6" name="Content Placeholder 5"/>
          <p:cNvSpPr>
            <a:spLocks noGrp="1"/>
          </p:cNvSpPr>
          <p:nvPr>
            <p:ph idx="1"/>
          </p:nvPr>
        </p:nvSpPr>
        <p:spPr/>
        <p:txBody>
          <a:bodyPr/>
          <a:lstStyle/>
          <a:p>
            <a:r>
              <a:rPr lang="en-US" dirty="0" smtClean="0"/>
              <a:t>Start with calorie level that patient is currently thriving on</a:t>
            </a:r>
          </a:p>
          <a:p>
            <a:r>
              <a:rPr lang="en-US" dirty="0" smtClean="0"/>
              <a:t>Use </a:t>
            </a:r>
            <a:r>
              <a:rPr lang="en-US" dirty="0" err="1" smtClean="0"/>
              <a:t>MyPlate</a:t>
            </a:r>
            <a:r>
              <a:rPr lang="en-US" dirty="0" smtClean="0"/>
              <a:t> guidelines for serving sizes at each calorie level</a:t>
            </a:r>
          </a:p>
          <a:p>
            <a:r>
              <a:rPr lang="en-US" dirty="0" smtClean="0"/>
              <a:t>Allow as much flexibility as possible in the choices</a:t>
            </a:r>
          </a:p>
          <a:p>
            <a:r>
              <a:rPr lang="en-US" dirty="0" smtClean="0"/>
              <a:t>Food allergies</a:t>
            </a:r>
          </a:p>
          <a:p>
            <a:r>
              <a:rPr lang="en-US" dirty="0" smtClean="0"/>
              <a:t>Epic </a:t>
            </a:r>
            <a:r>
              <a:rPr lang="en-US" dirty="0" err="1" smtClean="0"/>
              <a:t>SmartPhrase</a:t>
            </a:r>
            <a:r>
              <a:rPr lang="en-US" dirty="0" smtClean="0"/>
              <a:t> .NUTRHTF</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2977611"/>
      </p:ext>
    </p:extLst>
  </p:cSld>
  <p:clrMapOvr>
    <a:masterClrMapping/>
  </p:clrMapOvr>
  <mc:AlternateContent xmlns:mc="http://schemas.openxmlformats.org/markup-compatibility/2006">
    <mc:Choice xmlns:p14="http://schemas.microsoft.com/office/powerpoint/2010/main" Requires="p14">
      <p:transition spd="slow" p14:dur="2000" advTm="62681"/>
    </mc:Choice>
    <mc:Fallback>
      <p:transition spd="slow" advTm="6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Epic </a:t>
            </a:r>
            <a:r>
              <a:rPr lang="en-US" dirty="0" err="1" smtClean="0"/>
              <a:t>SmartPhrase</a:t>
            </a:r>
            <a:r>
              <a:rPr lang="en-US" dirty="0" smtClean="0"/>
              <a:t> .NUTRHTF</a:t>
            </a:r>
            <a:endParaRPr lang="en-US" dirty="0"/>
          </a:p>
        </p:txBody>
      </p:sp>
      <p:pic>
        <p:nvPicPr>
          <p:cNvPr id="6" name="Content Placeholder 5"/>
          <p:cNvPicPr>
            <a:picLocks noGrp="1" noChangeAspect="1"/>
          </p:cNvPicPr>
          <p:nvPr>
            <p:ph idx="1"/>
          </p:nvPr>
        </p:nvPicPr>
        <p:blipFill>
          <a:blip r:embed="rId5"/>
          <a:stretch>
            <a:fillRect/>
          </a:stretch>
        </p:blipFill>
        <p:spPr>
          <a:xfrm>
            <a:off x="1739153" y="1368958"/>
            <a:ext cx="8588188" cy="518884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322774"/>
      </p:ext>
    </p:extLst>
  </p:cSld>
  <p:clrMapOvr>
    <a:masterClrMapping/>
  </p:clrMapOvr>
  <mc:AlternateContent xmlns:mc="http://schemas.openxmlformats.org/markup-compatibility/2006">
    <mc:Choice xmlns:p14="http://schemas.microsoft.com/office/powerpoint/2010/main" Requires="p14">
      <p:transition spd="slow" p14:dur="2000" advTm="43414"/>
    </mc:Choice>
    <mc:Fallback>
      <p:transition spd="slow" advTm="4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Recipe Development</a:t>
            </a:r>
            <a:endParaRPr lang="en-US" dirty="0"/>
          </a:p>
        </p:txBody>
      </p:sp>
      <p:pic>
        <p:nvPicPr>
          <p:cNvPr id="1026" name="Picture 2"/>
          <p:cNvPicPr>
            <a:picLocks noGrp="1" noChangeAspect="1" noChangeArrowheads="1"/>
          </p:cNvPicPr>
          <p:nvPr>
            <p:ph idx="1"/>
          </p:nvPr>
        </p:nvPicPr>
        <p:blipFill>
          <a:blip r:embed="rId5"/>
          <a:srcRect/>
          <a:stretch>
            <a:fillRect/>
          </a:stretch>
        </p:blipFill>
        <p:spPr bwMode="auto">
          <a:xfrm>
            <a:off x="2995616" y="1739106"/>
            <a:ext cx="6200775" cy="4248150"/>
          </a:xfrm>
          <a:prstGeom prst="rect">
            <a:avLst/>
          </a:prstGeom>
          <a:noFill/>
          <a:ln w="9525">
            <a:noFill/>
            <a:miter lim="800000"/>
            <a:headEnd/>
            <a:tailEnd/>
          </a:ln>
        </p:spPr>
      </p:pic>
      <p:sp>
        <p:nvSpPr>
          <p:cNvPr id="5" name="TextBox 4"/>
          <p:cNvSpPr txBox="1"/>
          <p:nvPr/>
        </p:nvSpPr>
        <p:spPr>
          <a:xfrm>
            <a:off x="3404420" y="1248697"/>
            <a:ext cx="5383160" cy="369332"/>
          </a:xfrm>
          <a:prstGeom prst="rect">
            <a:avLst/>
          </a:prstGeom>
          <a:noFill/>
        </p:spPr>
        <p:txBody>
          <a:bodyPr wrap="square" rtlCol="0">
            <a:spAutoFit/>
          </a:bodyPr>
          <a:lstStyle/>
          <a:p>
            <a:pPr algn="ctr"/>
            <a:r>
              <a:rPr lang="en-US" dirty="0" err="1"/>
              <a:t>MyPlate</a:t>
            </a:r>
            <a:r>
              <a:rPr lang="en-US" dirty="0"/>
              <a:t> recommended portions based on calorie goal</a:t>
            </a:r>
          </a:p>
        </p:txBody>
      </p:sp>
      <p:sp>
        <p:nvSpPr>
          <p:cNvPr id="6" name="TextBox 5"/>
          <p:cNvSpPr txBox="1"/>
          <p:nvPr/>
        </p:nvSpPr>
        <p:spPr>
          <a:xfrm>
            <a:off x="1727254" y="6223820"/>
            <a:ext cx="2245307" cy="276999"/>
          </a:xfrm>
          <a:prstGeom prst="rect">
            <a:avLst/>
          </a:prstGeom>
          <a:noFill/>
        </p:spPr>
        <p:txBody>
          <a:bodyPr wrap="square" rtlCol="0">
            <a:spAutoFit/>
          </a:bodyPr>
          <a:lstStyle/>
          <a:p>
            <a:r>
              <a:rPr lang="en-US" sz="1200" dirty="0" err="1"/>
              <a:t>Walia</a:t>
            </a:r>
            <a:r>
              <a:rPr lang="en-US" sz="1200" dirty="0"/>
              <a:t> et al. 2017</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8182698"/>
      </p:ext>
    </p:extLst>
  </p:cSld>
  <p:clrMapOvr>
    <a:masterClrMapping/>
  </p:clrMapOvr>
  <mc:AlternateContent xmlns:mc="http://schemas.openxmlformats.org/markup-compatibility/2006">
    <mc:Choice xmlns:p14="http://schemas.microsoft.com/office/powerpoint/2010/main" Requires="p14">
      <p:transition spd="slow" p14:dur="2000" advTm="28293"/>
    </mc:Choice>
    <mc:Fallback>
      <p:transition spd="slow" advTm="2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Recipe Development</a:t>
            </a:r>
            <a:endParaRPr lang="en-US" dirty="0"/>
          </a:p>
        </p:txBody>
      </p:sp>
      <p:sp>
        <p:nvSpPr>
          <p:cNvPr id="3" name="Content Placeholder 2"/>
          <p:cNvSpPr>
            <a:spLocks noGrp="1"/>
          </p:cNvSpPr>
          <p:nvPr>
            <p:ph idx="1"/>
          </p:nvPr>
        </p:nvSpPr>
        <p:spPr/>
        <p:txBody>
          <a:bodyPr>
            <a:normAutofit fontScale="92500"/>
          </a:bodyPr>
          <a:lstStyle/>
          <a:p>
            <a:r>
              <a:rPr lang="en-US" dirty="0" smtClean="0"/>
              <a:t>Check your work with nutrient analysis software like Nutritionist Pro</a:t>
            </a:r>
          </a:p>
          <a:p>
            <a:r>
              <a:rPr lang="en-US" dirty="0" smtClean="0"/>
              <a:t>Common macro/micronutrients that are not met by HTF	</a:t>
            </a:r>
          </a:p>
          <a:p>
            <a:pPr lvl="1"/>
            <a:r>
              <a:rPr lang="en-US" dirty="0" smtClean="0"/>
              <a:t>Essential fatty acids (</a:t>
            </a:r>
            <a:r>
              <a:rPr lang="en-US" dirty="0" smtClean="0">
                <a:hlinkClick r:id="rId5" action="ppaction://hlinkfile"/>
              </a:rPr>
              <a:t>Link to Resource Binder</a:t>
            </a:r>
            <a:r>
              <a:rPr lang="en-US" dirty="0" smtClean="0"/>
              <a:t>)</a:t>
            </a:r>
          </a:p>
          <a:p>
            <a:pPr lvl="2"/>
            <a:r>
              <a:rPr lang="en-US" dirty="0" smtClean="0"/>
              <a:t>Flaxseed and canola oils are high in </a:t>
            </a:r>
            <a:r>
              <a:rPr lang="en-US" dirty="0" err="1" smtClean="0"/>
              <a:t>Linolenic</a:t>
            </a:r>
            <a:r>
              <a:rPr lang="en-US" dirty="0" smtClean="0"/>
              <a:t> acid which is often the one that needs to be supplemented</a:t>
            </a:r>
          </a:p>
          <a:p>
            <a:pPr lvl="1"/>
            <a:r>
              <a:rPr lang="en-US" dirty="0" smtClean="0"/>
              <a:t>Vitamin D</a:t>
            </a:r>
          </a:p>
          <a:p>
            <a:pPr lvl="2"/>
            <a:r>
              <a:rPr lang="en-US" dirty="0" smtClean="0"/>
              <a:t>Often add liquid Vitamin D supplement if a complete multivitamin isn’t already being added</a:t>
            </a:r>
          </a:p>
          <a:p>
            <a:pPr lvl="1"/>
            <a:r>
              <a:rPr lang="en-US" dirty="0" smtClean="0"/>
              <a:t>Sodium</a:t>
            </a:r>
          </a:p>
          <a:p>
            <a:pPr lvl="2"/>
            <a:r>
              <a:rPr lang="en-US" dirty="0" smtClean="0"/>
              <a:t>Minimum sodium requirement is 2 </a:t>
            </a:r>
            <a:r>
              <a:rPr lang="en-US" dirty="0" err="1" smtClean="0"/>
              <a:t>mEq</a:t>
            </a:r>
            <a:r>
              <a:rPr lang="en-US" dirty="0" smtClean="0"/>
              <a:t>/kg = 46 mg/kg Na</a:t>
            </a:r>
            <a:r>
              <a:rPr lang="en-US" baseline="30000" dirty="0" smtClean="0"/>
              <a:t>+</a:t>
            </a:r>
          </a:p>
          <a:p>
            <a:pPr lvl="1"/>
            <a:r>
              <a:rPr lang="en-US" dirty="0" smtClean="0"/>
              <a:t>Fluid</a:t>
            </a:r>
          </a:p>
          <a:p>
            <a:pPr lvl="2"/>
            <a:r>
              <a:rPr lang="en-US" dirty="0" smtClean="0"/>
              <a:t>Estimate volume of food in recipe then multiply by 75% to estimate fluid content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2902389"/>
      </p:ext>
    </p:extLst>
  </p:cSld>
  <p:clrMapOvr>
    <a:masterClrMapping/>
  </p:clrMapOvr>
  <mc:AlternateContent xmlns:mc="http://schemas.openxmlformats.org/markup-compatibility/2006">
    <mc:Choice xmlns:p14="http://schemas.microsoft.com/office/powerpoint/2010/main" Requires="p14">
      <p:transition spd="slow" p14:dur="2000" advTm="97387"/>
    </mc:Choice>
    <mc:Fallback>
      <p:transition spd="slow" advTm="97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Monitoring</a:t>
            </a:r>
            <a:endParaRPr lang="en-US" dirty="0"/>
          </a:p>
        </p:txBody>
      </p:sp>
      <p:sp>
        <p:nvSpPr>
          <p:cNvPr id="3" name="Content Placeholder 2"/>
          <p:cNvSpPr>
            <a:spLocks noGrp="1"/>
          </p:cNvSpPr>
          <p:nvPr>
            <p:ph idx="1"/>
          </p:nvPr>
        </p:nvSpPr>
        <p:spPr/>
        <p:txBody>
          <a:bodyPr/>
          <a:lstStyle/>
          <a:p>
            <a:r>
              <a:rPr lang="en-US" dirty="0" smtClean="0"/>
              <a:t>Monitor for appropriate growth, as well as tolerance while transitioning to HTF</a:t>
            </a:r>
          </a:p>
          <a:p>
            <a:r>
              <a:rPr lang="en-US" dirty="0" smtClean="0"/>
              <a:t>Determine if any labs will need to be drawn in the future</a:t>
            </a:r>
          </a:p>
          <a:p>
            <a:r>
              <a:rPr lang="en-US" dirty="0" smtClean="0"/>
              <a:t>Reassess HTF to ensure that it continues to meet the patient’s needs (i.e. change in medical status, change in age that adjusts DRIs)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7406100"/>
      </p:ext>
    </p:extLst>
  </p:cSld>
  <p:clrMapOvr>
    <a:masterClrMapping/>
  </p:clrMapOvr>
  <mc:AlternateContent xmlns:mc="http://schemas.openxmlformats.org/markup-compatibility/2006">
    <mc:Choice xmlns:p14="http://schemas.microsoft.com/office/powerpoint/2010/main" Requires="p14">
      <p:transition spd="slow" p14:dur="2000" advTm="62195"/>
    </mc:Choice>
    <mc:Fallback>
      <p:transition spd="slow" advTm="6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Resources</a:t>
            </a:r>
            <a:endParaRPr lang="en-US" dirty="0"/>
          </a:p>
        </p:txBody>
      </p:sp>
      <p:sp>
        <p:nvSpPr>
          <p:cNvPr id="3" name="Content Placeholder 2"/>
          <p:cNvSpPr>
            <a:spLocks noGrp="1"/>
          </p:cNvSpPr>
          <p:nvPr>
            <p:ph idx="1"/>
          </p:nvPr>
        </p:nvSpPr>
        <p:spPr/>
        <p:txBody>
          <a:bodyPr/>
          <a:lstStyle/>
          <a:p>
            <a:r>
              <a:rPr lang="en-US" dirty="0" smtClean="0"/>
              <a:t>Children’s WI Teaching Sheets</a:t>
            </a:r>
          </a:p>
          <a:p>
            <a:pPr lvl="1"/>
            <a:r>
              <a:rPr lang="en-US" dirty="0" smtClean="0"/>
              <a:t>#1248 “Homemade tube feeding: The basics”</a:t>
            </a:r>
          </a:p>
          <a:p>
            <a:pPr lvl="1"/>
            <a:r>
              <a:rPr lang="en-US" dirty="0" smtClean="0"/>
              <a:t>#1247 “How to Blend Foods”</a:t>
            </a:r>
          </a:p>
          <a:p>
            <a:pPr lvl="1"/>
            <a:r>
              <a:rPr lang="en-US" dirty="0" smtClean="0"/>
              <a:t>#1611 “Food Safety”</a:t>
            </a:r>
          </a:p>
          <a:p>
            <a:pPr lvl="1"/>
            <a:r>
              <a:rPr lang="en-US" dirty="0" smtClean="0"/>
              <a:t>#1498 “Homemade tube feedings: What to expect in the hospital”</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9777464"/>
      </p:ext>
    </p:extLst>
  </p:cSld>
  <p:clrMapOvr>
    <a:masterClrMapping/>
  </p:clrMapOvr>
  <mc:AlternateContent xmlns:mc="http://schemas.openxmlformats.org/markup-compatibility/2006">
    <mc:Choice xmlns:p14="http://schemas.microsoft.com/office/powerpoint/2010/main" Requires="p14">
      <p:transition spd="slow" p14:dur="2000" advTm="10974"/>
    </mc:Choice>
    <mc:Fallback>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1: HTF Initiation</a:t>
            </a:r>
            <a:endParaRPr lang="en-US" dirty="0"/>
          </a:p>
        </p:txBody>
      </p:sp>
      <p:sp>
        <p:nvSpPr>
          <p:cNvPr id="3" name="Content Placeholder 2"/>
          <p:cNvSpPr>
            <a:spLocks noGrp="1"/>
          </p:cNvSpPr>
          <p:nvPr>
            <p:ph idx="1"/>
          </p:nvPr>
        </p:nvSpPr>
        <p:spPr/>
        <p:txBody>
          <a:bodyPr/>
          <a:lstStyle/>
          <a:p>
            <a:r>
              <a:rPr lang="en-US" dirty="0" smtClean="0"/>
              <a:t>4 year old, 100% G-tube dependence, complex medical history including Trisomy 21, global developmental delays, congenital heart disease, milk protein allergy, Stage 3 chronic kidney disease</a:t>
            </a:r>
          </a:p>
          <a:p>
            <a:r>
              <a:rPr lang="en-US" dirty="0" smtClean="0"/>
              <a:t>Mom expressed interest in switching to HTF, discussed with nephrologist who agreed to transition as long as labs were closely monitored during transition</a:t>
            </a:r>
          </a:p>
          <a:p>
            <a:r>
              <a:rPr lang="en-US" dirty="0" smtClean="0"/>
              <a:t>Patient currently receiving 2.5 pouches Real Food Blends + 22oz water + multivitamin split between 5 bolus feeds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3036295"/>
      </p:ext>
    </p:extLst>
  </p:cSld>
  <p:clrMapOvr>
    <a:masterClrMapping/>
  </p:clrMapOvr>
  <mc:AlternateContent xmlns:mc="http://schemas.openxmlformats.org/markup-compatibility/2006">
    <mc:Choice xmlns:p14="http://schemas.microsoft.com/office/powerpoint/2010/main" Requires="p14">
      <p:transition spd="slow" p14:dur="2000" advTm="63332"/>
    </mc:Choice>
    <mc:Fallback>
      <p:transition spd="slow" advTm="6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1: </a:t>
            </a:r>
            <a:br>
              <a:rPr lang="en-US" dirty="0" smtClean="0"/>
            </a:br>
            <a:r>
              <a:rPr lang="en-US" sz="4000" dirty="0" smtClean="0"/>
              <a:t>Review of Current Feeds</a:t>
            </a:r>
            <a:endParaRPr lang="en-US" dirty="0"/>
          </a:p>
        </p:txBody>
      </p:sp>
      <p:sp>
        <p:nvSpPr>
          <p:cNvPr id="3" name="Content Placeholder 2"/>
          <p:cNvSpPr>
            <a:spLocks noGrp="1"/>
          </p:cNvSpPr>
          <p:nvPr>
            <p:ph idx="1"/>
          </p:nvPr>
        </p:nvSpPr>
        <p:spPr/>
        <p:txBody>
          <a:bodyPr/>
          <a:lstStyle/>
          <a:p>
            <a:r>
              <a:rPr lang="en-US" dirty="0" smtClean="0"/>
              <a:t>Current feeds provide approximately:</a:t>
            </a:r>
          </a:p>
          <a:p>
            <a:pPr lvl="1"/>
            <a:r>
              <a:rPr lang="en-US" dirty="0" smtClean="0"/>
              <a:t>800 kcals</a:t>
            </a:r>
          </a:p>
          <a:p>
            <a:pPr lvl="1"/>
            <a:r>
              <a:rPr lang="en-US" dirty="0" smtClean="0"/>
              <a:t>27.5 grams protein</a:t>
            </a:r>
          </a:p>
          <a:p>
            <a:pPr lvl="1"/>
            <a:r>
              <a:rPr lang="en-US" dirty="0" smtClean="0"/>
              <a:t>40 </a:t>
            </a:r>
            <a:r>
              <a:rPr lang="en-US" dirty="0" err="1" smtClean="0"/>
              <a:t>oz</a:t>
            </a:r>
            <a:r>
              <a:rPr lang="en-US" dirty="0" smtClean="0"/>
              <a:t> fluid</a:t>
            </a:r>
          </a:p>
          <a:p>
            <a:r>
              <a:rPr lang="en-US" dirty="0" smtClean="0"/>
              <a:t>Patient previously tolerated soy milk when given in the past</a:t>
            </a:r>
          </a:p>
          <a:p>
            <a:r>
              <a:rPr lang="en-US" dirty="0" smtClean="0"/>
              <a:t>Patient has already been exposed to a wide variety of foods via small volume tastes by mouth</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5331696"/>
      </p:ext>
    </p:extLst>
  </p:cSld>
  <p:clrMapOvr>
    <a:masterClrMapping/>
  </p:clrMapOvr>
  <mc:AlternateContent xmlns:mc="http://schemas.openxmlformats.org/markup-compatibility/2006">
    <mc:Choice xmlns:p14="http://schemas.microsoft.com/office/powerpoint/2010/main" Requires="p14">
      <p:transition spd="slow" p14:dur="2000" advTm="30705"/>
    </mc:Choice>
    <mc:Fallback>
      <p:transition spd="slow" advTm="3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MyPlate</a:t>
            </a:r>
            <a:r>
              <a:rPr lang="en-US" dirty="0" smtClean="0"/>
              <a:t> Portions</a:t>
            </a:r>
            <a:endParaRPr lang="en-US" dirty="0"/>
          </a:p>
        </p:txBody>
      </p:sp>
      <p:pic>
        <p:nvPicPr>
          <p:cNvPr id="1026" name="Picture 2"/>
          <p:cNvPicPr>
            <a:picLocks noGrp="1" noChangeAspect="1" noChangeArrowheads="1"/>
          </p:cNvPicPr>
          <p:nvPr>
            <p:ph idx="1"/>
          </p:nvPr>
        </p:nvPicPr>
        <p:blipFill>
          <a:blip r:embed="rId5"/>
          <a:srcRect/>
          <a:stretch>
            <a:fillRect/>
          </a:stretch>
        </p:blipFill>
        <p:spPr bwMode="auto">
          <a:xfrm>
            <a:off x="2995616" y="1739106"/>
            <a:ext cx="6200775" cy="4248150"/>
          </a:xfrm>
          <a:prstGeom prst="rect">
            <a:avLst/>
          </a:prstGeom>
          <a:noFill/>
          <a:ln w="9525">
            <a:noFill/>
            <a:miter lim="800000"/>
            <a:headEnd/>
            <a:tailEnd/>
          </a:ln>
        </p:spPr>
      </p:pic>
      <p:sp>
        <p:nvSpPr>
          <p:cNvPr id="5" name="TextBox 4"/>
          <p:cNvSpPr txBox="1"/>
          <p:nvPr/>
        </p:nvSpPr>
        <p:spPr>
          <a:xfrm>
            <a:off x="3404420" y="1248697"/>
            <a:ext cx="5383160" cy="369332"/>
          </a:xfrm>
          <a:prstGeom prst="rect">
            <a:avLst/>
          </a:prstGeom>
          <a:noFill/>
        </p:spPr>
        <p:txBody>
          <a:bodyPr wrap="square" rtlCol="0">
            <a:spAutoFit/>
          </a:bodyPr>
          <a:lstStyle/>
          <a:p>
            <a:pPr algn="ctr"/>
            <a:r>
              <a:rPr lang="en-US" dirty="0" err="1"/>
              <a:t>MyPlate</a:t>
            </a:r>
            <a:r>
              <a:rPr lang="en-US" dirty="0"/>
              <a:t> recommended portions based on calorie goal</a:t>
            </a:r>
          </a:p>
        </p:txBody>
      </p:sp>
      <p:sp>
        <p:nvSpPr>
          <p:cNvPr id="6" name="TextBox 5"/>
          <p:cNvSpPr txBox="1"/>
          <p:nvPr/>
        </p:nvSpPr>
        <p:spPr>
          <a:xfrm>
            <a:off x="1727254" y="6223820"/>
            <a:ext cx="2245307" cy="276999"/>
          </a:xfrm>
          <a:prstGeom prst="rect">
            <a:avLst/>
          </a:prstGeom>
          <a:noFill/>
        </p:spPr>
        <p:txBody>
          <a:bodyPr wrap="square" rtlCol="0">
            <a:spAutoFit/>
          </a:bodyPr>
          <a:lstStyle/>
          <a:p>
            <a:r>
              <a:rPr lang="en-US" sz="1200" dirty="0" err="1"/>
              <a:t>Walia</a:t>
            </a:r>
            <a:r>
              <a:rPr lang="en-US" sz="1200" dirty="0"/>
              <a:t> et al. 2017</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7850421"/>
      </p:ext>
    </p:extLst>
  </p:cSld>
  <p:clrMapOvr>
    <a:masterClrMapping/>
  </p:clrMapOvr>
  <mc:AlternateContent xmlns:mc="http://schemas.openxmlformats.org/markup-compatibility/2006">
    <mc:Choice xmlns:p14="http://schemas.microsoft.com/office/powerpoint/2010/main" Requires="p14">
      <p:transition spd="slow" p14:dur="2000" advTm="11648"/>
    </mc:Choice>
    <mc:Fallback>
      <p:transition spd="slow" advTm="11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Example 1:</a:t>
            </a:r>
            <a:br>
              <a:rPr lang="en-US" dirty="0" smtClean="0"/>
            </a:br>
            <a:r>
              <a:rPr lang="en-US" dirty="0" err="1" smtClean="0"/>
              <a:t>MyPlate</a:t>
            </a:r>
            <a:r>
              <a:rPr lang="en-US" dirty="0" smtClean="0"/>
              <a:t> Portions      HTF Recipe</a:t>
            </a:r>
            <a:endParaRPr lang="en-US" dirty="0"/>
          </a:p>
        </p:txBody>
      </p:sp>
      <p:sp>
        <p:nvSpPr>
          <p:cNvPr id="6" name="Right Arrow 5"/>
          <p:cNvSpPr/>
          <p:nvPr/>
        </p:nvSpPr>
        <p:spPr>
          <a:xfrm>
            <a:off x="5530596" y="1170384"/>
            <a:ext cx="620822" cy="327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half" idx="2"/>
          </p:nvPr>
        </p:nvSpPr>
        <p:spPr/>
        <p:txBody>
          <a:bodyPr>
            <a:normAutofit fontScale="92500" lnSpcReduction="20000"/>
          </a:bodyPr>
          <a:lstStyle/>
          <a:p>
            <a:pPr marL="0" indent="0" algn="ctr">
              <a:buNone/>
            </a:pPr>
            <a:r>
              <a:rPr lang="en-US" b="1" u="sng" dirty="0"/>
              <a:t>HTF Recipe</a:t>
            </a:r>
            <a:endParaRPr lang="en-US" u="sng" dirty="0"/>
          </a:p>
          <a:p>
            <a:r>
              <a:rPr lang="en-US" kern="0" dirty="0"/>
              <a:t>1 cup </a:t>
            </a:r>
            <a:r>
              <a:rPr lang="en-US" kern="0" dirty="0" smtClean="0"/>
              <a:t>grain</a:t>
            </a:r>
            <a:endParaRPr lang="en-US" kern="0" dirty="0"/>
          </a:p>
          <a:p>
            <a:r>
              <a:rPr lang="en-US" kern="0" dirty="0"/>
              <a:t>1 cup fruit</a:t>
            </a:r>
          </a:p>
          <a:p>
            <a:r>
              <a:rPr lang="en-US" kern="0" dirty="0"/>
              <a:t>1.5 cups soft or cooked vegetables</a:t>
            </a:r>
          </a:p>
          <a:p>
            <a:r>
              <a:rPr lang="en-US" kern="0" dirty="0"/>
              <a:t>2 </a:t>
            </a:r>
            <a:r>
              <a:rPr lang="en-US" kern="0" dirty="0" err="1"/>
              <a:t>oz</a:t>
            </a:r>
            <a:r>
              <a:rPr lang="en-US" kern="0" dirty="0"/>
              <a:t> cooked meat</a:t>
            </a:r>
          </a:p>
          <a:p>
            <a:r>
              <a:rPr lang="en-US" kern="0" dirty="0"/>
              <a:t>16 </a:t>
            </a:r>
            <a:r>
              <a:rPr lang="en-US" kern="0" dirty="0" err="1"/>
              <a:t>oz</a:t>
            </a:r>
            <a:r>
              <a:rPr lang="en-US" kern="0" dirty="0"/>
              <a:t> soy milk</a:t>
            </a:r>
          </a:p>
          <a:p>
            <a:r>
              <a:rPr lang="en-US" kern="0" dirty="0"/>
              <a:t>2 teaspoons flaxseed </a:t>
            </a:r>
            <a:r>
              <a:rPr lang="en-US" kern="0" dirty="0" smtClean="0"/>
              <a:t>oil</a:t>
            </a:r>
          </a:p>
          <a:p>
            <a:r>
              <a:rPr lang="en-US" kern="0" dirty="0" smtClean="0"/>
              <a:t>¼ teaspoon salt (~2 </a:t>
            </a:r>
            <a:r>
              <a:rPr lang="en-US" kern="0" dirty="0" err="1" smtClean="0"/>
              <a:t>mEq</a:t>
            </a:r>
            <a:r>
              <a:rPr lang="en-US" kern="0" dirty="0" smtClean="0"/>
              <a:t>/kg)</a:t>
            </a:r>
            <a:endParaRPr lang="en-US" kern="0" dirty="0"/>
          </a:p>
          <a:p>
            <a:r>
              <a:rPr lang="en-US" kern="0" dirty="0"/>
              <a:t>Animal Parade Liquid gold multivitamin</a:t>
            </a:r>
          </a:p>
          <a:p>
            <a:endParaRPr lang="en-US" dirty="0"/>
          </a:p>
        </p:txBody>
      </p:sp>
      <p:pic>
        <p:nvPicPr>
          <p:cNvPr id="8" name="Picture 2"/>
          <p:cNvPicPr>
            <a:picLocks noGrp="1" noChangeAspect="1" noChangeArrowheads="1"/>
          </p:cNvPicPr>
          <p:nvPr>
            <p:ph sz="half" idx="1"/>
          </p:nvPr>
        </p:nvPicPr>
        <p:blipFill>
          <a:blip r:embed="rId5"/>
          <a:srcRect/>
          <a:stretch>
            <a:fillRect/>
          </a:stretch>
        </p:blipFill>
        <p:spPr bwMode="auto">
          <a:xfrm>
            <a:off x="659407" y="2226337"/>
            <a:ext cx="5181600" cy="3549913"/>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8148316"/>
      </p:ext>
    </p:extLst>
  </p:cSld>
  <p:clrMapOvr>
    <a:masterClrMapping/>
  </p:clrMapOvr>
  <mc:AlternateContent xmlns:mc="http://schemas.openxmlformats.org/markup-compatibility/2006">
    <mc:Choice xmlns:p14="http://schemas.microsoft.com/office/powerpoint/2010/main" Requires="p14">
      <p:transition spd="slow" p14:dur="2000" advTm="54485"/>
    </mc:Choice>
    <mc:Fallback>
      <p:transition spd="slow" advTm="5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Objectives</a:t>
            </a:r>
            <a:endParaRPr lang="en-US" dirty="0"/>
          </a:p>
        </p:txBody>
      </p:sp>
      <p:sp>
        <p:nvSpPr>
          <p:cNvPr id="4" name="Content Placeholder 3"/>
          <p:cNvSpPr>
            <a:spLocks noGrp="1"/>
          </p:cNvSpPr>
          <p:nvPr>
            <p:ph idx="1"/>
          </p:nvPr>
        </p:nvSpPr>
        <p:spPr/>
        <p:txBody>
          <a:bodyPr/>
          <a:lstStyle/>
          <a:p>
            <a:r>
              <a:rPr lang="en-US" dirty="0" smtClean="0"/>
              <a:t>Understand what homemade tube feeding is and why patients choose homemade tube feeding</a:t>
            </a:r>
          </a:p>
          <a:p>
            <a:r>
              <a:rPr lang="en-US" dirty="0" smtClean="0"/>
              <a:t>Review patient selection for successful transition to homemade tube feeding</a:t>
            </a:r>
          </a:p>
          <a:p>
            <a:r>
              <a:rPr lang="en-US" dirty="0" smtClean="0"/>
              <a:t>Learn how to develop a homemade tube feeding recipe</a:t>
            </a:r>
          </a:p>
          <a:p>
            <a:r>
              <a:rPr lang="en-US" dirty="0" smtClean="0"/>
              <a:t>Describe how to assess a current homemade tube feeding recipe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7930830"/>
      </p:ext>
    </p:extLst>
  </p:cSld>
  <p:clrMapOvr>
    <a:masterClrMapping/>
  </p:clrMapOvr>
  <mc:AlternateContent xmlns:mc="http://schemas.openxmlformats.org/markup-compatibility/2006">
    <mc:Choice xmlns:p14="http://schemas.microsoft.com/office/powerpoint/2010/main" Requires="p14">
      <p:transition spd="slow" p14:dur="2000" advTm="23962"/>
    </mc:Choice>
    <mc:Fallback>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1: </a:t>
            </a:r>
            <a:br>
              <a:rPr lang="en-US" dirty="0" smtClean="0"/>
            </a:br>
            <a:r>
              <a:rPr lang="en-US" sz="4000" dirty="0" smtClean="0"/>
              <a:t>Nutrition Breakdown</a:t>
            </a:r>
            <a:endParaRPr lang="en-US" dirty="0"/>
          </a:p>
        </p:txBody>
      </p:sp>
      <p:sp>
        <p:nvSpPr>
          <p:cNvPr id="3" name="Content Placeholder 2"/>
          <p:cNvSpPr>
            <a:spLocks noGrp="1"/>
          </p:cNvSpPr>
          <p:nvPr>
            <p:ph sz="half" idx="1"/>
          </p:nvPr>
        </p:nvSpPr>
        <p:spPr/>
        <p:txBody>
          <a:bodyPr/>
          <a:lstStyle/>
          <a:p>
            <a:pPr marL="0" indent="0" algn="ctr">
              <a:buNone/>
            </a:pPr>
            <a:r>
              <a:rPr lang="en-US" b="1" u="sng" dirty="0"/>
              <a:t>HTF </a:t>
            </a:r>
            <a:r>
              <a:rPr lang="en-US" b="1" u="sng" dirty="0" smtClean="0"/>
              <a:t>Recipe</a:t>
            </a:r>
          </a:p>
          <a:p>
            <a:r>
              <a:rPr lang="en-US" dirty="0" smtClean="0"/>
              <a:t>880 calories</a:t>
            </a:r>
          </a:p>
          <a:p>
            <a:pPr lvl="1"/>
            <a:r>
              <a:rPr lang="en-US" dirty="0" smtClean="0"/>
              <a:t>52% CHO, 17% Pro, 31% Fat</a:t>
            </a:r>
          </a:p>
          <a:p>
            <a:r>
              <a:rPr lang="en-US" dirty="0" smtClean="0"/>
              <a:t>36.9 grams protein</a:t>
            </a:r>
          </a:p>
          <a:p>
            <a:r>
              <a:rPr lang="en-US" dirty="0" smtClean="0"/>
              <a:t>38 </a:t>
            </a:r>
            <a:r>
              <a:rPr lang="en-US" dirty="0" err="1" smtClean="0"/>
              <a:t>oz</a:t>
            </a:r>
            <a:r>
              <a:rPr lang="en-US" dirty="0" smtClean="0"/>
              <a:t> total free water</a:t>
            </a:r>
          </a:p>
          <a:p>
            <a:pPr lvl="1"/>
            <a:r>
              <a:rPr lang="en-US" sz="1800" dirty="0" smtClean="0"/>
              <a:t>26 </a:t>
            </a:r>
            <a:r>
              <a:rPr lang="en-US" sz="1800" dirty="0" err="1" smtClean="0"/>
              <a:t>oz</a:t>
            </a:r>
            <a:r>
              <a:rPr lang="en-US" sz="1800" dirty="0" smtClean="0"/>
              <a:t> free water from HTF + 12 </a:t>
            </a:r>
            <a:r>
              <a:rPr lang="en-US" sz="1800" dirty="0" err="1" smtClean="0"/>
              <a:t>oz</a:t>
            </a:r>
            <a:r>
              <a:rPr lang="en-US" sz="1800" dirty="0" smtClean="0"/>
              <a:t> water</a:t>
            </a:r>
          </a:p>
          <a:p>
            <a:pPr lvl="1"/>
            <a:endParaRPr lang="en-US" dirty="0" smtClean="0"/>
          </a:p>
          <a:p>
            <a:endParaRPr lang="en-US" dirty="0" smtClean="0"/>
          </a:p>
          <a:p>
            <a:endParaRPr lang="en-US" u="sng" dirty="0"/>
          </a:p>
        </p:txBody>
      </p:sp>
      <p:sp>
        <p:nvSpPr>
          <p:cNvPr id="4" name="Content Placeholder 3"/>
          <p:cNvSpPr>
            <a:spLocks noGrp="1"/>
          </p:cNvSpPr>
          <p:nvPr>
            <p:ph sz="half" idx="2"/>
          </p:nvPr>
        </p:nvSpPr>
        <p:spPr/>
        <p:txBody>
          <a:bodyPr/>
          <a:lstStyle/>
          <a:p>
            <a:pPr marL="0" indent="0" algn="ctr">
              <a:buNone/>
            </a:pPr>
            <a:r>
              <a:rPr lang="en-US" b="1" u="sng" dirty="0" smtClean="0"/>
              <a:t>Previous Feeds</a:t>
            </a:r>
          </a:p>
          <a:p>
            <a:r>
              <a:rPr lang="en-US" dirty="0" smtClean="0"/>
              <a:t>800 calories</a:t>
            </a:r>
          </a:p>
          <a:p>
            <a:pPr lvl="1"/>
            <a:r>
              <a:rPr lang="en-US" dirty="0" smtClean="0"/>
              <a:t>30% CHO, 14% Pro, 55% Fat</a:t>
            </a:r>
          </a:p>
          <a:p>
            <a:r>
              <a:rPr lang="en-US" dirty="0" smtClean="0"/>
              <a:t>27.5 grams protein</a:t>
            </a:r>
          </a:p>
          <a:p>
            <a:r>
              <a:rPr lang="en-US" dirty="0" smtClean="0"/>
              <a:t>39 </a:t>
            </a:r>
            <a:r>
              <a:rPr lang="en-US" dirty="0" err="1" smtClean="0"/>
              <a:t>oz</a:t>
            </a:r>
            <a:r>
              <a:rPr lang="en-US" dirty="0" smtClean="0"/>
              <a:t> total free water</a:t>
            </a:r>
          </a:p>
          <a:p>
            <a:pPr lvl="1"/>
            <a:r>
              <a:rPr lang="en-US" sz="1600" dirty="0" smtClean="0"/>
              <a:t>17 </a:t>
            </a:r>
            <a:r>
              <a:rPr lang="en-US" sz="1600" dirty="0" err="1" smtClean="0"/>
              <a:t>oz</a:t>
            </a:r>
            <a:r>
              <a:rPr lang="en-US" sz="1600" dirty="0" smtClean="0"/>
              <a:t> free water from formula + </a:t>
            </a:r>
            <a:r>
              <a:rPr lang="en-US" sz="1600" dirty="0"/>
              <a:t>22 </a:t>
            </a:r>
            <a:r>
              <a:rPr lang="en-US" sz="1600" dirty="0" err="1"/>
              <a:t>oz</a:t>
            </a:r>
            <a:r>
              <a:rPr lang="en-US" sz="1600" dirty="0"/>
              <a:t> </a:t>
            </a:r>
            <a:r>
              <a:rPr lang="en-US" sz="1600" dirty="0" smtClean="0"/>
              <a:t>water</a:t>
            </a:r>
            <a:endParaRPr lang="en-US" sz="1600"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012102"/>
      </p:ext>
    </p:extLst>
  </p:cSld>
  <p:clrMapOvr>
    <a:masterClrMapping/>
  </p:clrMapOvr>
  <mc:AlternateContent xmlns:mc="http://schemas.openxmlformats.org/markup-compatibility/2006">
    <mc:Choice xmlns:p14="http://schemas.microsoft.com/office/powerpoint/2010/main" Requires="p14">
      <p:transition spd="slow" p14:dur="2000" advTm="49843"/>
    </mc:Choice>
    <mc:Fallback>
      <p:transition spd="slow" advTm="4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t>
            </a:r>
            <a:r>
              <a:rPr lang="en-US" dirty="0" smtClean="0"/>
              <a:t>Example 1:</a:t>
            </a:r>
            <a:endParaRPr lang="en-US" dirty="0"/>
          </a:p>
        </p:txBody>
      </p:sp>
      <p:sp>
        <p:nvSpPr>
          <p:cNvPr id="3" name="Content Placeholder 2"/>
          <p:cNvSpPr>
            <a:spLocks noGrp="1"/>
          </p:cNvSpPr>
          <p:nvPr>
            <p:ph idx="1"/>
          </p:nvPr>
        </p:nvSpPr>
        <p:spPr/>
        <p:txBody>
          <a:bodyPr/>
          <a:lstStyle/>
          <a:p>
            <a:pPr marL="0" indent="0">
              <a:buNone/>
            </a:pPr>
            <a:r>
              <a:rPr lang="en-US" b="1" u="sng" dirty="0" err="1" smtClean="0"/>
              <a:t>MyChart</a:t>
            </a:r>
            <a:r>
              <a:rPr lang="en-US" b="1" u="sng" dirty="0" smtClean="0"/>
              <a:t> message to family:</a:t>
            </a:r>
          </a:p>
          <a:p>
            <a:pPr marL="0" indent="0">
              <a:buNone/>
            </a:pPr>
            <a:r>
              <a:rPr lang="en-US" sz="2000" i="1" dirty="0" smtClean="0"/>
              <a:t>This </a:t>
            </a:r>
            <a:r>
              <a:rPr lang="en-US" sz="2000" i="1" dirty="0"/>
              <a:t>recipe will be ~34 </a:t>
            </a:r>
            <a:r>
              <a:rPr lang="en-US" sz="2000" i="1" dirty="0" err="1"/>
              <a:t>oz</a:t>
            </a:r>
            <a:r>
              <a:rPr lang="en-US" sz="2000" i="1" dirty="0"/>
              <a:t> when blended (as an estimate). It will likely vary based on the types of foods you use, especially the grains, as they may absorb more or less of the fluid from the other foods. </a:t>
            </a:r>
            <a:r>
              <a:rPr lang="en-US" sz="2000" i="1" dirty="0" smtClean="0"/>
              <a:t>Let me know if the volume of your blended recipe at home is drastically different than the 34 </a:t>
            </a:r>
            <a:r>
              <a:rPr lang="en-US" sz="2000" i="1" dirty="0" err="1" smtClean="0"/>
              <a:t>oz</a:t>
            </a:r>
            <a:r>
              <a:rPr lang="en-US" sz="2000" i="1" dirty="0" smtClean="0"/>
              <a:t> estimate.</a:t>
            </a:r>
          </a:p>
          <a:p>
            <a:pPr marL="0" indent="0">
              <a:buNone/>
            </a:pPr>
            <a:r>
              <a:rPr lang="en-US" sz="2000" i="1" dirty="0"/>
              <a:t>You will need to add an additional 12 </a:t>
            </a:r>
            <a:r>
              <a:rPr lang="en-US" sz="2000" i="1" dirty="0" err="1"/>
              <a:t>oz</a:t>
            </a:r>
            <a:r>
              <a:rPr lang="en-US" sz="2000" i="1" dirty="0"/>
              <a:t> water to this recipe to keep the volume similar to her current </a:t>
            </a:r>
            <a:r>
              <a:rPr lang="en-US" sz="2000" i="1" dirty="0" smtClean="0"/>
              <a:t>recipe. Her nephrologist would like to draw labs after you start giving this new recipe, so please reach out to them to schedule these.</a:t>
            </a:r>
            <a:endParaRPr lang="en-US" sz="2000" i="1" dirty="0"/>
          </a:p>
          <a:p>
            <a:pPr marL="0" indent="0">
              <a:buNone/>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660021"/>
      </p:ext>
    </p:extLst>
  </p:cSld>
  <p:clrMapOvr>
    <a:masterClrMapping/>
  </p:clrMapOvr>
  <mc:AlternateContent xmlns:mc="http://schemas.openxmlformats.org/markup-compatibility/2006">
    <mc:Choice xmlns:p14="http://schemas.microsoft.com/office/powerpoint/2010/main" Requires="p14">
      <p:transition spd="slow" p14:dur="2000" advTm="37438"/>
    </mc:Choice>
    <mc:Fallback>
      <p:transition spd="slow" advTm="3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Initiation:</a:t>
            </a:r>
            <a:br>
              <a:rPr lang="en-US" dirty="0" smtClean="0"/>
            </a:br>
            <a:r>
              <a:rPr lang="en-US" sz="4000" dirty="0" smtClean="0"/>
              <a:t>Example of Transition Schedule</a:t>
            </a:r>
            <a:endParaRPr lang="en-US" dirty="0"/>
          </a:p>
        </p:txBody>
      </p:sp>
      <p:pic>
        <p:nvPicPr>
          <p:cNvPr id="4" name="Content Placeholder 3"/>
          <p:cNvPicPr>
            <a:picLocks noGrp="1" noChangeAspect="1"/>
          </p:cNvPicPr>
          <p:nvPr>
            <p:ph idx="1"/>
          </p:nvPr>
        </p:nvPicPr>
        <p:blipFill>
          <a:blip r:embed="rId5"/>
          <a:stretch>
            <a:fillRect/>
          </a:stretch>
        </p:blipFill>
        <p:spPr>
          <a:xfrm>
            <a:off x="838200" y="1825625"/>
            <a:ext cx="9208289" cy="435133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2672801"/>
      </p:ext>
    </p:extLst>
  </p:cSld>
  <p:clrMapOvr>
    <a:masterClrMapping/>
  </p:clrMapOvr>
  <mc:AlternateContent xmlns:mc="http://schemas.openxmlformats.org/markup-compatibility/2006">
    <mc:Choice xmlns:p14="http://schemas.microsoft.com/office/powerpoint/2010/main" Requires="p14">
      <p:transition spd="slow" p14:dur="2000" advTm="42118"/>
    </mc:Choice>
    <mc:Fallback>
      <p:transition spd="slow" advTm="4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Assessing Current HTF</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9549688"/>
      </p:ext>
    </p:extLst>
  </p:cSld>
  <p:clrMapOvr>
    <a:masterClrMapping/>
  </p:clrMapOvr>
  <mc:AlternateContent xmlns:mc="http://schemas.openxmlformats.org/markup-compatibility/2006">
    <mc:Choice xmlns:p14="http://schemas.microsoft.com/office/powerpoint/2010/main" Requires="p14">
      <p:transition spd="slow" p14:dur="2000" advTm="9009"/>
    </mc:Choice>
    <mc:Fallback>
      <p:transition spd="slow" advTm="9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HTF Assessment</a:t>
            </a:r>
            <a:endParaRPr lang="en-US" dirty="0"/>
          </a:p>
        </p:txBody>
      </p:sp>
      <p:sp>
        <p:nvSpPr>
          <p:cNvPr id="3" name="Content Placeholder 2"/>
          <p:cNvSpPr>
            <a:spLocks noGrp="1"/>
          </p:cNvSpPr>
          <p:nvPr>
            <p:ph idx="1"/>
          </p:nvPr>
        </p:nvSpPr>
        <p:spPr/>
        <p:txBody>
          <a:bodyPr/>
          <a:lstStyle/>
          <a:p>
            <a:r>
              <a:rPr lang="en-US" dirty="0" smtClean="0"/>
              <a:t>Assessing current HTF</a:t>
            </a:r>
          </a:p>
          <a:p>
            <a:pPr lvl="1"/>
            <a:r>
              <a:rPr lang="en-US" dirty="0" smtClean="0"/>
              <a:t>Review recipe for nutrient adequacy</a:t>
            </a:r>
          </a:p>
          <a:p>
            <a:pPr lvl="2"/>
            <a:r>
              <a:rPr lang="en-US" dirty="0" smtClean="0"/>
              <a:t>Create a list of necessary changes</a:t>
            </a:r>
          </a:p>
          <a:p>
            <a:pPr lvl="1"/>
            <a:r>
              <a:rPr lang="en-US" dirty="0"/>
              <a:t>Develop goal recipe</a:t>
            </a:r>
          </a:p>
          <a:p>
            <a:pPr lvl="1"/>
            <a:r>
              <a:rPr lang="en-US" dirty="0" smtClean="0"/>
              <a:t>Set expectations for making changes</a:t>
            </a:r>
          </a:p>
          <a:p>
            <a:pPr lvl="2"/>
            <a:r>
              <a:rPr lang="en-US" dirty="0" smtClean="0"/>
              <a:t>Prioritize changes needed (most important to least)</a:t>
            </a:r>
          </a:p>
          <a:p>
            <a:pPr lvl="2"/>
            <a:r>
              <a:rPr lang="en-US" dirty="0" smtClean="0"/>
              <a:t>Change one thing at a time</a:t>
            </a:r>
          </a:p>
          <a:p>
            <a:pPr lvl="2"/>
            <a:r>
              <a:rPr lang="en-US" dirty="0" smtClean="0"/>
              <a:t>Explain rationale for adjustments needed</a:t>
            </a:r>
          </a:p>
          <a:p>
            <a:pPr lvl="2"/>
            <a:r>
              <a:rPr lang="en-US" dirty="0" smtClean="0"/>
              <a:t>Discuss alternatives that patient family is agreeable to</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5510353"/>
      </p:ext>
    </p:extLst>
  </p:cSld>
  <p:clrMapOvr>
    <a:masterClrMapping/>
  </p:clrMapOvr>
  <mc:AlternateContent xmlns:mc="http://schemas.openxmlformats.org/markup-compatibility/2006">
    <mc:Choice xmlns:p14="http://schemas.microsoft.com/office/powerpoint/2010/main" Requires="p14">
      <p:transition spd="slow" p14:dur="2000" advTm="93414"/>
    </mc:Choice>
    <mc:Fallback>
      <p:transition spd="slow" advTm="9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HTF Assessment</a:t>
            </a:r>
            <a:endParaRPr lang="en-US" dirty="0"/>
          </a:p>
        </p:txBody>
      </p:sp>
      <p:sp>
        <p:nvSpPr>
          <p:cNvPr id="3" name="Content Placeholder 2"/>
          <p:cNvSpPr>
            <a:spLocks noGrp="1"/>
          </p:cNvSpPr>
          <p:nvPr>
            <p:ph idx="1"/>
          </p:nvPr>
        </p:nvSpPr>
        <p:spPr/>
        <p:txBody>
          <a:bodyPr/>
          <a:lstStyle/>
          <a:p>
            <a:r>
              <a:rPr lang="en-US" dirty="0" smtClean="0"/>
              <a:t>11 year old male</a:t>
            </a:r>
          </a:p>
          <a:p>
            <a:r>
              <a:rPr lang="en-US" dirty="0" smtClean="0"/>
              <a:t>PMH includes developmental delay, cerebral palsy, 100% G-tube dependence</a:t>
            </a:r>
          </a:p>
          <a:p>
            <a:r>
              <a:rPr lang="en-US" dirty="0" smtClean="0"/>
              <a:t>Chief complaint: constipation, weight loss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4804673"/>
      </p:ext>
    </p:extLst>
  </p:cSld>
  <p:clrMapOvr>
    <a:masterClrMapping/>
  </p:clrMapOvr>
  <mc:AlternateContent xmlns:mc="http://schemas.openxmlformats.org/markup-compatibility/2006">
    <mc:Choice xmlns:p14="http://schemas.microsoft.com/office/powerpoint/2010/main" Requires="p14">
      <p:transition spd="slow" p14:dur="2000" advTm="31575"/>
    </mc:Choice>
    <mc:Fallback>
      <p:transition spd="slow" advTm="3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HTF Assessment</a:t>
            </a:r>
            <a:br>
              <a:rPr lang="en-US" dirty="0" smtClean="0"/>
            </a:br>
            <a:r>
              <a:rPr lang="en-US" sz="4000" dirty="0" smtClean="0"/>
              <a:t>Family’s HTF Recipe</a:t>
            </a:r>
            <a:endParaRPr lang="en-US" sz="4000" dirty="0"/>
          </a:p>
        </p:txBody>
      </p:sp>
      <p:sp>
        <p:nvSpPr>
          <p:cNvPr id="4" name="Content Placeholder 3"/>
          <p:cNvSpPr>
            <a:spLocks noGrp="1"/>
          </p:cNvSpPr>
          <p:nvPr>
            <p:ph sz="half" idx="1"/>
          </p:nvPr>
        </p:nvSpPr>
        <p:spPr/>
        <p:txBody>
          <a:bodyPr>
            <a:normAutofit fontScale="92500" lnSpcReduction="10000"/>
          </a:bodyPr>
          <a:lstStyle/>
          <a:p>
            <a:r>
              <a:rPr lang="en-US" dirty="0" smtClean="0"/>
              <a:t>Breakfast</a:t>
            </a:r>
          </a:p>
          <a:p>
            <a:pPr lvl="1"/>
            <a:r>
              <a:rPr lang="en-US" dirty="0" smtClean="0"/>
              <a:t>1 banana</a:t>
            </a:r>
          </a:p>
          <a:p>
            <a:pPr lvl="1"/>
            <a:r>
              <a:rPr lang="en-US" dirty="0" smtClean="0"/>
              <a:t>1 small apple</a:t>
            </a:r>
          </a:p>
          <a:p>
            <a:pPr lvl="1"/>
            <a:r>
              <a:rPr lang="en-US" dirty="0" smtClean="0"/>
              <a:t>5 prunes</a:t>
            </a:r>
          </a:p>
          <a:p>
            <a:pPr lvl="1"/>
            <a:r>
              <a:rPr lang="en-US" dirty="0" smtClean="0"/>
              <a:t>3/8 cup flax seeds</a:t>
            </a:r>
          </a:p>
          <a:p>
            <a:pPr lvl="1"/>
            <a:r>
              <a:rPr lang="en-US" dirty="0" smtClean="0"/>
              <a:t>½ cup orange juice</a:t>
            </a:r>
          </a:p>
          <a:p>
            <a:r>
              <a:rPr lang="en-US" dirty="0" smtClean="0"/>
              <a:t>Lunch</a:t>
            </a:r>
          </a:p>
          <a:p>
            <a:pPr lvl="1"/>
            <a:r>
              <a:rPr lang="en-US" dirty="0" smtClean="0"/>
              <a:t>1 avocado</a:t>
            </a:r>
          </a:p>
          <a:p>
            <a:pPr lvl="1"/>
            <a:r>
              <a:rPr lang="en-US" dirty="0" smtClean="0"/>
              <a:t>½ cup vegetables</a:t>
            </a:r>
          </a:p>
          <a:p>
            <a:pPr lvl="1"/>
            <a:r>
              <a:rPr lang="en-US" dirty="0" smtClean="0"/>
              <a:t>5 prunes</a:t>
            </a:r>
          </a:p>
          <a:p>
            <a:pPr lvl="1"/>
            <a:r>
              <a:rPr lang="en-US" dirty="0" smtClean="0"/>
              <a:t>3/8 cup flax seeds</a:t>
            </a:r>
          </a:p>
          <a:p>
            <a:pPr lvl="1"/>
            <a:r>
              <a:rPr lang="en-US" dirty="0" smtClean="0"/>
              <a:t>½ cup orange juice</a:t>
            </a:r>
            <a:endParaRPr lang="en-US" dirty="0"/>
          </a:p>
        </p:txBody>
      </p:sp>
      <p:sp>
        <p:nvSpPr>
          <p:cNvPr id="5" name="Content Placeholder 4"/>
          <p:cNvSpPr>
            <a:spLocks noGrp="1"/>
          </p:cNvSpPr>
          <p:nvPr>
            <p:ph sz="half" idx="2"/>
          </p:nvPr>
        </p:nvSpPr>
        <p:spPr/>
        <p:txBody>
          <a:bodyPr>
            <a:normAutofit fontScale="92500" lnSpcReduction="10000"/>
          </a:bodyPr>
          <a:lstStyle/>
          <a:p>
            <a:r>
              <a:rPr lang="en-US" dirty="0" smtClean="0"/>
              <a:t>Dinner</a:t>
            </a:r>
          </a:p>
          <a:p>
            <a:pPr lvl="1"/>
            <a:r>
              <a:rPr lang="en-US" dirty="0" smtClean="0"/>
              <a:t>3/8 cup flax seeds</a:t>
            </a:r>
          </a:p>
          <a:p>
            <a:pPr lvl="1"/>
            <a:r>
              <a:rPr lang="en-US" dirty="0" smtClean="0"/>
              <a:t>½ cup mixed vegetables</a:t>
            </a:r>
          </a:p>
          <a:p>
            <a:pPr lvl="1"/>
            <a:r>
              <a:rPr lang="en-US" dirty="0" smtClean="0"/>
              <a:t>½ cup pasta</a:t>
            </a:r>
          </a:p>
          <a:p>
            <a:pPr lvl="1"/>
            <a:r>
              <a:rPr lang="en-US" dirty="0" smtClean="0"/>
              <a:t>2 </a:t>
            </a:r>
            <a:r>
              <a:rPr lang="en-US" dirty="0" err="1" smtClean="0"/>
              <a:t>oz</a:t>
            </a:r>
            <a:r>
              <a:rPr lang="en-US" dirty="0" smtClean="0"/>
              <a:t> meat</a:t>
            </a:r>
          </a:p>
          <a:p>
            <a:r>
              <a:rPr lang="en-US" dirty="0" smtClean="0"/>
              <a:t>Supplements:</a:t>
            </a:r>
          </a:p>
          <a:p>
            <a:pPr lvl="1"/>
            <a:r>
              <a:rPr lang="en-US" dirty="0" smtClean="0"/>
              <a:t>Complete multivitamin</a:t>
            </a:r>
          </a:p>
          <a:p>
            <a:pPr lvl="1"/>
            <a:r>
              <a:rPr lang="en-US" dirty="0" smtClean="0"/>
              <a:t>1600 mL water per day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8820843"/>
      </p:ext>
    </p:extLst>
  </p:cSld>
  <p:clrMapOvr>
    <a:masterClrMapping/>
  </p:clrMapOvr>
  <mc:AlternateContent xmlns:mc="http://schemas.openxmlformats.org/markup-compatibility/2006">
    <mc:Choice xmlns:p14="http://schemas.microsoft.com/office/powerpoint/2010/main" Requires="p14">
      <p:transition spd="slow" p14:dur="2000" advTm="17468"/>
    </mc:Choice>
    <mc:Fallback>
      <p:transition spd="slow" advTm="1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HTF Assessment</a:t>
            </a:r>
            <a:br>
              <a:rPr lang="en-US" dirty="0" smtClean="0"/>
            </a:br>
            <a:r>
              <a:rPr lang="en-US" sz="4000" dirty="0" smtClean="0"/>
              <a:t>Family’s HTF Recipe</a:t>
            </a:r>
            <a:endParaRPr lang="en-US" sz="4000" dirty="0"/>
          </a:p>
        </p:txBody>
      </p:sp>
      <p:sp>
        <p:nvSpPr>
          <p:cNvPr id="4" name="Content Placeholder 3"/>
          <p:cNvSpPr>
            <a:spLocks noGrp="1"/>
          </p:cNvSpPr>
          <p:nvPr>
            <p:ph sz="half" idx="1"/>
          </p:nvPr>
        </p:nvSpPr>
        <p:spPr/>
        <p:txBody>
          <a:bodyPr>
            <a:normAutofit fontScale="92500" lnSpcReduction="10000"/>
          </a:bodyPr>
          <a:lstStyle/>
          <a:p>
            <a:r>
              <a:rPr lang="en-US" dirty="0" smtClean="0"/>
              <a:t>Breakfast</a:t>
            </a:r>
          </a:p>
          <a:p>
            <a:pPr lvl="1"/>
            <a:r>
              <a:rPr lang="en-US" dirty="0" smtClean="0"/>
              <a:t>1 banana</a:t>
            </a:r>
          </a:p>
          <a:p>
            <a:pPr lvl="1"/>
            <a:r>
              <a:rPr lang="en-US" dirty="0" smtClean="0"/>
              <a:t>1 small apple</a:t>
            </a:r>
          </a:p>
          <a:p>
            <a:pPr lvl="1"/>
            <a:r>
              <a:rPr lang="en-US" dirty="0" smtClean="0"/>
              <a:t>5 prunes</a:t>
            </a:r>
          </a:p>
          <a:p>
            <a:pPr lvl="1"/>
            <a:r>
              <a:rPr lang="en-US" b="1" dirty="0" smtClean="0"/>
              <a:t>3/8 cup flax seeds</a:t>
            </a:r>
          </a:p>
          <a:p>
            <a:pPr lvl="1"/>
            <a:r>
              <a:rPr lang="en-US" b="1" dirty="0" smtClean="0"/>
              <a:t>½ cup orange juice</a:t>
            </a:r>
          </a:p>
          <a:p>
            <a:r>
              <a:rPr lang="en-US" dirty="0" smtClean="0"/>
              <a:t>Lunch</a:t>
            </a:r>
          </a:p>
          <a:p>
            <a:pPr lvl="1"/>
            <a:r>
              <a:rPr lang="en-US" dirty="0" smtClean="0"/>
              <a:t>1 avocado</a:t>
            </a:r>
          </a:p>
          <a:p>
            <a:pPr lvl="1"/>
            <a:r>
              <a:rPr lang="en-US" dirty="0" smtClean="0"/>
              <a:t>½ cup vegetables</a:t>
            </a:r>
          </a:p>
          <a:p>
            <a:pPr lvl="1"/>
            <a:r>
              <a:rPr lang="en-US" dirty="0" smtClean="0"/>
              <a:t>5 prunes</a:t>
            </a:r>
          </a:p>
          <a:p>
            <a:pPr lvl="1"/>
            <a:r>
              <a:rPr lang="en-US" b="1" dirty="0" smtClean="0"/>
              <a:t>3/8 cup flax seeds</a:t>
            </a:r>
          </a:p>
          <a:p>
            <a:pPr lvl="1"/>
            <a:r>
              <a:rPr lang="en-US" b="1" dirty="0" smtClean="0"/>
              <a:t>½ cup orange juice</a:t>
            </a:r>
            <a:endParaRPr lang="en-US" b="1" dirty="0"/>
          </a:p>
        </p:txBody>
      </p:sp>
      <p:sp>
        <p:nvSpPr>
          <p:cNvPr id="5" name="Content Placeholder 4"/>
          <p:cNvSpPr>
            <a:spLocks noGrp="1"/>
          </p:cNvSpPr>
          <p:nvPr>
            <p:ph sz="half" idx="2"/>
          </p:nvPr>
        </p:nvSpPr>
        <p:spPr/>
        <p:txBody>
          <a:bodyPr>
            <a:normAutofit fontScale="92500" lnSpcReduction="10000"/>
          </a:bodyPr>
          <a:lstStyle/>
          <a:p>
            <a:r>
              <a:rPr lang="en-US" dirty="0" smtClean="0"/>
              <a:t>Dinner</a:t>
            </a:r>
          </a:p>
          <a:p>
            <a:pPr lvl="1"/>
            <a:r>
              <a:rPr lang="en-US" b="1" dirty="0" smtClean="0"/>
              <a:t>3/8 cup flax seeds</a:t>
            </a:r>
          </a:p>
          <a:p>
            <a:pPr lvl="1"/>
            <a:r>
              <a:rPr lang="en-US" dirty="0" smtClean="0"/>
              <a:t>½ cup mixed vegetables</a:t>
            </a:r>
          </a:p>
          <a:p>
            <a:pPr lvl="1"/>
            <a:r>
              <a:rPr lang="en-US" dirty="0" smtClean="0"/>
              <a:t>½ cup pasta</a:t>
            </a:r>
          </a:p>
          <a:p>
            <a:pPr lvl="1"/>
            <a:r>
              <a:rPr lang="en-US" b="1" dirty="0" smtClean="0"/>
              <a:t>2 </a:t>
            </a:r>
            <a:r>
              <a:rPr lang="en-US" b="1" dirty="0" err="1" smtClean="0"/>
              <a:t>oz</a:t>
            </a:r>
            <a:r>
              <a:rPr lang="en-US" b="1" dirty="0" smtClean="0"/>
              <a:t> meat</a:t>
            </a:r>
          </a:p>
          <a:p>
            <a:r>
              <a:rPr lang="en-US" dirty="0" smtClean="0"/>
              <a:t>Supplements:</a:t>
            </a:r>
          </a:p>
          <a:p>
            <a:pPr lvl="1"/>
            <a:r>
              <a:rPr lang="en-US" dirty="0" smtClean="0"/>
              <a:t>Complete multivitamin</a:t>
            </a:r>
          </a:p>
          <a:p>
            <a:pPr lvl="1"/>
            <a:r>
              <a:rPr lang="en-US" dirty="0" smtClean="0"/>
              <a:t>1600 mL water per day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3306877"/>
      </p:ext>
    </p:extLst>
  </p:cSld>
  <p:clrMapOvr>
    <a:masterClrMapping/>
  </p:clrMapOvr>
  <mc:AlternateContent xmlns:mc="http://schemas.openxmlformats.org/markup-compatibility/2006">
    <mc:Choice xmlns:p14="http://schemas.microsoft.com/office/powerpoint/2010/main" Requires="p14">
      <p:transition spd="slow" p14:dur="2000" advTm="26460"/>
    </mc:Choice>
    <mc:Fallback>
      <p:transition spd="slow" advTm="2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HTF Assessment</a:t>
            </a:r>
            <a:br>
              <a:rPr lang="en-US" dirty="0" smtClean="0"/>
            </a:br>
            <a:r>
              <a:rPr lang="en-US" sz="4000" dirty="0" smtClean="0"/>
              <a:t>Recipe Analysis</a:t>
            </a:r>
            <a:endParaRPr lang="en-US" sz="4000" dirty="0"/>
          </a:p>
        </p:txBody>
      </p:sp>
      <p:sp>
        <p:nvSpPr>
          <p:cNvPr id="3" name="Content Placeholder 2"/>
          <p:cNvSpPr>
            <a:spLocks noGrp="1"/>
          </p:cNvSpPr>
          <p:nvPr>
            <p:ph sz="half" idx="1"/>
          </p:nvPr>
        </p:nvSpPr>
        <p:spPr/>
        <p:txBody>
          <a:bodyPr/>
          <a:lstStyle/>
          <a:p>
            <a:r>
              <a:rPr lang="en-US" dirty="0" smtClean="0"/>
              <a:t>Not meeting needs for:</a:t>
            </a:r>
          </a:p>
          <a:p>
            <a:pPr lvl="1"/>
            <a:r>
              <a:rPr lang="en-US" dirty="0" smtClean="0"/>
              <a:t>Calcium</a:t>
            </a:r>
          </a:p>
          <a:p>
            <a:pPr lvl="1"/>
            <a:r>
              <a:rPr lang="en-US" dirty="0" smtClean="0"/>
              <a:t>Vitamin D</a:t>
            </a:r>
          </a:p>
          <a:p>
            <a:pPr lvl="1"/>
            <a:r>
              <a:rPr lang="en-US" dirty="0" smtClean="0"/>
              <a:t>Linoleic acid</a:t>
            </a:r>
          </a:p>
          <a:p>
            <a:pPr lvl="1"/>
            <a:r>
              <a:rPr lang="en-US" dirty="0" err="1" smtClean="0"/>
              <a:t>Linolenic</a:t>
            </a:r>
            <a:r>
              <a:rPr lang="en-US" dirty="0" smtClean="0"/>
              <a:t> acid</a:t>
            </a:r>
          </a:p>
          <a:p>
            <a:pPr lvl="1"/>
            <a:r>
              <a:rPr lang="en-US" dirty="0" smtClean="0"/>
              <a:t>Calories</a:t>
            </a:r>
          </a:p>
          <a:p>
            <a:pPr lvl="1"/>
            <a:r>
              <a:rPr lang="en-US" dirty="0" smtClean="0"/>
              <a:t>Protein</a:t>
            </a:r>
          </a:p>
          <a:p>
            <a:pPr lvl="1"/>
            <a:r>
              <a:rPr lang="en-US" dirty="0" smtClean="0"/>
              <a:t>Sodium (&lt;0.5 </a:t>
            </a:r>
            <a:r>
              <a:rPr lang="en-US" dirty="0" err="1" smtClean="0"/>
              <a:t>mEq</a:t>
            </a:r>
            <a:r>
              <a:rPr lang="en-US" dirty="0" smtClean="0"/>
              <a:t>/kg)</a:t>
            </a:r>
          </a:p>
          <a:p>
            <a:r>
              <a:rPr lang="en-US" dirty="0" smtClean="0"/>
              <a:t>Needs more variety in food groups</a:t>
            </a:r>
            <a:endParaRPr lang="en-US" dirty="0"/>
          </a:p>
        </p:txBody>
      </p:sp>
      <p:sp>
        <p:nvSpPr>
          <p:cNvPr id="4" name="Content Placeholder 3"/>
          <p:cNvSpPr>
            <a:spLocks noGrp="1"/>
          </p:cNvSpPr>
          <p:nvPr>
            <p:ph sz="half" idx="2"/>
          </p:nvPr>
        </p:nvSpPr>
        <p:spPr/>
        <p:txBody>
          <a:bodyPr/>
          <a:lstStyle/>
          <a:p>
            <a:r>
              <a:rPr lang="en-US" dirty="0" smtClean="0"/>
              <a:t>Exceeding fiber needs</a:t>
            </a:r>
          </a:p>
          <a:p>
            <a:pPr lvl="1"/>
            <a:r>
              <a:rPr lang="en-US" dirty="0" smtClean="0"/>
              <a:t>Constipation</a:t>
            </a:r>
          </a:p>
          <a:p>
            <a:r>
              <a:rPr lang="en-US" dirty="0" smtClean="0"/>
              <a:t>Meeting fluid needs and most other vitamin/mineral needs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3996039"/>
      </p:ext>
    </p:extLst>
  </p:cSld>
  <p:clrMapOvr>
    <a:masterClrMapping/>
  </p:clrMapOvr>
  <mc:AlternateContent xmlns:mc="http://schemas.openxmlformats.org/markup-compatibility/2006">
    <mc:Choice xmlns:p14="http://schemas.microsoft.com/office/powerpoint/2010/main" Requires="p14">
      <p:transition spd="slow" p14:dur="2000" advTm="40175"/>
    </mc:Choice>
    <mc:Fallback>
      <p:transition spd="slow" advTm="40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HTF Assessment</a:t>
            </a:r>
            <a:br>
              <a:rPr lang="en-US" dirty="0" smtClean="0"/>
            </a:br>
            <a:r>
              <a:rPr lang="en-US" sz="4000" dirty="0" smtClean="0"/>
              <a:t>Goal Recipe</a:t>
            </a:r>
            <a:endParaRPr lang="en-US" sz="4000" dirty="0"/>
          </a:p>
        </p:txBody>
      </p:sp>
      <p:sp>
        <p:nvSpPr>
          <p:cNvPr id="3" name="Content Placeholder 2"/>
          <p:cNvSpPr>
            <a:spLocks noGrp="1"/>
          </p:cNvSpPr>
          <p:nvPr>
            <p:ph sz="half" idx="1"/>
          </p:nvPr>
        </p:nvSpPr>
        <p:spPr/>
        <p:txBody>
          <a:bodyPr>
            <a:normAutofit fontScale="85000" lnSpcReduction="20000"/>
          </a:bodyPr>
          <a:lstStyle/>
          <a:p>
            <a:r>
              <a:rPr lang="en-US" dirty="0" smtClean="0"/>
              <a:t>Breakfast</a:t>
            </a:r>
          </a:p>
          <a:p>
            <a:pPr lvl="1"/>
            <a:r>
              <a:rPr lang="en-US" dirty="0" smtClean="0"/>
              <a:t>½ cup fruit</a:t>
            </a:r>
          </a:p>
          <a:p>
            <a:pPr lvl="1"/>
            <a:r>
              <a:rPr lang="en-US" dirty="0" smtClean="0"/>
              <a:t>5 prunes</a:t>
            </a:r>
          </a:p>
          <a:p>
            <a:pPr lvl="1"/>
            <a:r>
              <a:rPr lang="en-US" dirty="0" smtClean="0"/>
              <a:t>½ cup grain</a:t>
            </a:r>
          </a:p>
          <a:p>
            <a:pPr lvl="1"/>
            <a:r>
              <a:rPr lang="en-US" dirty="0" smtClean="0"/>
              <a:t>1 </a:t>
            </a:r>
            <a:r>
              <a:rPr lang="en-US" dirty="0" err="1" smtClean="0"/>
              <a:t>Tbsp</a:t>
            </a:r>
            <a:r>
              <a:rPr lang="en-US" dirty="0" smtClean="0"/>
              <a:t> flaxseed</a:t>
            </a:r>
          </a:p>
          <a:p>
            <a:pPr lvl="1"/>
            <a:r>
              <a:rPr lang="en-US" dirty="0" smtClean="0"/>
              <a:t>8 </a:t>
            </a:r>
            <a:r>
              <a:rPr lang="en-US" dirty="0" err="1" smtClean="0"/>
              <a:t>oz</a:t>
            </a:r>
            <a:r>
              <a:rPr lang="en-US" dirty="0" smtClean="0"/>
              <a:t> 1% milk</a:t>
            </a:r>
          </a:p>
          <a:p>
            <a:r>
              <a:rPr lang="en-US" dirty="0" smtClean="0"/>
              <a:t>Lunch</a:t>
            </a:r>
          </a:p>
          <a:p>
            <a:pPr lvl="1"/>
            <a:r>
              <a:rPr lang="en-US" dirty="0" smtClean="0"/>
              <a:t>½ cup fruit</a:t>
            </a:r>
          </a:p>
          <a:p>
            <a:pPr lvl="1"/>
            <a:r>
              <a:rPr lang="en-US" dirty="0" smtClean="0"/>
              <a:t>½ avocado</a:t>
            </a:r>
          </a:p>
          <a:p>
            <a:pPr lvl="1"/>
            <a:r>
              <a:rPr lang="en-US" dirty="0" smtClean="0"/>
              <a:t>1 cup vegetables</a:t>
            </a:r>
          </a:p>
          <a:p>
            <a:pPr lvl="1"/>
            <a:r>
              <a:rPr lang="en-US" dirty="0" smtClean="0"/>
              <a:t>½ cup grain</a:t>
            </a:r>
          </a:p>
          <a:p>
            <a:pPr lvl="1"/>
            <a:r>
              <a:rPr lang="en-US" dirty="0" smtClean="0"/>
              <a:t>3 </a:t>
            </a:r>
            <a:r>
              <a:rPr lang="en-US" dirty="0" err="1" smtClean="0"/>
              <a:t>oz</a:t>
            </a:r>
            <a:r>
              <a:rPr lang="en-US" dirty="0" smtClean="0"/>
              <a:t> meat</a:t>
            </a:r>
          </a:p>
          <a:p>
            <a:pPr lvl="1"/>
            <a:r>
              <a:rPr lang="en-US" dirty="0" smtClean="0"/>
              <a:t>½ </a:t>
            </a:r>
            <a:r>
              <a:rPr lang="en-US" dirty="0" err="1" smtClean="0"/>
              <a:t>Tbsp</a:t>
            </a:r>
            <a:r>
              <a:rPr lang="en-US" dirty="0" smtClean="0"/>
              <a:t> flaxseed oil</a:t>
            </a:r>
          </a:p>
          <a:p>
            <a:pPr lvl="1"/>
            <a:r>
              <a:rPr lang="en-US" dirty="0" smtClean="0"/>
              <a:t>1 </a:t>
            </a:r>
            <a:r>
              <a:rPr lang="en-US" dirty="0" err="1" smtClean="0"/>
              <a:t>Tbsp</a:t>
            </a:r>
            <a:r>
              <a:rPr lang="en-US" dirty="0" smtClean="0"/>
              <a:t> flaxseed</a:t>
            </a:r>
          </a:p>
          <a:p>
            <a:pPr lvl="1"/>
            <a:r>
              <a:rPr lang="en-US" dirty="0" smtClean="0"/>
              <a:t>8 </a:t>
            </a:r>
            <a:r>
              <a:rPr lang="en-US" dirty="0" err="1" smtClean="0"/>
              <a:t>oz</a:t>
            </a:r>
            <a:r>
              <a:rPr lang="en-US" dirty="0" smtClean="0"/>
              <a:t> 1% milk</a:t>
            </a:r>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Dinner</a:t>
            </a:r>
          </a:p>
          <a:p>
            <a:pPr lvl="1"/>
            <a:r>
              <a:rPr lang="en-US" dirty="0" smtClean="0"/>
              <a:t>½ cup fruit</a:t>
            </a:r>
          </a:p>
          <a:p>
            <a:pPr lvl="1"/>
            <a:r>
              <a:rPr lang="en-US" dirty="0" smtClean="0"/>
              <a:t>½ cup avocado</a:t>
            </a:r>
          </a:p>
          <a:p>
            <a:pPr lvl="1"/>
            <a:r>
              <a:rPr lang="en-US" dirty="0" smtClean="0"/>
              <a:t>1 cup vegetables</a:t>
            </a:r>
          </a:p>
          <a:p>
            <a:pPr lvl="1"/>
            <a:r>
              <a:rPr lang="en-US" dirty="0" smtClean="0"/>
              <a:t>½ cup grain</a:t>
            </a:r>
          </a:p>
          <a:p>
            <a:pPr lvl="1"/>
            <a:r>
              <a:rPr lang="en-US" dirty="0" smtClean="0"/>
              <a:t>3 </a:t>
            </a:r>
            <a:r>
              <a:rPr lang="en-US" dirty="0" err="1" smtClean="0"/>
              <a:t>oz</a:t>
            </a:r>
            <a:r>
              <a:rPr lang="en-US" dirty="0" smtClean="0"/>
              <a:t> meat</a:t>
            </a:r>
          </a:p>
          <a:p>
            <a:pPr lvl="1"/>
            <a:r>
              <a:rPr lang="en-US" dirty="0" smtClean="0"/>
              <a:t>1 </a:t>
            </a:r>
            <a:r>
              <a:rPr lang="en-US" dirty="0" err="1" smtClean="0"/>
              <a:t>Tbsp</a:t>
            </a:r>
            <a:r>
              <a:rPr lang="en-US" dirty="0" smtClean="0"/>
              <a:t> flaxseed</a:t>
            </a:r>
          </a:p>
          <a:p>
            <a:pPr lvl="1"/>
            <a:r>
              <a:rPr lang="en-US" dirty="0" smtClean="0"/>
              <a:t>8 </a:t>
            </a:r>
            <a:r>
              <a:rPr lang="en-US" dirty="0" err="1" smtClean="0"/>
              <a:t>oz</a:t>
            </a:r>
            <a:r>
              <a:rPr lang="en-US" dirty="0" smtClean="0"/>
              <a:t> 1% milk</a:t>
            </a:r>
          </a:p>
          <a:p>
            <a:r>
              <a:rPr lang="en-US" dirty="0" smtClean="0"/>
              <a:t>Supplements</a:t>
            </a:r>
          </a:p>
          <a:p>
            <a:pPr lvl="1"/>
            <a:r>
              <a:rPr lang="en-US" dirty="0" smtClean="0"/>
              <a:t>½ tsp salt</a:t>
            </a:r>
          </a:p>
          <a:p>
            <a:pPr lvl="1"/>
            <a:r>
              <a:rPr lang="en-US" dirty="0" smtClean="0"/>
              <a:t>Complete multivitamin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7185661"/>
      </p:ext>
    </p:extLst>
  </p:cSld>
  <p:clrMapOvr>
    <a:masterClrMapping/>
  </p:clrMapOvr>
  <mc:AlternateContent xmlns:mc="http://schemas.openxmlformats.org/markup-compatibility/2006">
    <mc:Choice xmlns:p14="http://schemas.microsoft.com/office/powerpoint/2010/main" Requires="p14">
      <p:transition spd="slow" p14:dur="2000" advTm="38022"/>
    </mc:Choice>
    <mc:Fallback>
      <p:transition spd="slow" advTm="3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is Homemade Tube Feeding (HTF)?</a:t>
            </a:r>
            <a:endParaRPr lang="en-US" sz="4000" dirty="0"/>
          </a:p>
        </p:txBody>
      </p:sp>
      <p:sp>
        <p:nvSpPr>
          <p:cNvPr id="3" name="Content Placeholder 2"/>
          <p:cNvSpPr>
            <a:spLocks noGrp="1"/>
          </p:cNvSpPr>
          <p:nvPr>
            <p:ph idx="1"/>
          </p:nvPr>
        </p:nvSpPr>
        <p:spPr/>
        <p:txBody>
          <a:bodyPr/>
          <a:lstStyle/>
          <a:p>
            <a:pPr marL="0" indent="0">
              <a:buNone/>
            </a:pPr>
            <a:r>
              <a:rPr lang="en-US" dirty="0" smtClean="0"/>
              <a:t>A tube feeding in which smooth or liquid food is given in addition to or in place of commercial formula</a:t>
            </a:r>
          </a:p>
          <a:p>
            <a:endParaRPr lang="en-US" dirty="0" smtClean="0"/>
          </a:p>
          <a:p>
            <a:pPr marL="0" indent="0" algn="ctr">
              <a:buNone/>
            </a:pPr>
            <a:r>
              <a:rPr lang="en-US" u="sng" dirty="0" smtClean="0">
                <a:solidFill>
                  <a:schemeClr val="tx2"/>
                </a:solidFill>
                <a:effectLst>
                  <a:outerShdw blurRad="38100" dist="38100" dir="2700000" algn="tl">
                    <a:srgbClr val="000000">
                      <a:alpha val="43137"/>
                    </a:srgbClr>
                  </a:outerShdw>
                </a:effectLst>
                <a:latin typeface="+mn-lt"/>
              </a:rPr>
              <a:t>HTF Continuum</a:t>
            </a:r>
          </a:p>
          <a:p>
            <a:pPr marL="0" indent="0">
              <a:buNone/>
            </a:pPr>
            <a:endParaRPr lang="en-US" dirty="0"/>
          </a:p>
          <a:p>
            <a:pPr marL="0" indent="0">
              <a:buNone/>
            </a:pPr>
            <a:endParaRPr lang="en-US" dirty="0" smtClean="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98617798"/>
              </p:ext>
            </p:extLst>
          </p:nvPr>
        </p:nvGraphicFramePr>
        <p:xfrm>
          <a:off x="1920240" y="3815874"/>
          <a:ext cx="8128000" cy="118872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pPr algn="ctr"/>
                      <a:r>
                        <a:rPr lang="en-US" dirty="0" smtClean="0">
                          <a:solidFill>
                            <a:schemeClr val="tx2"/>
                          </a:solidFill>
                        </a:rPr>
                        <a:t>Small</a:t>
                      </a:r>
                      <a:r>
                        <a:rPr lang="en-US" baseline="0" dirty="0" smtClean="0">
                          <a:solidFill>
                            <a:schemeClr val="tx2"/>
                          </a:solidFill>
                        </a:rPr>
                        <a:t> amount of food + commercial formula</a:t>
                      </a:r>
                      <a:endParaRPr lang="en-US" dirty="0">
                        <a:solidFill>
                          <a:schemeClr val="tx2"/>
                        </a:solidFill>
                      </a:endParaRPr>
                    </a:p>
                  </a:txBody>
                  <a:tcPr>
                    <a:solidFill>
                      <a:schemeClr val="bg1"/>
                    </a:solidFill>
                  </a:tcPr>
                </a:tc>
                <a:tc>
                  <a:txBody>
                    <a:bodyPr/>
                    <a:lstStyle/>
                    <a:p>
                      <a:pPr algn="ctr"/>
                      <a:endParaRPr lang="en-US" dirty="0"/>
                    </a:p>
                  </a:txBody>
                  <a:tcPr>
                    <a:solidFill>
                      <a:schemeClr val="bg1"/>
                    </a:solidFill>
                  </a:tcPr>
                </a:tc>
                <a:tc>
                  <a:txBody>
                    <a:bodyPr/>
                    <a:lstStyle/>
                    <a:p>
                      <a:pPr algn="ctr"/>
                      <a:r>
                        <a:rPr lang="en-US" sz="2000" dirty="0" smtClean="0">
                          <a:solidFill>
                            <a:schemeClr val="tx2"/>
                          </a:solidFill>
                        </a:rPr>
                        <a:t>Food</a:t>
                      </a:r>
                      <a:r>
                        <a:rPr lang="en-US" sz="2000" baseline="0" dirty="0" smtClean="0">
                          <a:solidFill>
                            <a:schemeClr val="tx2"/>
                          </a:solidFill>
                        </a:rPr>
                        <a:t> + commercial formula</a:t>
                      </a:r>
                      <a:endParaRPr lang="en-US" sz="2000" dirty="0">
                        <a:solidFill>
                          <a:schemeClr val="tx2"/>
                        </a:solidFill>
                      </a:endParaRPr>
                    </a:p>
                  </a:txBody>
                  <a:tcPr anchor="ctr">
                    <a:solidFill>
                      <a:schemeClr val="bg1"/>
                    </a:solidFill>
                  </a:tcPr>
                </a:tc>
                <a:tc>
                  <a:txBody>
                    <a:bodyPr/>
                    <a:lstStyle/>
                    <a:p>
                      <a:pPr algn="ctr"/>
                      <a:endParaRPr lang="en-US" dirty="0"/>
                    </a:p>
                  </a:txBody>
                  <a:tcPr anchor="ctr">
                    <a:solidFill>
                      <a:schemeClr val="bg1"/>
                    </a:solidFill>
                  </a:tcPr>
                </a:tc>
                <a:tc>
                  <a:txBody>
                    <a:bodyPr/>
                    <a:lstStyle/>
                    <a:p>
                      <a:pPr algn="ctr"/>
                      <a:r>
                        <a:rPr lang="en-US" sz="2000" dirty="0" smtClean="0">
                          <a:solidFill>
                            <a:schemeClr val="tx2"/>
                          </a:solidFill>
                        </a:rPr>
                        <a:t>All</a:t>
                      </a:r>
                      <a:r>
                        <a:rPr lang="en-US" sz="2000" baseline="0" dirty="0" smtClean="0">
                          <a:solidFill>
                            <a:schemeClr val="tx2"/>
                          </a:solidFill>
                        </a:rPr>
                        <a:t> blended whole foods</a:t>
                      </a:r>
                      <a:endParaRPr lang="en-US" sz="2000" dirty="0">
                        <a:solidFill>
                          <a:schemeClr val="tx2"/>
                        </a:solidFill>
                      </a:endParaRPr>
                    </a:p>
                  </a:txBody>
                  <a:tcPr anchor="ctr">
                    <a:solidFill>
                      <a:schemeClr val="bg1"/>
                    </a:solidFill>
                  </a:tcPr>
                </a:tc>
              </a:tr>
            </a:tbl>
          </a:graphicData>
        </a:graphic>
      </p:graphicFrame>
      <p:sp>
        <p:nvSpPr>
          <p:cNvPr id="5" name="Left-Right Arrow 4"/>
          <p:cNvSpPr/>
          <p:nvPr/>
        </p:nvSpPr>
        <p:spPr>
          <a:xfrm>
            <a:off x="7203440" y="4236720"/>
            <a:ext cx="1046480" cy="4165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p:cNvSpPr/>
          <p:nvPr/>
        </p:nvSpPr>
        <p:spPr>
          <a:xfrm>
            <a:off x="3799840" y="4236720"/>
            <a:ext cx="1046480" cy="41656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2106985"/>
      </p:ext>
    </p:extLst>
  </p:cSld>
  <p:clrMapOvr>
    <a:masterClrMapping/>
  </p:clrMapOvr>
  <mc:AlternateContent xmlns:mc="http://schemas.openxmlformats.org/markup-compatibility/2006">
    <mc:Choice xmlns:p14="http://schemas.microsoft.com/office/powerpoint/2010/main" Requires="p14">
      <p:transition spd="slow" p14:dur="2000" advTm="49477"/>
    </mc:Choice>
    <mc:Fallback>
      <p:transition spd="slow" advTm="4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Case Example: HTF Assessment</a:t>
            </a:r>
            <a:br>
              <a:rPr lang="en-US" dirty="0" smtClean="0"/>
            </a:br>
            <a:r>
              <a:rPr lang="en-US" dirty="0" smtClean="0"/>
              <a:t>Plan to Revise Recipe</a:t>
            </a:r>
            <a:endParaRPr lang="en-US"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Decrease flaxseed to 1 </a:t>
            </a:r>
            <a:r>
              <a:rPr lang="en-US" dirty="0" err="1" smtClean="0"/>
              <a:t>Tbsp</a:t>
            </a:r>
            <a:r>
              <a:rPr lang="en-US" dirty="0" smtClean="0"/>
              <a:t> per meal</a:t>
            </a:r>
          </a:p>
          <a:p>
            <a:pPr marL="514350" indent="-514350">
              <a:buFont typeface="+mj-lt"/>
              <a:buAutoNum type="arabicPeriod"/>
            </a:pPr>
            <a:r>
              <a:rPr lang="en-US" dirty="0" smtClean="0"/>
              <a:t>Add oil</a:t>
            </a:r>
          </a:p>
          <a:p>
            <a:pPr marL="514350" indent="-514350">
              <a:buFont typeface="+mj-lt"/>
              <a:buAutoNum type="arabicPeriod"/>
            </a:pPr>
            <a:r>
              <a:rPr lang="en-US" dirty="0" smtClean="0"/>
              <a:t>Take out orange juice and add 1% milk</a:t>
            </a:r>
          </a:p>
          <a:p>
            <a:pPr marL="514350" indent="-514350">
              <a:buFont typeface="+mj-lt"/>
              <a:buAutoNum type="arabicPeriod"/>
            </a:pPr>
            <a:r>
              <a:rPr lang="en-US" dirty="0" smtClean="0"/>
              <a:t>Add meat</a:t>
            </a:r>
          </a:p>
          <a:p>
            <a:pPr marL="514350" indent="-514350">
              <a:buFont typeface="+mj-lt"/>
              <a:buAutoNum type="arabicPeriod"/>
            </a:pPr>
            <a:r>
              <a:rPr lang="en-US" dirty="0" smtClean="0"/>
              <a:t>Add vegetables</a:t>
            </a:r>
          </a:p>
          <a:p>
            <a:pPr marL="514350" indent="-514350">
              <a:buFont typeface="+mj-lt"/>
              <a:buAutoNum type="arabicPeriod"/>
            </a:pPr>
            <a:r>
              <a:rPr lang="en-US" dirty="0" smtClean="0"/>
              <a:t>Add fruits</a:t>
            </a:r>
          </a:p>
          <a:p>
            <a:pPr marL="514350" indent="-514350">
              <a:buFont typeface="+mj-lt"/>
              <a:buAutoNum type="arabicPeriod"/>
            </a:pPr>
            <a:r>
              <a:rPr lang="en-US" dirty="0" smtClean="0"/>
              <a:t>Add grains</a:t>
            </a:r>
          </a:p>
          <a:p>
            <a:pPr marL="514350" indent="-514350">
              <a:buFont typeface="+mj-lt"/>
              <a:buAutoNum type="arabicPeriod"/>
            </a:pPr>
            <a:r>
              <a:rPr lang="en-US" dirty="0" smtClean="0"/>
              <a:t>Add salt</a:t>
            </a:r>
          </a:p>
          <a:p>
            <a:pPr marL="514350" indent="-514350">
              <a:buFont typeface="+mj-lt"/>
              <a:buAutoNum type="arabicPeriod"/>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5763282"/>
      </p:ext>
    </p:extLst>
  </p:cSld>
  <p:clrMapOvr>
    <a:masterClrMapping/>
  </p:clrMapOvr>
  <mc:AlternateContent xmlns:mc="http://schemas.openxmlformats.org/markup-compatibility/2006">
    <mc:Choice xmlns:p14="http://schemas.microsoft.com/office/powerpoint/2010/main" Requires="p14">
      <p:transition spd="slow" p14:dur="2000" advTm="51839"/>
    </mc:Choice>
    <mc:Fallback>
      <p:transition spd="slow" advTm="51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9929549"/>
      </p:ext>
    </p:extLst>
  </p:cSld>
  <p:clrMapOvr>
    <a:masterClrMapping/>
  </p:clrMapOvr>
  <mc:AlternateContent xmlns:mc="http://schemas.openxmlformats.org/markup-compatibility/2006">
    <mc:Choice xmlns:p14="http://schemas.microsoft.com/office/powerpoint/2010/main" Requires="p14">
      <p:transition spd="slow" p14:dur="2000" advTm="21015"/>
    </mc:Choice>
    <mc:Fallback>
      <p:transition spd="slow" advTm="2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Walia, C., Van Hoorn, M., Edlbeck, A., &amp; Feuling, M. B. (2017). The registered dietitian nutritionist’s guide to homemade tube feeding. </a:t>
            </a:r>
            <a:r>
              <a:rPr lang="en-US" i="1" dirty="0"/>
              <a:t>Journal of the Academy of Nutrition and Dietetics</a:t>
            </a:r>
            <a:r>
              <a:rPr lang="en-US" dirty="0"/>
              <a:t>, 117(1), 11-16.</a:t>
            </a:r>
          </a:p>
          <a:p>
            <a:r>
              <a:rPr lang="en-US" dirty="0" err="1"/>
              <a:t>Trollip</a:t>
            </a:r>
            <a:r>
              <a:rPr lang="en-US" dirty="0"/>
              <a:t>, A., </a:t>
            </a:r>
            <a:r>
              <a:rPr lang="en-US" dirty="0" err="1"/>
              <a:t>Lindeback</a:t>
            </a:r>
            <a:r>
              <a:rPr lang="en-US" dirty="0"/>
              <a:t>, R., &amp; Banerjee, K. (2019). Parental perspectives on </a:t>
            </a:r>
            <a:r>
              <a:rPr lang="en-US" dirty="0" err="1"/>
              <a:t>blenderized</a:t>
            </a:r>
            <a:r>
              <a:rPr lang="en-US" dirty="0"/>
              <a:t> tube feeds for children requiring supplemental nutrition. </a:t>
            </a:r>
            <a:r>
              <a:rPr lang="en-US" i="1" dirty="0"/>
              <a:t>Nutrition in Clinical Practice, </a:t>
            </a:r>
            <a:r>
              <a:rPr lang="en-US" dirty="0"/>
              <a:t>DOI: 10.1002/ncp10368.</a:t>
            </a:r>
          </a:p>
          <a:p>
            <a:r>
              <a:rPr lang="en-US" dirty="0"/>
              <a:t>Johnson, T., Spurlock, A., </a:t>
            </a:r>
            <a:r>
              <a:rPr lang="en-US" dirty="0" err="1"/>
              <a:t>Epp</a:t>
            </a:r>
            <a:r>
              <a:rPr lang="en-US" dirty="0"/>
              <a:t>, L., Hurt, R., &amp; Mundi, M. (2018). Reemergence of blended tube feeding and parent’s report experiences in their tube fed children. </a:t>
            </a:r>
            <a:r>
              <a:rPr lang="en-US" i="1" dirty="0"/>
              <a:t>Journal of Alternative and Complementary Medicine, </a:t>
            </a:r>
            <a:r>
              <a:rPr lang="en-US" dirty="0"/>
              <a:t>24(4), 369-373.</a:t>
            </a:r>
          </a:p>
          <a:p>
            <a:r>
              <a:rPr lang="en-US" dirty="0" err="1"/>
              <a:t>Pentiuk</a:t>
            </a:r>
            <a:r>
              <a:rPr lang="en-US" dirty="0"/>
              <a:t>, S., O’Flaherty, T., Santoro, K., </a:t>
            </a:r>
            <a:r>
              <a:rPr lang="en-US" dirty="0" err="1"/>
              <a:t>Willging</a:t>
            </a:r>
            <a:r>
              <a:rPr lang="en-US" dirty="0"/>
              <a:t>, P., &amp; </a:t>
            </a:r>
            <a:r>
              <a:rPr lang="en-US" dirty="0" err="1"/>
              <a:t>Kaul</a:t>
            </a:r>
            <a:r>
              <a:rPr lang="en-US" dirty="0"/>
              <a:t>, A. (2011). Pureed by gastrostomy tube diet improves gagging and retching in children with fundoplication. </a:t>
            </a:r>
            <a:r>
              <a:rPr lang="en-US" i="1" dirty="0"/>
              <a:t>Journal of Parenteral and Enteral Nutrition, </a:t>
            </a:r>
            <a:r>
              <a:rPr lang="en-US" dirty="0"/>
              <a:t>35(3), 375-379.</a:t>
            </a:r>
          </a:p>
          <a:p>
            <a:r>
              <a:rPr lang="en-US" dirty="0" err="1"/>
              <a:t>Hron</a:t>
            </a:r>
            <a:r>
              <a:rPr lang="en-US" dirty="0"/>
              <a:t>, B., Fishman, E., Lurie, M., Clarke, T., Chin, Z., Hester, L., Burch, E., &amp; Rosen, R. (2019). Health outcomes and quality of life indices of children receiving </a:t>
            </a:r>
            <a:r>
              <a:rPr lang="en-US" dirty="0" err="1"/>
              <a:t>blenderized</a:t>
            </a:r>
            <a:r>
              <a:rPr lang="en-US" dirty="0"/>
              <a:t> feeds via enteral tube. </a:t>
            </a:r>
            <a:r>
              <a:rPr lang="en-US" i="1" dirty="0"/>
              <a:t>Journal of Pediatrics, </a:t>
            </a:r>
            <a:r>
              <a:rPr lang="en-US" dirty="0"/>
              <a:t>211, 139-145</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9027483"/>
      </p:ext>
    </p:extLst>
  </p:cSld>
  <p:clrMapOvr>
    <a:masterClrMapping/>
  </p:clrMapOvr>
  <mc:AlternateContent xmlns:mc="http://schemas.openxmlformats.org/markup-compatibility/2006">
    <mc:Choice xmlns:p14="http://schemas.microsoft.com/office/powerpoint/2010/main" Requires="p14">
      <p:transition spd="slow" p14:dur="2000" advTm="2965"/>
    </mc:Choice>
    <mc:Fallback>
      <p:transition spd="slow" advTm="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interest in HTF</a:t>
            </a:r>
            <a:endParaRPr lang="en-US" dirty="0"/>
          </a:p>
        </p:txBody>
      </p:sp>
      <p:sp>
        <p:nvSpPr>
          <p:cNvPr id="3" name="Content Placeholder 2"/>
          <p:cNvSpPr>
            <a:spLocks noGrp="1"/>
          </p:cNvSpPr>
          <p:nvPr>
            <p:ph idx="1"/>
          </p:nvPr>
        </p:nvSpPr>
        <p:spPr/>
        <p:txBody>
          <a:bodyPr/>
          <a:lstStyle/>
          <a:p>
            <a:r>
              <a:rPr lang="en-US" dirty="0" smtClean="0"/>
              <a:t>Perceptions that HTF is more natural than commercial formulas</a:t>
            </a:r>
          </a:p>
          <a:p>
            <a:r>
              <a:rPr lang="en-US" dirty="0" smtClean="0"/>
              <a:t>Concerns with ingredients in commercial formulas</a:t>
            </a:r>
          </a:p>
          <a:p>
            <a:r>
              <a:rPr lang="en-US" dirty="0" smtClean="0"/>
              <a:t>Desire to give increased variety of foods</a:t>
            </a:r>
          </a:p>
          <a:p>
            <a:r>
              <a:rPr lang="en-US" dirty="0" smtClean="0"/>
              <a:t>Ability to provide the foods the family is eating</a:t>
            </a:r>
          </a:p>
          <a:p>
            <a:r>
              <a:rPr lang="en-US" dirty="0" smtClean="0"/>
              <a:t>Cost concerns </a:t>
            </a:r>
            <a:r>
              <a:rPr lang="en-US" sz="2000" dirty="0" smtClean="0"/>
              <a:t>(if insurance doesn’t cover commercial formula)</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718387"/>
      </p:ext>
    </p:extLst>
  </p:cSld>
  <p:clrMapOvr>
    <a:masterClrMapping/>
  </p:clrMapOvr>
  <mc:AlternateContent xmlns:mc="http://schemas.openxmlformats.org/markup-compatibility/2006">
    <mc:Choice xmlns:p14="http://schemas.microsoft.com/office/powerpoint/2010/main" Requires="p14">
      <p:transition spd="slow" p14:dur="2000" advTm="36616"/>
    </mc:Choice>
    <mc:Fallback>
      <p:transition spd="slow" advTm="3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181600" cy="1325563"/>
          </a:xfrm>
        </p:spPr>
        <p:txBody>
          <a:bodyPr/>
          <a:lstStyle/>
          <a:p>
            <a:pPr algn="ctr"/>
            <a:r>
              <a:rPr lang="en-US" dirty="0" smtClean="0"/>
              <a:t>Advantages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Increased connection with caregivers</a:t>
            </a:r>
          </a:p>
          <a:p>
            <a:r>
              <a:rPr lang="en-US" dirty="0" smtClean="0"/>
              <a:t>Increased dietary diversity</a:t>
            </a:r>
          </a:p>
          <a:p>
            <a:r>
              <a:rPr lang="en-US" dirty="0" smtClean="0"/>
              <a:t>Decreased cost*</a:t>
            </a:r>
          </a:p>
          <a:p>
            <a:r>
              <a:rPr lang="en-US" dirty="0" smtClean="0"/>
              <a:t>Potential increase in oral intake</a:t>
            </a:r>
          </a:p>
          <a:p>
            <a:r>
              <a:rPr lang="en-US" dirty="0" smtClean="0"/>
              <a:t>Improved feeding tolerance</a:t>
            </a:r>
            <a:endParaRPr lang="en-US" dirty="0"/>
          </a:p>
        </p:txBody>
      </p:sp>
      <p:sp>
        <p:nvSpPr>
          <p:cNvPr id="6" name="Content Placeholder 5"/>
          <p:cNvSpPr>
            <a:spLocks noGrp="1"/>
          </p:cNvSpPr>
          <p:nvPr>
            <p:ph sz="half" idx="2"/>
          </p:nvPr>
        </p:nvSpPr>
        <p:spPr/>
        <p:txBody>
          <a:bodyPr>
            <a:normAutofit lnSpcReduction="10000"/>
          </a:bodyPr>
          <a:lstStyle/>
          <a:p>
            <a:r>
              <a:rPr lang="en-US" dirty="0" smtClean="0"/>
              <a:t>Increased preparation time</a:t>
            </a:r>
          </a:p>
          <a:p>
            <a:r>
              <a:rPr lang="en-US" dirty="0" smtClean="0"/>
              <a:t>Required supplies</a:t>
            </a:r>
          </a:p>
          <a:p>
            <a:r>
              <a:rPr lang="en-US" dirty="0" smtClean="0"/>
              <a:t>Complications with feeding delivery</a:t>
            </a:r>
          </a:p>
          <a:p>
            <a:r>
              <a:rPr lang="en-US" dirty="0" smtClean="0"/>
              <a:t>Risk of infection/contamination</a:t>
            </a:r>
          </a:p>
          <a:p>
            <a:r>
              <a:rPr lang="en-US" dirty="0" smtClean="0"/>
              <a:t>Increased nutrition monitoring</a:t>
            </a:r>
          </a:p>
          <a:p>
            <a:r>
              <a:rPr lang="en-US" dirty="0" smtClean="0"/>
              <a:t>Risk for macro- &amp; micronutrient deficiencies and excesses</a:t>
            </a:r>
          </a:p>
        </p:txBody>
      </p:sp>
      <p:sp>
        <p:nvSpPr>
          <p:cNvPr id="7" name="Title 3"/>
          <p:cNvSpPr txBox="1">
            <a:spLocks/>
          </p:cNvSpPr>
          <p:nvPr/>
        </p:nvSpPr>
        <p:spPr>
          <a:xfrm>
            <a:off x="6172200"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a:lstStyle>
          <a:p>
            <a:pPr algn="ctr"/>
            <a:r>
              <a:rPr lang="en-US" dirty="0" smtClean="0"/>
              <a:t>Disadvantages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5395914"/>
      </p:ext>
    </p:extLst>
  </p:cSld>
  <p:clrMapOvr>
    <a:masterClrMapping/>
  </p:clrMapOvr>
  <mc:AlternateContent xmlns:mc="http://schemas.openxmlformats.org/markup-compatibility/2006">
    <mc:Choice xmlns:p14="http://schemas.microsoft.com/office/powerpoint/2010/main" Requires="p14">
      <p:transition spd="slow" p14:dur="2000" advTm="53811"/>
    </mc:Choice>
    <mc:Fallback>
      <p:transition spd="slow" advTm="53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Patient Selection</a:t>
            </a:r>
            <a:endParaRPr lang="en-US" dirty="0"/>
          </a:p>
        </p:txBody>
      </p:sp>
      <p:sp>
        <p:nvSpPr>
          <p:cNvPr id="6" name="Subtitle 5"/>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5123944"/>
      </p:ext>
    </p:extLst>
  </p:cSld>
  <p:clrMapOvr>
    <a:masterClrMapping/>
  </p:clrMapOvr>
  <mc:AlternateContent xmlns:mc="http://schemas.openxmlformats.org/markup-compatibility/2006">
    <mc:Choice xmlns:p14="http://schemas.microsoft.com/office/powerpoint/2010/main" Requires="p14">
      <p:transition spd="slow" p14:dur="2000" advTm="7505"/>
    </mc:Choice>
    <mc:Fallback>
      <p:transition spd="slow" advTm="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Which patients are appropriate for HTF?</a:t>
            </a:r>
            <a:endParaRPr lang="en-US" sz="4000" dirty="0"/>
          </a:p>
        </p:txBody>
      </p:sp>
      <p:sp>
        <p:nvSpPr>
          <p:cNvPr id="8" name="Content Placeholder 7"/>
          <p:cNvSpPr>
            <a:spLocks noGrp="1"/>
          </p:cNvSpPr>
          <p:nvPr>
            <p:ph sz="half" idx="1"/>
          </p:nvPr>
        </p:nvSpPr>
        <p:spPr/>
        <p:txBody>
          <a:bodyPr>
            <a:normAutofit lnSpcReduction="10000"/>
          </a:bodyPr>
          <a:lstStyle/>
          <a:p>
            <a:r>
              <a:rPr lang="en-US" dirty="0" smtClean="0"/>
              <a:t>Medically stable</a:t>
            </a:r>
          </a:p>
          <a:p>
            <a:r>
              <a:rPr lang="en-US" dirty="0" smtClean="0"/>
              <a:t>Adequately nourished</a:t>
            </a:r>
          </a:p>
          <a:p>
            <a:r>
              <a:rPr lang="en-US" dirty="0" smtClean="0"/>
              <a:t>Age</a:t>
            </a:r>
          </a:p>
          <a:p>
            <a:pPr lvl="1"/>
            <a:r>
              <a:rPr lang="en-US" dirty="0" smtClean="0"/>
              <a:t>&gt;6 months</a:t>
            </a:r>
          </a:p>
          <a:p>
            <a:pPr lvl="1"/>
            <a:r>
              <a:rPr lang="en-US" dirty="0" smtClean="0"/>
              <a:t>&gt;12 months</a:t>
            </a:r>
          </a:p>
          <a:p>
            <a:r>
              <a:rPr lang="en-US" dirty="0" smtClean="0"/>
              <a:t>Special considerations for certain medical conditions</a:t>
            </a:r>
          </a:p>
          <a:p>
            <a:pPr lvl="1"/>
            <a:r>
              <a:rPr lang="en-US" dirty="0" smtClean="0"/>
              <a:t>Metabolic disorders, renal disease, multiple food allergies, weakened immune systems, fluid restrictions</a:t>
            </a:r>
            <a:endParaRPr lang="en-US" dirty="0"/>
          </a:p>
        </p:txBody>
      </p:sp>
      <p:sp>
        <p:nvSpPr>
          <p:cNvPr id="9" name="Content Placeholder 8"/>
          <p:cNvSpPr>
            <a:spLocks noGrp="1"/>
          </p:cNvSpPr>
          <p:nvPr>
            <p:ph sz="half" idx="2"/>
          </p:nvPr>
        </p:nvSpPr>
        <p:spPr/>
        <p:txBody>
          <a:bodyPr>
            <a:normAutofit lnSpcReduction="10000"/>
          </a:bodyPr>
          <a:lstStyle/>
          <a:p>
            <a:r>
              <a:rPr lang="en-US" dirty="0" smtClean="0"/>
              <a:t>Feeding tube</a:t>
            </a:r>
          </a:p>
          <a:p>
            <a:pPr lvl="1"/>
            <a:r>
              <a:rPr lang="en-US" dirty="0" smtClean="0"/>
              <a:t>Gastrostomy tube ≥14 French</a:t>
            </a:r>
          </a:p>
          <a:p>
            <a:pPr lvl="1"/>
            <a:r>
              <a:rPr lang="en-US" dirty="0" smtClean="0"/>
              <a:t>Bolus by syringe</a:t>
            </a:r>
          </a:p>
          <a:p>
            <a:r>
              <a:rPr lang="en-US" dirty="0" smtClean="0"/>
              <a:t>Access to equipment</a:t>
            </a:r>
          </a:p>
          <a:p>
            <a:pPr lvl="1"/>
            <a:r>
              <a:rPr lang="en-US" dirty="0" smtClean="0"/>
              <a:t>Refrigeration, freezer</a:t>
            </a:r>
          </a:p>
          <a:p>
            <a:pPr lvl="1"/>
            <a:r>
              <a:rPr lang="en-US" dirty="0" smtClean="0"/>
              <a:t>Storage containers &amp; measuring cups, utensils</a:t>
            </a:r>
          </a:p>
          <a:p>
            <a:pPr lvl="1"/>
            <a:r>
              <a:rPr lang="en-US" dirty="0" smtClean="0"/>
              <a:t>High quality blender</a:t>
            </a:r>
          </a:p>
          <a:p>
            <a:r>
              <a:rPr lang="en-US" dirty="0" smtClean="0"/>
              <a:t>Health literacy, motivation of caregiver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84130859"/>
      </p:ext>
    </p:extLst>
  </p:cSld>
  <p:clrMapOvr>
    <a:masterClrMapping/>
  </p:clrMapOvr>
  <mc:AlternateContent xmlns:mc="http://schemas.openxmlformats.org/markup-compatibility/2006">
    <mc:Choice xmlns:p14="http://schemas.microsoft.com/office/powerpoint/2010/main" Requires="p14">
      <p:transition spd="slow" p14:dur="2000" advTm="93999"/>
    </mc:Choice>
    <mc:Fallback>
      <p:transition spd="slow" advTm="9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Based Formulas</a:t>
            </a:r>
            <a:endParaRPr lang="en-US" dirty="0"/>
          </a:p>
        </p:txBody>
      </p:sp>
      <p:pic>
        <p:nvPicPr>
          <p:cNvPr id="1028" name="Picture 4" descr="https://www.functionalformularies.com/media/wysiwyg/FF_LH-Pouch_Organic-Cert-02_re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4263" y="1432281"/>
            <a:ext cx="1598657" cy="22045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functionalformularies.com/media/wysiwyg/FF_Nourish_FRONT_TM-02_S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7538" y="1372428"/>
            <a:ext cx="1876014" cy="22104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pleat Pediatric Organic Blends &lt;sup&gt;Â®&lt;/sup&g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2760" y="3695117"/>
            <a:ext cx="2241665" cy="22416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mpleat Pediatric Organic Blends &lt;sup&gt;Â®&lt;/sup&g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9993" y="3695117"/>
            <a:ext cx="2248023" cy="22480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pleat&lt;sup&gt;Â®&lt;/sup&gt; Pediatri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3585" y="3732035"/>
            <a:ext cx="2117278" cy="21172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al Food Blends Variety Case Pureed Blended Meal for Feeding Tubes, 9.4 oz Pouch (6 Flavors Per Case of 12 Pouch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7840" y="1446920"/>
            <a:ext cx="2808769" cy="229221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698234"/>
      </p:ext>
    </p:extLst>
  </p:cSld>
  <p:clrMapOvr>
    <a:masterClrMapping/>
  </p:clrMapOvr>
  <mc:AlternateContent xmlns:mc="http://schemas.openxmlformats.org/markup-compatibility/2006">
    <mc:Choice xmlns:p14="http://schemas.microsoft.com/office/powerpoint/2010/main" Requires="p14">
      <p:transition spd="slow" p14:dur="2000" advTm="34693"/>
    </mc:Choice>
    <mc:Fallback>
      <p:transition spd="slow" advTm="3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smtClean="0"/>
              <a:t>Developing a HTF recipe</a:t>
            </a:r>
            <a:endParaRPr lang="en-US" sz="5400"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7439346"/>
      </p:ext>
    </p:extLst>
  </p:cSld>
  <p:clrMapOvr>
    <a:masterClrMapping/>
  </p:clrMapOvr>
  <mc:AlternateContent xmlns:mc="http://schemas.openxmlformats.org/markup-compatibility/2006">
    <mc:Choice xmlns:p14="http://schemas.microsoft.com/office/powerpoint/2010/main" Requires="p14">
      <p:transition spd="slow" p14:dur="2000" advTm="23878"/>
    </mc:Choice>
    <mc:Fallback>
      <p:transition spd="slow" advTm="2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hildren's Wisconsin">
  <a:themeElements>
    <a:clrScheme name="Children's Wisconsin 2">
      <a:dk1>
        <a:srgbClr val="000000"/>
      </a:dk1>
      <a:lt1>
        <a:srgbClr val="FFFFFF"/>
      </a:lt1>
      <a:dk2>
        <a:srgbClr val="0075C9"/>
      </a:dk2>
      <a:lt2>
        <a:srgbClr val="E7E6E6"/>
      </a:lt2>
      <a:accent1>
        <a:srgbClr val="0075C9"/>
      </a:accent1>
      <a:accent2>
        <a:srgbClr val="FF6B00"/>
      </a:accent2>
      <a:accent3>
        <a:srgbClr val="3AC1CD"/>
      </a:accent3>
      <a:accent4>
        <a:srgbClr val="C2D500"/>
      </a:accent4>
      <a:accent5>
        <a:srgbClr val="534588"/>
      </a:accent5>
      <a:accent6>
        <a:srgbClr val="C31F3E"/>
      </a:accent6>
      <a:hlink>
        <a:srgbClr val="0075C9"/>
      </a:hlink>
      <a:folHlink>
        <a:srgbClr val="0075C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8588</TotalTime>
  <Words>4571</Words>
  <Application>Microsoft Office PowerPoint</Application>
  <PresentationFormat>Widescreen</PresentationFormat>
  <Paragraphs>337</Paragraphs>
  <Slides>32</Slides>
  <Notes>32</Notes>
  <HiddenSlides>0</HiddenSlides>
  <MMClips>32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Century Gothic</vt:lpstr>
      <vt:lpstr>Children's Wisconsin</vt:lpstr>
      <vt:lpstr> Homemade Tube  Feeding</vt:lpstr>
      <vt:lpstr>Objectives</vt:lpstr>
      <vt:lpstr>What is Homemade Tube Feeding (HTF)?</vt:lpstr>
      <vt:lpstr>Family interest in HTF</vt:lpstr>
      <vt:lpstr>Advantages</vt:lpstr>
      <vt:lpstr>Patient Selection</vt:lpstr>
      <vt:lpstr>Which patients are appropriate for HTF?</vt:lpstr>
      <vt:lpstr>Food Based Formulas</vt:lpstr>
      <vt:lpstr>Developing a HTF recipe</vt:lpstr>
      <vt:lpstr>HTF Recipe Development</vt:lpstr>
      <vt:lpstr>Epic SmartPhrase .NUTRHTF</vt:lpstr>
      <vt:lpstr>HTF Recipe Development</vt:lpstr>
      <vt:lpstr>HTF Recipe Development</vt:lpstr>
      <vt:lpstr>HTF Monitoring</vt:lpstr>
      <vt:lpstr>HTF Resources</vt:lpstr>
      <vt:lpstr>Case Example 1: HTF Initiation</vt:lpstr>
      <vt:lpstr>Case Example 1:  Review of Current Feeds</vt:lpstr>
      <vt:lpstr>MyPlate Portions</vt:lpstr>
      <vt:lpstr>Case Example 1: MyPlate Portions      HTF Recipe</vt:lpstr>
      <vt:lpstr>Case Example 1:  Nutrition Breakdown</vt:lpstr>
      <vt:lpstr>Case Example 1:</vt:lpstr>
      <vt:lpstr>HTF Initiation: Example of Transition Schedule</vt:lpstr>
      <vt:lpstr>Assessing Current HTF</vt:lpstr>
      <vt:lpstr>HTF Assessment</vt:lpstr>
      <vt:lpstr>Case Example: HTF Assessment</vt:lpstr>
      <vt:lpstr>Case Example: HTF Assessment Family’s HTF Recipe</vt:lpstr>
      <vt:lpstr>Case Example: HTF Assessment Family’s HTF Recipe</vt:lpstr>
      <vt:lpstr>Case Example: HTF Assessment Recipe Analysis</vt:lpstr>
      <vt:lpstr>Case Example: HTF Assessment Goal Recipe</vt:lpstr>
      <vt:lpstr>Case Example: HTF Assessment Plan to Revise Recipe</vt:lpstr>
      <vt:lpstr>PowerPoint Presentation</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Van Hoorn, Megan</cp:lastModifiedBy>
  <cp:revision>125</cp:revision>
  <cp:lastPrinted>2024-01-19T15:23:14Z</cp:lastPrinted>
  <dcterms:created xsi:type="dcterms:W3CDTF">2019-09-16T12:56:25Z</dcterms:created>
  <dcterms:modified xsi:type="dcterms:W3CDTF">2024-01-19T15:56:49Z</dcterms:modified>
</cp:coreProperties>
</file>