
<file path=[Content_Types].xml><?xml version="1.0" encoding="utf-8"?>
<Types xmlns="http://schemas.openxmlformats.org/package/2006/content-types">
  <Default Extension="png" ContentType="image/png"/>
  <Default Extension="jpeg" ContentType="image/jpeg"/>
  <Default Extension="wma" ContentType="audio/x-ms-wma"/>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60" r:id="rId2"/>
    <p:sldId id="257" r:id="rId3"/>
    <p:sldId id="258" r:id="rId4"/>
    <p:sldId id="262" r:id="rId5"/>
    <p:sldId id="261" r:id="rId6"/>
    <p:sldId id="283" r:id="rId7"/>
    <p:sldId id="263" r:id="rId8"/>
    <p:sldId id="281" r:id="rId9"/>
    <p:sldId id="284" r:id="rId10"/>
    <p:sldId id="264" r:id="rId11"/>
    <p:sldId id="282" r:id="rId12"/>
    <p:sldId id="265" r:id="rId13"/>
    <p:sldId id="288" r:id="rId14"/>
    <p:sldId id="266" r:id="rId15"/>
    <p:sldId id="267" r:id="rId16"/>
    <p:sldId id="289" r:id="rId17"/>
    <p:sldId id="280" r:id="rId18"/>
    <p:sldId id="286" r:id="rId19"/>
    <p:sldId id="269" r:id="rId20"/>
    <p:sldId id="270" r:id="rId21"/>
    <p:sldId id="275" r:id="rId22"/>
    <p:sldId id="271" r:id="rId23"/>
    <p:sldId id="276" r:id="rId24"/>
    <p:sldId id="272" r:id="rId25"/>
    <p:sldId id="277" r:id="rId26"/>
    <p:sldId id="285" r:id="rId27"/>
    <p:sldId id="287" r:id="rId28"/>
    <p:sldId id="274" r:id="rId29"/>
    <p:sldId id="273" r:id="rId30"/>
    <p:sldId id="278" r:id="rId31"/>
    <p:sldId id="2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ssenthaler, Caitlin" initials="HC" lastIdx="2" clrIdx="0">
    <p:extLst>
      <p:ext uri="{19B8F6BF-5375-455C-9EA6-DF929625EA0E}">
        <p15:presenceInfo xmlns:p15="http://schemas.microsoft.com/office/powerpoint/2012/main" userId="S-1-5-21-1106761166-651487977-1343923553-147858" providerId="AD"/>
      </p:ext>
    </p:extLst>
  </p:cmAuthor>
  <p:cmAuthor id="2" name="Matschull, Lauren" initials="ML" lastIdx="5" clrIdx="1">
    <p:extLst>
      <p:ext uri="{19B8F6BF-5375-455C-9EA6-DF929625EA0E}">
        <p15:presenceInfo xmlns:p15="http://schemas.microsoft.com/office/powerpoint/2012/main" userId="S-1-5-21-1106761166-651487977-1343923553-58682" providerId="AD"/>
      </p:ext>
    </p:extLst>
  </p:cmAuthor>
  <p:cmAuthor id="3" name="Martin, Nicole (CFV)" initials="MN(" lastIdx="2" clrIdx="2">
    <p:extLst>
      <p:ext uri="{19B8F6BF-5375-455C-9EA6-DF929625EA0E}">
        <p15:presenceInfo xmlns:p15="http://schemas.microsoft.com/office/powerpoint/2012/main" userId="S-1-5-21-1106761166-651487977-1343923553-79992" providerId="AD"/>
      </p:ext>
    </p:extLst>
  </p:cmAuthor>
  <p:cmAuthor id="4" name="Van Hoorn, Megan" initials="VHM" lastIdx="4" clrIdx="3">
    <p:extLst>
      <p:ext uri="{19B8F6BF-5375-455C-9EA6-DF929625EA0E}">
        <p15:presenceInfo xmlns:p15="http://schemas.microsoft.com/office/powerpoint/2012/main" userId="S-1-5-21-1106761166-651487977-1343923553-512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86" autoAdjust="0"/>
    <p:restoredTop sz="83316" autoAdjust="0"/>
  </p:normalViewPr>
  <p:slideViewPr>
    <p:cSldViewPr snapToGrid="0" snapToObjects="1">
      <p:cViewPr varScale="1">
        <p:scale>
          <a:sx n="98" d="100"/>
          <a:sy n="98" d="100"/>
        </p:scale>
        <p:origin x="835" y="8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1BC2E-C214-E543-B0AA-DFB1968711E3}" type="datetimeFigureOut">
              <a:rPr lang="en-US" smtClean="0"/>
              <a:t>6/18/2024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2ECC6-383D-2140-A63C-871EB8BAB5D4}" type="slidenum">
              <a:rPr lang="en-US" smtClean="0"/>
              <a:t>‹#›</a:t>
            </a:fld>
            <a:endParaRPr lang="en-US" dirty="0"/>
          </a:p>
        </p:txBody>
      </p:sp>
    </p:spTree>
    <p:extLst>
      <p:ext uri="{BB962C8B-B14F-4D97-AF65-F5344CB8AC3E}">
        <p14:creationId xmlns:p14="http://schemas.microsoft.com/office/powerpoint/2010/main" val="266151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we can compare and contrast </a:t>
            </a:r>
            <a:r>
              <a:rPr lang="en-US" sz="1200" kern="1200" dirty="0" err="1" smtClean="0">
                <a:solidFill>
                  <a:schemeClr val="tx1"/>
                </a:solidFill>
                <a:effectLst/>
                <a:latin typeface="+mn-lt"/>
                <a:ea typeface="+mn-ea"/>
                <a:cs typeface="+mn-cs"/>
              </a:rPr>
              <a:t>Crohn’s</a:t>
            </a:r>
            <a:r>
              <a:rPr lang="en-US" sz="1200" kern="1200" dirty="0" smtClean="0">
                <a:solidFill>
                  <a:schemeClr val="tx1"/>
                </a:solidFill>
                <a:effectLst/>
                <a:latin typeface="+mn-lt"/>
                <a:ea typeface="+mn-ea"/>
                <a:cs typeface="+mn-cs"/>
              </a:rPr>
              <a:t> disease vs ulcerative colitis. The age of onset for both conditions is quite similar</a:t>
            </a:r>
            <a:r>
              <a:rPr lang="en-US" sz="1200" kern="1200" baseline="0" dirty="0" smtClean="0">
                <a:solidFill>
                  <a:schemeClr val="tx1"/>
                </a:solidFill>
                <a:effectLst/>
                <a:latin typeface="+mn-lt"/>
                <a:ea typeface="+mn-ea"/>
                <a:cs typeface="+mn-cs"/>
              </a:rPr>
              <a:t> with average age of onset between 15-35 years or 55-70 years. Of note, we do see patients with both of these diseases that are much younger than 15 years at age of onset.</a:t>
            </a:r>
            <a:r>
              <a:rPr lang="en-US" sz="1200" kern="1200" dirty="0" smtClean="0">
                <a:solidFill>
                  <a:schemeClr val="tx1"/>
                </a:solidFill>
                <a:effectLst/>
                <a:latin typeface="+mn-lt"/>
                <a:ea typeface="+mn-ea"/>
                <a:cs typeface="+mn-cs"/>
              </a:rPr>
              <a:t> The biggest difference between these two diseases</a:t>
            </a:r>
            <a:r>
              <a:rPr lang="en-US" sz="1200" kern="1200" baseline="0" dirty="0" smtClean="0">
                <a:solidFill>
                  <a:schemeClr val="tx1"/>
                </a:solidFill>
                <a:effectLst/>
                <a:latin typeface="+mn-lt"/>
                <a:ea typeface="+mn-ea"/>
                <a:cs typeface="+mn-cs"/>
              </a:rPr>
              <a:t> are the </a:t>
            </a:r>
            <a:r>
              <a:rPr lang="en-US" sz="1200" kern="1200" dirty="0" smtClean="0">
                <a:solidFill>
                  <a:schemeClr val="tx1"/>
                </a:solidFill>
                <a:effectLst/>
                <a:latin typeface="+mn-lt"/>
                <a:ea typeface="+mn-ea"/>
                <a:cs typeface="+mn-cs"/>
              </a:rPr>
              <a:t>symptoms and location of the disease.</a:t>
            </a:r>
          </a:p>
          <a:p>
            <a:r>
              <a:rPr lang="en-US" sz="1200" kern="1200" dirty="0" smtClean="0">
                <a:solidFill>
                  <a:schemeClr val="tx1"/>
                </a:solidFill>
                <a:effectLst/>
                <a:latin typeface="+mn-lt"/>
                <a:ea typeface="+mn-ea"/>
                <a:cs typeface="+mn-cs"/>
              </a:rPr>
              <a:t>The symptoms of </a:t>
            </a:r>
            <a:r>
              <a:rPr lang="en-US" sz="1200" kern="1200" dirty="0" err="1" smtClean="0">
                <a:solidFill>
                  <a:schemeClr val="tx1"/>
                </a:solidFill>
                <a:effectLst/>
                <a:latin typeface="+mn-lt"/>
                <a:ea typeface="+mn-ea"/>
                <a:cs typeface="+mn-cs"/>
              </a:rPr>
              <a:t>Crohn’s</a:t>
            </a:r>
            <a:r>
              <a:rPr lang="en-US" sz="1200" kern="1200" dirty="0" smtClean="0">
                <a:solidFill>
                  <a:schemeClr val="tx1"/>
                </a:solidFill>
                <a:effectLst/>
                <a:latin typeface="+mn-lt"/>
                <a:ea typeface="+mn-ea"/>
                <a:cs typeface="+mn-cs"/>
              </a:rPr>
              <a:t> disease, which appears on the left in this graphic, depend on the location of disease and may include</a:t>
            </a:r>
            <a:r>
              <a:rPr lang="en-US" sz="1200" kern="1200" baseline="0" dirty="0" smtClean="0">
                <a:solidFill>
                  <a:schemeClr val="tx1"/>
                </a:solidFill>
                <a:effectLst/>
                <a:latin typeface="+mn-lt"/>
                <a:ea typeface="+mn-ea"/>
                <a:cs typeface="+mn-cs"/>
              </a:rPr>
              <a:t> abdominal pain, diarrhea, weight loss, and fatigue.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Bloody stools are variable, with some patients experiencing them while others do not and a malnutrition diagnosis is common. In </a:t>
            </a:r>
            <a:r>
              <a:rPr lang="en-US" sz="1200" kern="1200" dirty="0" err="1" smtClean="0">
                <a:solidFill>
                  <a:schemeClr val="tx1"/>
                </a:solidFill>
                <a:effectLst/>
                <a:latin typeface="+mn-lt"/>
                <a:ea typeface="+mn-ea"/>
                <a:cs typeface="+mn-cs"/>
              </a:rPr>
              <a:t>Crohn’s</a:t>
            </a:r>
            <a:r>
              <a:rPr lang="en-US" sz="1200" kern="1200" dirty="0" smtClean="0">
                <a:solidFill>
                  <a:schemeClr val="tx1"/>
                </a:solidFill>
                <a:effectLst/>
                <a:latin typeface="+mn-lt"/>
                <a:ea typeface="+mn-ea"/>
                <a:cs typeface="+mn-cs"/>
              </a:rPr>
              <a:t> there can be strictures and can affect both the small and large bowel with patchy inflammation.</a:t>
            </a:r>
          </a:p>
          <a:p>
            <a:r>
              <a:rPr lang="en-US" sz="1200" kern="1200" dirty="0" smtClean="0">
                <a:solidFill>
                  <a:schemeClr val="tx1"/>
                </a:solidFill>
                <a:effectLst/>
                <a:latin typeface="+mn-lt"/>
                <a:ea typeface="+mn-ea"/>
                <a:cs typeface="+mn-cs"/>
              </a:rPr>
              <a:t>UC appears</a:t>
            </a:r>
            <a:r>
              <a:rPr lang="en-US" sz="1200" kern="1200" baseline="0" dirty="0" smtClean="0">
                <a:solidFill>
                  <a:schemeClr val="tx1"/>
                </a:solidFill>
                <a:effectLst/>
                <a:latin typeface="+mn-lt"/>
                <a:ea typeface="+mn-ea"/>
                <a:cs typeface="+mn-cs"/>
              </a:rPr>
              <a:t> on the right in this graphic,</a:t>
            </a:r>
            <a:r>
              <a:rPr lang="en-US" sz="1200" kern="1200" dirty="0" smtClean="0">
                <a:solidFill>
                  <a:schemeClr val="tx1"/>
                </a:solidFill>
                <a:effectLst/>
                <a:latin typeface="+mn-lt"/>
                <a:ea typeface="+mn-ea"/>
                <a:cs typeface="+mn-cs"/>
              </a:rPr>
              <a:t> and symptoms may include</a:t>
            </a:r>
            <a:r>
              <a:rPr lang="en-US" sz="1200" kern="1200" baseline="0" dirty="0" smtClean="0">
                <a:solidFill>
                  <a:schemeClr val="tx1"/>
                </a:solidFill>
                <a:effectLst/>
                <a:latin typeface="+mn-lt"/>
                <a:ea typeface="+mn-ea"/>
                <a:cs typeface="+mn-cs"/>
              </a:rPr>
              <a:t> stool urgency, fatigue, increased bowel movements, mucous in the stool, nocturnal bowel movements, and abdominal pain.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Bloody stool is more common in UC and malnutrition is less common. Ulcerative colitis has continuous inflammation and is present in the large intestines only.</a:t>
            </a:r>
          </a:p>
        </p:txBody>
      </p:sp>
      <p:sp>
        <p:nvSpPr>
          <p:cNvPr id="4" name="Slide Number Placeholder 3"/>
          <p:cNvSpPr>
            <a:spLocks noGrp="1"/>
          </p:cNvSpPr>
          <p:nvPr>
            <p:ph type="sldNum" sz="quarter" idx="10"/>
          </p:nvPr>
        </p:nvSpPr>
        <p:spPr/>
        <p:txBody>
          <a:bodyPr/>
          <a:lstStyle/>
          <a:p>
            <a:fld id="{4D92ECC6-383D-2140-A63C-871EB8BAB5D4}" type="slidenum">
              <a:rPr lang="en-US" smtClean="0"/>
              <a:t>3</a:t>
            </a:fld>
            <a:endParaRPr lang="en-US" dirty="0"/>
          </a:p>
        </p:txBody>
      </p:sp>
    </p:spTree>
    <p:extLst>
      <p:ext uri="{BB962C8B-B14F-4D97-AF65-F5344CB8AC3E}">
        <p14:creationId xmlns:p14="http://schemas.microsoft.com/office/powerpoint/2010/main" val="2319440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Weight loss due to high fat products such as dairy</a:t>
            </a:r>
            <a:r>
              <a:rPr lang="en-US" baseline="0" dirty="0" smtClean="0"/>
              <a:t> not allowed </a:t>
            </a:r>
          </a:p>
          <a:p>
            <a:r>
              <a:rPr lang="en-US" baseline="0" dirty="0" smtClean="0"/>
              <a:t>-foods allowed/not allowed in IBD folder in GI folder </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21</a:t>
            </a:fld>
            <a:endParaRPr lang="en-US" dirty="0"/>
          </a:p>
        </p:txBody>
      </p:sp>
    </p:spTree>
    <p:extLst>
      <p:ext uri="{BB962C8B-B14F-4D97-AF65-F5344CB8AC3E}">
        <p14:creationId xmlns:p14="http://schemas.microsoft.com/office/powerpoint/2010/main" val="739932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Recommended</a:t>
            </a:r>
            <a:r>
              <a:rPr lang="en-US" baseline="0" dirty="0" smtClean="0"/>
              <a:t> to follow diet for 12 weeks and monitor improvements. Symptom diary</a:t>
            </a:r>
          </a:p>
          <a:p>
            <a:r>
              <a:rPr lang="en-US" baseline="0" dirty="0" smtClean="0"/>
              <a:t>Read all labels, best to keep to fresh or home cooked food </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22</a:t>
            </a:fld>
            <a:endParaRPr lang="en-US" dirty="0"/>
          </a:p>
        </p:txBody>
      </p:sp>
    </p:spTree>
    <p:extLst>
      <p:ext uri="{BB962C8B-B14F-4D97-AF65-F5344CB8AC3E}">
        <p14:creationId xmlns:p14="http://schemas.microsoft.com/office/powerpoint/2010/main" val="856291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-Natural benzoate foods: tomato</a:t>
            </a:r>
            <a:r>
              <a:rPr lang="en-US" baseline="0" dirty="0" smtClean="0"/>
              <a:t> puree (very concentrated, tomatoes are fine), dried fruity, berries, spinach, prunes, peaches, papaya, nectarines, avocado, pumpkin, kidney beans, soy beans, chocolate, tea</a:t>
            </a:r>
            <a:endParaRPr lang="en-US" dirty="0" smtClean="0"/>
          </a:p>
          <a:p>
            <a:r>
              <a:rPr lang="en-US" dirty="0" smtClean="0"/>
              <a:t>-Even cosmetics, toiletries,</a:t>
            </a:r>
            <a:r>
              <a:rPr lang="en-US" baseline="0" dirty="0" smtClean="0"/>
              <a:t> and hygiene products can contain derivatives of cinnamon and benzoates used as preservatives or perfume agents. Unclear if contributes to OFG symptoms, but regardless advised to avoid</a:t>
            </a:r>
          </a:p>
        </p:txBody>
      </p:sp>
      <p:sp>
        <p:nvSpPr>
          <p:cNvPr id="4" name="Slide Number Placeholder 3"/>
          <p:cNvSpPr>
            <a:spLocks noGrp="1"/>
          </p:cNvSpPr>
          <p:nvPr>
            <p:ph type="sldNum" sz="quarter" idx="10"/>
          </p:nvPr>
        </p:nvSpPr>
        <p:spPr/>
        <p:txBody>
          <a:bodyPr/>
          <a:lstStyle/>
          <a:p>
            <a:fld id="{4D92ECC6-383D-2140-A63C-871EB8BAB5D4}" type="slidenum">
              <a:rPr lang="en-US" smtClean="0"/>
              <a:t>23</a:t>
            </a:fld>
            <a:endParaRPr lang="en-US" dirty="0"/>
          </a:p>
        </p:txBody>
      </p:sp>
    </p:spTree>
    <p:extLst>
      <p:ext uri="{BB962C8B-B14F-4D97-AF65-F5344CB8AC3E}">
        <p14:creationId xmlns:p14="http://schemas.microsoft.com/office/powerpoint/2010/main" val="2511457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https://www.ntforibd.org/therapeutic-diets/crohns-disease-exclusion-diet/</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24</a:t>
            </a:fld>
            <a:endParaRPr lang="en-US" dirty="0"/>
          </a:p>
        </p:txBody>
      </p:sp>
    </p:spTree>
    <p:extLst>
      <p:ext uri="{BB962C8B-B14F-4D97-AF65-F5344CB8AC3E}">
        <p14:creationId xmlns:p14="http://schemas.microsoft.com/office/powerpoint/2010/main" val="2554808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25</a:t>
            </a:fld>
            <a:endParaRPr lang="en-US" dirty="0"/>
          </a:p>
        </p:txBody>
      </p:sp>
    </p:spTree>
    <p:extLst>
      <p:ext uri="{BB962C8B-B14F-4D97-AF65-F5344CB8AC3E}">
        <p14:creationId xmlns:p14="http://schemas.microsoft.com/office/powerpoint/2010/main" val="407896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27</a:t>
            </a:fld>
            <a:endParaRPr lang="en-US" dirty="0"/>
          </a:p>
        </p:txBody>
      </p:sp>
    </p:spTree>
    <p:extLst>
      <p:ext uri="{BB962C8B-B14F-4D97-AF65-F5344CB8AC3E}">
        <p14:creationId xmlns:p14="http://schemas.microsoft.com/office/powerpoint/2010/main" val="1386362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-Zinc:</a:t>
            </a:r>
            <a:r>
              <a:rPr lang="en-US" baseline="0" dirty="0" smtClean="0"/>
              <a:t> check annually for all Crohn’s patients </a:t>
            </a:r>
            <a:endParaRPr lang="en-US" dirty="0" smtClean="0"/>
          </a:p>
          <a:p>
            <a:r>
              <a:rPr lang="en-US" dirty="0" smtClean="0"/>
              <a:t>-VB12:</a:t>
            </a:r>
            <a:r>
              <a:rPr lang="en-US" baseline="0" dirty="0" smtClean="0"/>
              <a:t> history of ileal or ileocolonic resection or ideal pouch anastomosis; consider where B12 malabsorption suspected</a:t>
            </a:r>
          </a:p>
          <a:p>
            <a:r>
              <a:rPr lang="en-US" baseline="0" dirty="0" smtClean="0"/>
              <a:t>-MMA: if serum B12 is low (&lt;400)</a:t>
            </a:r>
          </a:p>
          <a:p>
            <a:r>
              <a:rPr lang="en-US" baseline="0" dirty="0" smtClean="0"/>
              <a:t>-CBC w dif: if not drawn in last 3-6 months</a:t>
            </a:r>
          </a:p>
          <a:p>
            <a:r>
              <a:rPr lang="en-US" baseline="0" dirty="0" smtClean="0"/>
              <a:t>-reticulocyte: consider in patients with low Hgb, on PO or IV iron supp</a:t>
            </a:r>
          </a:p>
        </p:txBody>
      </p:sp>
      <p:sp>
        <p:nvSpPr>
          <p:cNvPr id="4" name="Slide Number Placeholder 3"/>
          <p:cNvSpPr>
            <a:spLocks noGrp="1"/>
          </p:cNvSpPr>
          <p:nvPr>
            <p:ph type="sldNum" sz="quarter" idx="10"/>
          </p:nvPr>
        </p:nvSpPr>
        <p:spPr/>
        <p:txBody>
          <a:bodyPr/>
          <a:lstStyle/>
          <a:p>
            <a:fld id="{4D92ECC6-383D-2140-A63C-871EB8BAB5D4}" type="slidenum">
              <a:rPr lang="en-US" smtClean="0"/>
              <a:t>28</a:t>
            </a:fld>
            <a:endParaRPr lang="en-US" dirty="0"/>
          </a:p>
        </p:txBody>
      </p:sp>
    </p:spTree>
    <p:extLst>
      <p:ext uri="{BB962C8B-B14F-4D97-AF65-F5344CB8AC3E}">
        <p14:creationId xmlns:p14="http://schemas.microsoft.com/office/powerpoint/2010/main" val="1843751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MVI:</a:t>
            </a:r>
            <a:r>
              <a:rPr lang="en-US" baseline="0" dirty="0" smtClean="0"/>
              <a:t> 8 – flintstones complete chewable; 9: naturemade multi prenatal tablets</a:t>
            </a:r>
          </a:p>
          <a:p>
            <a:r>
              <a:rPr lang="en-US" baseline="0" dirty="0" smtClean="0"/>
              <a:t>	-do not provided enough iron, D, zinc to replace depleted stores but may help prevent future deficiency</a:t>
            </a:r>
          </a:p>
          <a:p>
            <a:r>
              <a:rPr lang="en-US" dirty="0" smtClean="0"/>
              <a:t>Prenatal</a:t>
            </a:r>
            <a:r>
              <a:rPr lang="en-US" baseline="0" dirty="0" smtClean="0"/>
              <a:t> is recommended for those &gt;9 due to increased iron and folic acid content </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29</a:t>
            </a:fld>
            <a:endParaRPr lang="en-US" dirty="0"/>
          </a:p>
        </p:txBody>
      </p:sp>
    </p:spTree>
    <p:extLst>
      <p:ext uri="{BB962C8B-B14F-4D97-AF65-F5344CB8AC3E}">
        <p14:creationId xmlns:p14="http://schemas.microsoft.com/office/powerpoint/2010/main" val="3111572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IV iron is needed, multiple assessments should be reviewed before prescribing</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30</a:t>
            </a:fld>
            <a:endParaRPr lang="en-US" dirty="0"/>
          </a:p>
        </p:txBody>
      </p:sp>
    </p:spTree>
    <p:extLst>
      <p:ext uri="{BB962C8B-B14F-4D97-AF65-F5344CB8AC3E}">
        <p14:creationId xmlns:p14="http://schemas.microsoft.com/office/powerpoint/2010/main" val="1835643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the IBD</a:t>
            </a:r>
            <a:r>
              <a:rPr lang="en-US" baseline="0" dirty="0" smtClean="0"/>
              <a:t> nutrition lab guidelines that are on the GI Q drive that have additional information on dosing </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31</a:t>
            </a:fld>
            <a:endParaRPr lang="en-US" dirty="0"/>
          </a:p>
        </p:txBody>
      </p:sp>
    </p:spTree>
    <p:extLst>
      <p:ext uri="{BB962C8B-B14F-4D97-AF65-F5344CB8AC3E}">
        <p14:creationId xmlns:p14="http://schemas.microsoft.com/office/powerpoint/2010/main" val="3316910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Anemia can be due to blood loss or poor intake</a:t>
            </a:r>
          </a:p>
          <a:p>
            <a:pPr marL="171450" indent="-171450">
              <a:buFont typeface="Arial" panose="020B0604020202020204" pitchFamily="34" charset="0"/>
              <a:buChar char="•"/>
            </a:pPr>
            <a:r>
              <a:rPr lang="en-US" dirty="0" smtClean="0"/>
              <a:t>Poor appetite can be due to nausea, abdominal</a:t>
            </a:r>
            <a:r>
              <a:rPr lang="en-US" baseline="0" dirty="0" smtClean="0"/>
              <a:t> pain, bloating</a:t>
            </a:r>
          </a:p>
          <a:p>
            <a:pPr marL="171450" indent="-171450">
              <a:buFont typeface="Arial" panose="020B0604020202020204" pitchFamily="34" charset="0"/>
              <a:buChar char="•"/>
            </a:pPr>
            <a:r>
              <a:rPr lang="en-US" baseline="0" dirty="0" smtClean="0"/>
              <a:t>Food aversions and fear of eating cause be due to abdominal pain, bloating, nausea, diarrhea, and goal to decrease trips to bathroom </a:t>
            </a:r>
            <a:endParaRPr lang="en-US" dirty="0" smtClean="0"/>
          </a:p>
          <a:p>
            <a:pPr marL="171450" indent="-171450">
              <a:buFont typeface="Arial" panose="020B0604020202020204" pitchFamily="34" charset="0"/>
              <a:buChar char="•"/>
            </a:pPr>
            <a:r>
              <a:rPr lang="en-US" dirty="0" smtClean="0"/>
              <a:t>Malabsorption can be due to inflammation,</a:t>
            </a:r>
            <a:r>
              <a:rPr lang="en-US" baseline="0" dirty="0" smtClean="0"/>
              <a:t> surgical resections, vomiting, diarrhea </a:t>
            </a: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7</a:t>
            </a:fld>
            <a:endParaRPr lang="en-US" dirty="0"/>
          </a:p>
        </p:txBody>
      </p:sp>
    </p:spTree>
    <p:extLst>
      <p:ext uri="{BB962C8B-B14F-4D97-AF65-F5344CB8AC3E}">
        <p14:creationId xmlns:p14="http://schemas.microsoft.com/office/powerpoint/2010/main" val="255412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Children</a:t>
            </a:r>
            <a:r>
              <a:rPr lang="en-US" baseline="0" dirty="0" smtClean="0"/>
              <a:t> with IBD at risk of developing nutrient def. due to reduced intake, restrictive diets, malabsorption, and excessive nutrient loss </a:t>
            </a:r>
          </a:p>
          <a:p>
            <a:r>
              <a:rPr lang="en-US" baseline="0" dirty="0" smtClean="0"/>
              <a:t>-iron deficiency anemia common in IBD patients even under complete remission</a:t>
            </a:r>
          </a:p>
          <a:p>
            <a:r>
              <a:rPr lang="en-US" baseline="0" dirty="0" smtClean="0"/>
              <a:t>-1 study found correlation between copper, serum iron, and zing deficiency at diagnosis; copper essential for absorbing iron from gut, when levels low, body may absorb less iron</a:t>
            </a:r>
          </a:p>
          <a:p>
            <a:r>
              <a:rPr lang="en-US" baseline="0" dirty="0" smtClean="0"/>
              <a:t>-symptoms of micronutrient def: fatigue </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8</a:t>
            </a:fld>
            <a:endParaRPr lang="en-US" dirty="0"/>
          </a:p>
        </p:txBody>
      </p:sp>
    </p:spTree>
    <p:extLst>
      <p:ext uri="{BB962C8B-B14F-4D97-AF65-F5344CB8AC3E}">
        <p14:creationId xmlns:p14="http://schemas.microsoft.com/office/powerpoint/2010/main" val="3020017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in treatment</a:t>
            </a:r>
            <a:r>
              <a:rPr lang="en-US" baseline="0" dirty="0" smtClean="0"/>
              <a:t> of</a:t>
            </a:r>
            <a:r>
              <a:rPr lang="en-US" dirty="0" smtClean="0"/>
              <a:t> IBD</a:t>
            </a:r>
            <a:r>
              <a:rPr lang="en-US" baseline="0" dirty="0" smtClean="0"/>
              <a:t> is to induce and maintain remission </a:t>
            </a:r>
          </a:p>
          <a:p>
            <a:r>
              <a:rPr lang="en-US" baseline="0" dirty="0" smtClean="0"/>
              <a:t>Every patient responds differently to medications, this is just a guideline. </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9</a:t>
            </a:fld>
            <a:endParaRPr lang="en-US" dirty="0"/>
          </a:p>
        </p:txBody>
      </p:sp>
    </p:spTree>
    <p:extLst>
      <p:ext uri="{BB962C8B-B14F-4D97-AF65-F5344CB8AC3E}">
        <p14:creationId xmlns:p14="http://schemas.microsoft.com/office/powerpoint/2010/main" val="3021324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12</a:t>
            </a:fld>
            <a:endParaRPr lang="en-US" dirty="0"/>
          </a:p>
        </p:txBody>
      </p:sp>
    </p:spTree>
    <p:extLst>
      <p:ext uri="{BB962C8B-B14F-4D97-AF65-F5344CB8AC3E}">
        <p14:creationId xmlns:p14="http://schemas.microsoft.com/office/powerpoint/2010/main" val="233178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right</a:t>
            </a:r>
            <a:r>
              <a:rPr lang="en-US" baseline="0" dirty="0" smtClean="0"/>
              <a:t> is an example of Tanner Staging for females in Table 1 and males in Table 2</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13</a:t>
            </a:fld>
            <a:endParaRPr lang="en-US" dirty="0"/>
          </a:p>
        </p:txBody>
      </p:sp>
    </p:spTree>
    <p:extLst>
      <p:ext uri="{BB962C8B-B14F-4D97-AF65-F5344CB8AC3E}">
        <p14:creationId xmlns:p14="http://schemas.microsoft.com/office/powerpoint/2010/main" val="2870399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Foods that may trigger symptoms vary between individuals, so the patient will need to learn which foods cause discomfort. Once learned, these should be avoided in the diet.</a:t>
            </a:r>
          </a:p>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15</a:t>
            </a:fld>
            <a:endParaRPr lang="en-US" dirty="0"/>
          </a:p>
        </p:txBody>
      </p:sp>
    </p:spTree>
    <p:extLst>
      <p:ext uri="{BB962C8B-B14F-4D97-AF65-F5344CB8AC3E}">
        <p14:creationId xmlns:p14="http://schemas.microsoft.com/office/powerpoint/2010/main" val="3307099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Diets in IBD</a:t>
            </a:r>
            <a:r>
              <a:rPr lang="en-US" baseline="0" dirty="0" smtClean="0"/>
              <a:t> in general are constantly evolving but here are a few that have been popular or researched in recent years </a:t>
            </a:r>
            <a:endParaRPr lang="en-US" dirty="0" smtClean="0"/>
          </a:p>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18</a:t>
            </a:fld>
            <a:endParaRPr lang="en-US" dirty="0"/>
          </a:p>
        </p:txBody>
      </p:sp>
    </p:spTree>
    <p:extLst>
      <p:ext uri="{BB962C8B-B14F-4D97-AF65-F5344CB8AC3E}">
        <p14:creationId xmlns:p14="http://schemas.microsoft.com/office/powerpoint/2010/main" val="3115439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Diets in IBD</a:t>
            </a:r>
            <a:r>
              <a:rPr lang="en-US" baseline="0" dirty="0" smtClean="0"/>
              <a:t> in general are constantly evolving but here are a few that have been popular or researched in recent years </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19</a:t>
            </a:fld>
            <a:endParaRPr lang="en-US" dirty="0"/>
          </a:p>
        </p:txBody>
      </p:sp>
    </p:spTree>
    <p:extLst>
      <p:ext uri="{BB962C8B-B14F-4D97-AF65-F5344CB8AC3E}">
        <p14:creationId xmlns:p14="http://schemas.microsoft.com/office/powerpoint/2010/main" val="2298838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9862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78713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041626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dd your own image in master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F666719-8A10-F641-A9F5-ABC638F835AA}"/>
              </a:ext>
            </a:extLst>
          </p:cNvPr>
          <p:cNvSpPr/>
          <p:nvPr userDrawn="1"/>
        </p:nvSpPr>
        <p:spPr>
          <a:xfrm>
            <a:off x="7192651" y="311085"/>
            <a:ext cx="4298622" cy="508104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Rectangle 5">
            <a:extLst>
              <a:ext uri="{FF2B5EF4-FFF2-40B4-BE49-F238E27FC236}">
                <a16:creationId xmlns:a16="http://schemas.microsoft.com/office/drawing/2014/main" xmlns="" id="{0F41BEE2-896E-B54D-BACE-CE289CC57068}"/>
              </a:ext>
            </a:extLst>
          </p:cNvPr>
          <p:cNvSpPr/>
          <p:nvPr userDrawn="1"/>
        </p:nvSpPr>
        <p:spPr>
          <a:xfrm>
            <a:off x="0" y="0"/>
            <a:ext cx="12192000" cy="311085"/>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xmlns="" id="{92C3347D-2341-0F4D-B4D1-2813C3BA3C33}"/>
              </a:ext>
            </a:extLst>
          </p:cNvPr>
          <p:cNvPicPr>
            <a:picLocks noChangeAspect="1"/>
          </p:cNvPicPr>
          <p:nvPr userDrawn="1"/>
        </p:nvPicPr>
        <p:blipFill>
          <a:blip r:embed="rId2"/>
          <a:stretch>
            <a:fillRect/>
          </a:stretch>
        </p:blipFill>
        <p:spPr>
          <a:xfrm>
            <a:off x="7758259" y="3936321"/>
            <a:ext cx="3166925" cy="1022178"/>
          </a:xfrm>
          <a:prstGeom prst="rect">
            <a:avLst/>
          </a:prstGeom>
        </p:spPr>
      </p:pic>
    </p:spTree>
    <p:extLst>
      <p:ext uri="{BB962C8B-B14F-4D97-AF65-F5344CB8AC3E}">
        <p14:creationId xmlns:p14="http://schemas.microsoft.com/office/powerpoint/2010/main" val="2287213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C446C6-D2A5-594E-BF06-58861A5F276B}"/>
              </a:ext>
            </a:extLst>
          </p:cNvPr>
          <p:cNvSpPr>
            <a:spLocks noGrp="1"/>
          </p:cNvSpPr>
          <p:nvPr>
            <p:ph type="ctrTitle"/>
          </p:nvPr>
        </p:nvSpPr>
        <p:spPr>
          <a:xfrm>
            <a:off x="1524000" y="701446"/>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373D4FE4-694B-654F-8F8A-28C81D6D56F8}"/>
              </a:ext>
            </a:extLst>
          </p:cNvPr>
          <p:cNvSpPr>
            <a:spLocks noGrp="1"/>
          </p:cNvSpPr>
          <p:nvPr>
            <p:ph type="subTitle" idx="1"/>
          </p:nvPr>
        </p:nvSpPr>
        <p:spPr>
          <a:xfrm>
            <a:off x="1524000" y="3181121"/>
            <a:ext cx="9144000" cy="10280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34229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8E033-DE23-4C41-89A4-2276F3463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AB6D10D-2FF4-344B-85EF-2CFB4F28C2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xmlns="" id="{C7286747-AD43-EC40-8420-A6C5808CF4F4}"/>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
        <p:nvSpPr>
          <p:cNvPr id="5" name="Slide Number Placeholder 3">
            <a:extLst>
              <a:ext uri="{FF2B5EF4-FFF2-40B4-BE49-F238E27FC236}">
                <a16:creationId xmlns:a16="http://schemas.microsoft.com/office/drawing/2014/main" xmlns="" id="{EFDB1E36-5EEC-1C4B-B2A7-CB5DBE8F6961}"/>
              </a:ext>
            </a:extLst>
          </p:cNvPr>
          <p:cNvSpPr>
            <a:spLocks noGrp="1"/>
          </p:cNvSpPr>
          <p:nvPr>
            <p:ph type="sldNum" sz="quarter" idx="4"/>
          </p:nvPr>
        </p:nvSpPr>
        <p:spPr>
          <a:xfrm>
            <a:off x="4724400" y="6371718"/>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C409DA8-79F0-7748-B4F6-AB3CA9E3BAE2}" type="slidenum">
              <a:rPr lang="en-US" smtClean="0"/>
              <a:pPr/>
              <a:t>‹#›</a:t>
            </a:fld>
            <a:endParaRPr lang="en-US" dirty="0"/>
          </a:p>
        </p:txBody>
      </p:sp>
    </p:spTree>
    <p:extLst>
      <p:ext uri="{BB962C8B-B14F-4D97-AF65-F5344CB8AC3E}">
        <p14:creationId xmlns:p14="http://schemas.microsoft.com/office/powerpoint/2010/main" val="1124192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5418A4-D469-5C49-ABA3-CB8922B70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32EA48-45CA-9949-B591-41B322C93E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6D06D18-AC23-754E-A325-169B4C275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xmlns="" id="{19C830B9-95D4-9F4A-900F-646D5DB9F53A}"/>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
        <p:nvSpPr>
          <p:cNvPr id="6" name="Slide Number Placeholder 3">
            <a:extLst>
              <a:ext uri="{FF2B5EF4-FFF2-40B4-BE49-F238E27FC236}">
                <a16:creationId xmlns:a16="http://schemas.microsoft.com/office/drawing/2014/main" xmlns="" id="{5D7353AF-69A0-614F-9683-54CEE70F1BAC}"/>
              </a:ext>
            </a:extLst>
          </p:cNvPr>
          <p:cNvSpPr>
            <a:spLocks noGrp="1"/>
          </p:cNvSpPr>
          <p:nvPr>
            <p:ph type="sldNum" sz="quarter" idx="4"/>
          </p:nvPr>
        </p:nvSpPr>
        <p:spPr>
          <a:xfrm>
            <a:off x="4724400" y="6371718"/>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C409DA8-79F0-7748-B4F6-AB3CA9E3BAE2}" type="slidenum">
              <a:rPr lang="en-US" smtClean="0"/>
              <a:pPr/>
              <a:t>‹#›</a:t>
            </a:fld>
            <a:endParaRPr lang="en-US" dirty="0"/>
          </a:p>
        </p:txBody>
      </p:sp>
    </p:spTree>
    <p:extLst>
      <p:ext uri="{BB962C8B-B14F-4D97-AF65-F5344CB8AC3E}">
        <p14:creationId xmlns:p14="http://schemas.microsoft.com/office/powerpoint/2010/main" val="3216450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EFF6FA-24B5-D345-AB32-476E42C94E79}"/>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xmlns="" id="{44A60E53-1C02-8A46-A69E-7E1B966056FC}"/>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
        <p:nvSpPr>
          <p:cNvPr id="4" name="Slide Number Placeholder 3">
            <a:extLst>
              <a:ext uri="{FF2B5EF4-FFF2-40B4-BE49-F238E27FC236}">
                <a16:creationId xmlns:a16="http://schemas.microsoft.com/office/drawing/2014/main" xmlns="" id="{82D81842-41A4-4C45-B95A-CD53C8FBDE03}"/>
              </a:ext>
            </a:extLst>
          </p:cNvPr>
          <p:cNvSpPr>
            <a:spLocks noGrp="1"/>
          </p:cNvSpPr>
          <p:nvPr>
            <p:ph type="sldNum" sz="quarter" idx="4"/>
          </p:nvPr>
        </p:nvSpPr>
        <p:spPr>
          <a:xfrm>
            <a:off x="4724400" y="6371718"/>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C409DA8-79F0-7748-B4F6-AB3CA9E3BAE2}" type="slidenum">
              <a:rPr lang="en-US" smtClean="0"/>
              <a:pPr/>
              <a:t>‹#›</a:t>
            </a:fld>
            <a:endParaRPr lang="en-US" dirty="0"/>
          </a:p>
        </p:txBody>
      </p:sp>
    </p:spTree>
    <p:extLst>
      <p:ext uri="{BB962C8B-B14F-4D97-AF65-F5344CB8AC3E}">
        <p14:creationId xmlns:p14="http://schemas.microsoft.com/office/powerpoint/2010/main" val="1807045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BC94C0-BAD5-3D40-9A0F-44ADCBCC399B}"/>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
        <p:nvSpPr>
          <p:cNvPr id="3" name="Slide Number Placeholder 3">
            <a:extLst>
              <a:ext uri="{FF2B5EF4-FFF2-40B4-BE49-F238E27FC236}">
                <a16:creationId xmlns:a16="http://schemas.microsoft.com/office/drawing/2014/main" xmlns="" id="{85D80922-AED1-8A48-BB50-C6F39F9F4E80}"/>
              </a:ext>
            </a:extLst>
          </p:cNvPr>
          <p:cNvSpPr>
            <a:spLocks noGrp="1"/>
          </p:cNvSpPr>
          <p:nvPr>
            <p:ph type="sldNum" sz="quarter" idx="4"/>
          </p:nvPr>
        </p:nvSpPr>
        <p:spPr>
          <a:xfrm>
            <a:off x="4724400" y="6371718"/>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C409DA8-79F0-7748-B4F6-AB3CA9E3BAE2}" type="slidenum">
              <a:rPr lang="en-US" smtClean="0"/>
              <a:pPr/>
              <a:t>‹#›</a:t>
            </a:fld>
            <a:endParaRPr lang="en-US" dirty="0"/>
          </a:p>
        </p:txBody>
      </p:sp>
    </p:spTree>
    <p:extLst>
      <p:ext uri="{BB962C8B-B14F-4D97-AF65-F5344CB8AC3E}">
        <p14:creationId xmlns:p14="http://schemas.microsoft.com/office/powerpoint/2010/main" val="462803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Closing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221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3360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5630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508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547DC83-A91A-394C-8220-B127F85F8957}"/>
              </a:ext>
            </a:extLst>
          </p:cNvPr>
          <p:cNvSpPr>
            <a:spLocks noGrp="1"/>
          </p:cNvSpPr>
          <p:nvPr>
            <p:ph type="title"/>
          </p:nvPr>
        </p:nvSpPr>
        <p:spPr>
          <a:xfrm>
            <a:off x="7298553"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a16="http://schemas.microsoft.com/office/drawing/2014/main" xmlns="" id="{9875C1F8-1CA1-F643-A2FB-A5F6F0DB2483}"/>
              </a:ext>
            </a:extLst>
          </p:cNvPr>
          <p:cNvSpPr>
            <a:spLocks noGrp="1"/>
          </p:cNvSpPr>
          <p:nvPr>
            <p:ph type="body" idx="1"/>
          </p:nvPr>
        </p:nvSpPr>
        <p:spPr>
          <a:xfrm>
            <a:off x="7298553"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3628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xmlns=""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33023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xmlns=""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9B1B7F55-C8B3-5F42-8CCE-C35436839707}"/>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a16="http://schemas.microsoft.com/office/drawing/2014/main" xmlns="" id="{7B58205B-5804-274A-89C1-AE797EA2AC68}"/>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09083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xmlns=""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569368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B690C0-D41D-434B-B655-63C3C08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490BDF9B-23A5-4D45-BA75-CC77C4534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xmlns="" id="{8B36F17C-4C70-1B44-A067-E47A5D471675}"/>
              </a:ext>
            </a:extLst>
          </p:cNvPr>
          <p:cNvSpPr>
            <a:spLocks noGrp="1"/>
          </p:cNvSpPr>
          <p:nvPr>
            <p:ph type="sldNum" sz="quarter" idx="4"/>
          </p:nvPr>
        </p:nvSpPr>
        <p:spPr>
          <a:xfrm>
            <a:off x="4724400" y="6371718"/>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C409DA8-79F0-7748-B4F6-AB3CA9E3BAE2}" type="slidenum">
              <a:rPr lang="en-US" smtClean="0"/>
              <a:pPr/>
              <a:t>‹#›</a:t>
            </a:fld>
            <a:endParaRPr lang="en-US" dirty="0"/>
          </a:p>
        </p:txBody>
      </p:sp>
    </p:spTree>
    <p:extLst>
      <p:ext uri="{BB962C8B-B14F-4D97-AF65-F5344CB8AC3E}">
        <p14:creationId xmlns:p14="http://schemas.microsoft.com/office/powerpoint/2010/main" val="3216336390"/>
      </p:ext>
    </p:extLst>
  </p:cSld>
  <p:clrMap bg1="lt1" tx1="dk1" bg2="lt2" tx2="dk2" accent1="accent1" accent2="accent2" accent3="accent3" accent4="accent4" accent5="accent5" accent6="accent6" hlink="hlink" folHlink="folHlink"/>
  <p:sldLayoutIdLst>
    <p:sldLayoutId id="2147483662" r:id="rId1"/>
    <p:sldLayoutId id="2147483651" r:id="rId2"/>
    <p:sldLayoutId id="2147483664" r:id="rId3"/>
    <p:sldLayoutId id="2147483663" r:id="rId4"/>
    <p:sldLayoutId id="2147483666" r:id="rId5"/>
    <p:sldLayoutId id="2147483665" r:id="rId6"/>
    <p:sldLayoutId id="2147483672" r:id="rId7"/>
    <p:sldLayoutId id="2147483667" r:id="rId8"/>
    <p:sldLayoutId id="2147483670" r:id="rId9"/>
    <p:sldLayoutId id="2147483668" r:id="rId10"/>
    <p:sldLayoutId id="2147483671" r:id="rId11"/>
    <p:sldLayoutId id="2147483669" r:id="rId12"/>
    <p:sldLayoutId id="2147483649" r:id="rId13"/>
    <p:sldLayoutId id="2147483650" r:id="rId14"/>
    <p:sldLayoutId id="2147483652" r:id="rId15"/>
    <p:sldLayoutId id="2147483654" r:id="rId16"/>
    <p:sldLayoutId id="2147483655" r:id="rId17"/>
    <p:sldLayoutId id="2147483660" r:id="rId18"/>
    <p:sldLayoutId id="2147483661" r:id="rId19"/>
  </p:sldLayoutIdLst>
  <p:hf hdr="0" ftr="0" dt="0"/>
  <p:txStyles>
    <p:title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7.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Inflammatory Bowel Disease</a:t>
            </a:r>
            <a:endParaRPr lang="en-US" dirty="0"/>
          </a:p>
        </p:txBody>
      </p:sp>
      <p:sp>
        <p:nvSpPr>
          <p:cNvPr id="3" name="Text Placeholder 2"/>
          <p:cNvSpPr>
            <a:spLocks noGrp="1"/>
          </p:cNvSpPr>
          <p:nvPr>
            <p:ph type="body" idx="1"/>
          </p:nvPr>
        </p:nvSpPr>
        <p:spPr/>
        <p:txBody>
          <a:bodyPr/>
          <a:lstStyle/>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4055375"/>
      </p:ext>
    </p:extLst>
  </p:cSld>
  <p:clrMapOvr>
    <a:masterClrMapping/>
  </p:clrMapOvr>
  <mc:AlternateContent xmlns:mc="http://schemas.openxmlformats.org/markup-compatibility/2006" xmlns:p14="http://schemas.microsoft.com/office/powerpoint/2010/main">
    <mc:Choice Requires="p14">
      <p:transition spd="slow" p14:dur="2000" advTm="12415"/>
    </mc:Choice>
    <mc:Fallback xmlns="">
      <p:transition spd="slow" advTm="12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Nutrition Needs</a:t>
            </a:r>
            <a:endParaRPr lang="en-US" dirty="0"/>
          </a:p>
        </p:txBody>
      </p:sp>
      <p:sp>
        <p:nvSpPr>
          <p:cNvPr id="4" name="Content Placeholder 3"/>
          <p:cNvSpPr>
            <a:spLocks noGrp="1"/>
          </p:cNvSpPr>
          <p:nvPr>
            <p:ph idx="1"/>
          </p:nvPr>
        </p:nvSpPr>
        <p:spPr>
          <a:xfrm>
            <a:off x="765048" y="1907921"/>
            <a:ext cx="10515600" cy="4351338"/>
          </a:xfrm>
        </p:spPr>
        <p:txBody>
          <a:bodyPr>
            <a:normAutofit fontScale="85000" lnSpcReduction="20000"/>
          </a:bodyPr>
          <a:lstStyle/>
          <a:p>
            <a:r>
              <a:rPr lang="en-US" dirty="0" smtClean="0"/>
              <a:t>Calories</a:t>
            </a:r>
          </a:p>
          <a:p>
            <a:pPr lvl="1"/>
            <a:r>
              <a:rPr lang="en-US" dirty="0" smtClean="0"/>
              <a:t>Needs are similar </a:t>
            </a:r>
            <a:r>
              <a:rPr lang="en-US" dirty="0"/>
              <a:t>to those of healthy </a:t>
            </a:r>
            <a:r>
              <a:rPr lang="en-US" dirty="0" smtClean="0"/>
              <a:t>individuals </a:t>
            </a:r>
          </a:p>
          <a:p>
            <a:pPr lvl="1"/>
            <a:r>
              <a:rPr lang="en-US" dirty="0" smtClean="0"/>
              <a:t>Inflammation </a:t>
            </a:r>
            <a:r>
              <a:rPr lang="en-US" dirty="0"/>
              <a:t>may increase </a:t>
            </a:r>
            <a:r>
              <a:rPr lang="en-US" dirty="0" smtClean="0"/>
              <a:t>needs – however, this </a:t>
            </a:r>
            <a:r>
              <a:rPr lang="en-US" dirty="0"/>
              <a:t>is often offset by a decrease in </a:t>
            </a:r>
            <a:r>
              <a:rPr lang="en-US" dirty="0" smtClean="0"/>
              <a:t>activity</a:t>
            </a:r>
            <a:endParaRPr lang="en-US" dirty="0"/>
          </a:p>
          <a:p>
            <a:pPr lvl="1"/>
            <a:r>
              <a:rPr lang="en-US" dirty="0" smtClean="0"/>
              <a:t>EER </a:t>
            </a:r>
            <a:r>
              <a:rPr lang="en-US" dirty="0"/>
              <a:t>x 1.0-1.4 or REE x </a:t>
            </a:r>
            <a:r>
              <a:rPr lang="en-US" dirty="0" smtClean="0"/>
              <a:t>1.2-1.6</a:t>
            </a:r>
            <a:endParaRPr lang="en-US" dirty="0"/>
          </a:p>
          <a:p>
            <a:r>
              <a:rPr lang="en-US" dirty="0" smtClean="0"/>
              <a:t>Protein</a:t>
            </a:r>
          </a:p>
          <a:p>
            <a:pPr lvl="1"/>
            <a:r>
              <a:rPr lang="en-US" dirty="0" smtClean="0"/>
              <a:t>RDA </a:t>
            </a:r>
            <a:r>
              <a:rPr lang="en-US" dirty="0"/>
              <a:t>in </a:t>
            </a:r>
            <a:r>
              <a:rPr lang="en-US" dirty="0" smtClean="0"/>
              <a:t>remission</a:t>
            </a:r>
          </a:p>
          <a:p>
            <a:pPr lvl="1"/>
            <a:r>
              <a:rPr lang="en-US" dirty="0" smtClean="0"/>
              <a:t>120-150</a:t>
            </a:r>
            <a:r>
              <a:rPr lang="en-US" dirty="0"/>
              <a:t>% RDA with active </a:t>
            </a:r>
            <a:r>
              <a:rPr lang="en-US" dirty="0" smtClean="0"/>
              <a:t>disease</a:t>
            </a:r>
            <a:endParaRPr lang="en-US" dirty="0"/>
          </a:p>
          <a:p>
            <a:r>
              <a:rPr lang="en-US" dirty="0" smtClean="0"/>
              <a:t>Fluid</a:t>
            </a:r>
          </a:p>
          <a:p>
            <a:pPr lvl="1"/>
            <a:r>
              <a:rPr lang="en-US" dirty="0" smtClean="0"/>
              <a:t>100</a:t>
            </a:r>
            <a:r>
              <a:rPr lang="en-US" dirty="0"/>
              <a:t>% </a:t>
            </a:r>
            <a:r>
              <a:rPr lang="en-US" dirty="0" smtClean="0"/>
              <a:t>maintenance</a:t>
            </a:r>
            <a:endParaRPr lang="en-US" dirty="0"/>
          </a:p>
          <a:p>
            <a:r>
              <a:rPr lang="en-US" dirty="0" smtClean="0"/>
              <a:t>Vitamins </a:t>
            </a:r>
            <a:r>
              <a:rPr lang="en-US" dirty="0"/>
              <a:t>and </a:t>
            </a:r>
            <a:r>
              <a:rPr lang="en-US" dirty="0" smtClean="0"/>
              <a:t>Minerals</a:t>
            </a:r>
          </a:p>
          <a:p>
            <a:pPr lvl="1"/>
            <a:r>
              <a:rPr lang="en-US" dirty="0" smtClean="0"/>
              <a:t>Provide </a:t>
            </a:r>
            <a:r>
              <a:rPr lang="en-US" dirty="0"/>
              <a:t>DRI-RDA/AI for </a:t>
            </a:r>
            <a:r>
              <a:rPr lang="en-US" dirty="0" smtClean="0"/>
              <a:t>age </a:t>
            </a:r>
          </a:p>
          <a:p>
            <a:pPr lvl="1"/>
            <a:r>
              <a:rPr lang="en-US" dirty="0" smtClean="0"/>
              <a:t>Needs </a:t>
            </a:r>
            <a:r>
              <a:rPr lang="en-US" dirty="0"/>
              <a:t>may be higher in individuals with </a:t>
            </a:r>
            <a:r>
              <a:rPr lang="en-US" dirty="0" smtClean="0"/>
              <a:t>malabsorption</a:t>
            </a:r>
          </a:p>
          <a:p>
            <a:pPr lvl="1"/>
            <a:r>
              <a:rPr lang="en-US" dirty="0" smtClean="0"/>
              <a:t>Therapeutic </a:t>
            </a:r>
            <a:r>
              <a:rPr lang="en-US" dirty="0"/>
              <a:t>doses </a:t>
            </a:r>
            <a:r>
              <a:rPr lang="en-US" dirty="0" smtClean="0"/>
              <a:t>may be necessary </a:t>
            </a:r>
            <a:r>
              <a:rPr lang="en-US" dirty="0"/>
              <a:t>for individuals with </a:t>
            </a:r>
            <a:r>
              <a:rPr lang="en-US" dirty="0" smtClean="0"/>
              <a:t>deficiencies</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10</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6171790"/>
      </p:ext>
    </p:extLst>
  </p:cSld>
  <p:clrMapOvr>
    <a:masterClrMapping/>
  </p:clrMapOvr>
  <mc:AlternateContent xmlns:mc="http://schemas.openxmlformats.org/markup-compatibility/2006" xmlns:p14="http://schemas.microsoft.com/office/powerpoint/2010/main">
    <mc:Choice Requires="p14">
      <p:transition spd="slow" p14:dur="2000" advTm="68819"/>
    </mc:Choice>
    <mc:Fallback xmlns="">
      <p:transition spd="slow" advTm="68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Nutrition Diagnoses </a:t>
            </a:r>
            <a:endParaRPr lang="en-US" dirty="0"/>
          </a:p>
        </p:txBody>
      </p:sp>
      <p:sp>
        <p:nvSpPr>
          <p:cNvPr id="3" name="Content Placeholder 2"/>
          <p:cNvSpPr>
            <a:spLocks noGrp="1"/>
          </p:cNvSpPr>
          <p:nvPr>
            <p:ph idx="1"/>
          </p:nvPr>
        </p:nvSpPr>
        <p:spPr/>
        <p:txBody>
          <a:bodyPr/>
          <a:lstStyle/>
          <a:p>
            <a:r>
              <a:rPr lang="en-US" dirty="0" smtClean="0"/>
              <a:t>Altered GI function</a:t>
            </a:r>
          </a:p>
          <a:p>
            <a:r>
              <a:rPr lang="en-US" dirty="0" smtClean="0"/>
              <a:t>Malnutrition</a:t>
            </a:r>
          </a:p>
          <a:p>
            <a:r>
              <a:rPr lang="en-US" dirty="0" smtClean="0"/>
              <a:t>Impaired nutrient Utilization</a:t>
            </a:r>
          </a:p>
          <a:p>
            <a:r>
              <a:rPr lang="en-US" dirty="0" smtClean="0"/>
              <a:t>Inadequate Oral Intake</a:t>
            </a:r>
          </a:p>
          <a:p>
            <a:r>
              <a:rPr lang="en-US" dirty="0" smtClean="0"/>
              <a:t>Inadequate Vitamin/Mineral Intake</a:t>
            </a:r>
          </a:p>
          <a:p>
            <a:endParaRPr lang="en-US" dirty="0"/>
          </a:p>
          <a:p>
            <a:pPr marL="0" indent="0">
              <a:buNone/>
            </a:pPr>
            <a:r>
              <a:rPr lang="en-US" dirty="0" smtClean="0"/>
              <a:t>Document using PES statement and best clinical judgment </a:t>
            </a:r>
            <a:endParaRPr lang="en-US" dirty="0"/>
          </a:p>
        </p:txBody>
      </p:sp>
      <p:sp>
        <p:nvSpPr>
          <p:cNvPr id="4" name="Slide Number Placeholder 3"/>
          <p:cNvSpPr>
            <a:spLocks noGrp="1"/>
          </p:cNvSpPr>
          <p:nvPr>
            <p:ph type="sldNum" sz="quarter" idx="4"/>
          </p:nvPr>
        </p:nvSpPr>
        <p:spPr/>
        <p:txBody>
          <a:bodyPr/>
          <a:lstStyle/>
          <a:p>
            <a:fld id="{2C409DA8-79F0-7748-B4F6-AB3CA9E3BAE2}" type="slidenum">
              <a:rPr lang="en-US" smtClean="0"/>
              <a:pPr/>
              <a:t>11</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2797119"/>
      </p:ext>
    </p:extLst>
  </p:cSld>
  <p:clrMapOvr>
    <a:masterClrMapping/>
  </p:clrMapOvr>
  <mc:AlternateContent xmlns:mc="http://schemas.openxmlformats.org/markup-compatibility/2006" xmlns:p14="http://schemas.microsoft.com/office/powerpoint/2010/main">
    <mc:Choice Requires="p14">
      <p:transition spd="slow" p14:dur="2000" advTm="23358"/>
    </mc:Choice>
    <mc:Fallback xmlns="">
      <p:transition spd="slow" advTm="2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MNT</a:t>
            </a:r>
            <a:endParaRPr lang="en-US" dirty="0"/>
          </a:p>
        </p:txBody>
      </p:sp>
      <p:sp>
        <p:nvSpPr>
          <p:cNvPr id="4" name="Content Placeholder 3"/>
          <p:cNvSpPr>
            <a:spLocks noGrp="1"/>
          </p:cNvSpPr>
          <p:nvPr>
            <p:ph idx="1"/>
          </p:nvPr>
        </p:nvSpPr>
        <p:spPr/>
        <p:txBody>
          <a:bodyPr/>
          <a:lstStyle/>
          <a:p>
            <a:r>
              <a:rPr lang="en-US" dirty="0"/>
              <a:t>I</a:t>
            </a:r>
            <a:r>
              <a:rPr lang="en-US" dirty="0" smtClean="0"/>
              <a:t>mprove </a:t>
            </a:r>
            <a:r>
              <a:rPr lang="en-US" dirty="0"/>
              <a:t>quality of </a:t>
            </a:r>
            <a:r>
              <a:rPr lang="en-US" dirty="0" smtClean="0"/>
              <a:t>life</a:t>
            </a:r>
          </a:p>
          <a:p>
            <a:r>
              <a:rPr lang="en-US" dirty="0" smtClean="0"/>
              <a:t>Help control symptoms of IBD</a:t>
            </a:r>
          </a:p>
          <a:p>
            <a:r>
              <a:rPr lang="en-US" dirty="0" smtClean="0"/>
              <a:t>Maintain/Improve </a:t>
            </a:r>
            <a:r>
              <a:rPr lang="en-US" dirty="0"/>
              <a:t>nutrition </a:t>
            </a:r>
            <a:r>
              <a:rPr lang="en-US" dirty="0" smtClean="0"/>
              <a:t>status</a:t>
            </a:r>
          </a:p>
          <a:p>
            <a:r>
              <a:rPr lang="en-US" dirty="0" smtClean="0"/>
              <a:t>Maintain age appropriate growth/Prevent growth retardation </a:t>
            </a:r>
            <a:endParaRPr lang="en-US" dirty="0"/>
          </a:p>
          <a:p>
            <a:r>
              <a:rPr lang="en-US" dirty="0" smtClean="0"/>
              <a:t>Prevent/Treat malnutrition</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12</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3233573"/>
      </p:ext>
    </p:extLst>
  </p:cSld>
  <p:clrMapOvr>
    <a:masterClrMapping/>
  </p:clrMapOvr>
  <mc:AlternateContent xmlns:mc="http://schemas.openxmlformats.org/markup-compatibility/2006" xmlns:p14="http://schemas.microsoft.com/office/powerpoint/2010/main">
    <mc:Choice Requires="p14">
      <p:transition spd="slow" p14:dur="2000" advTm="19424"/>
    </mc:Choice>
    <mc:Fallback xmlns="">
      <p:transition spd="slow" advTm="19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Tanner Stages</a:t>
            </a:r>
            <a:endParaRPr lang="en-US" dirty="0"/>
          </a:p>
        </p:txBody>
      </p:sp>
      <p:sp>
        <p:nvSpPr>
          <p:cNvPr id="3" name="Content Placeholder 2"/>
          <p:cNvSpPr>
            <a:spLocks noGrp="1"/>
          </p:cNvSpPr>
          <p:nvPr>
            <p:ph sz="half" idx="1"/>
          </p:nvPr>
        </p:nvSpPr>
        <p:spPr/>
        <p:txBody>
          <a:bodyPr/>
          <a:lstStyle/>
          <a:p>
            <a:r>
              <a:rPr lang="en-US" dirty="0"/>
              <a:t>Poorly controlled IBD can lead to delays in puberty </a:t>
            </a:r>
          </a:p>
          <a:p>
            <a:r>
              <a:rPr lang="en-US" dirty="0" smtClean="0"/>
              <a:t>IBD providers utilize Tanner Staging in pre-visit paperwork for patients ~11 years and older as an objective tool to assess pubertal stage</a:t>
            </a:r>
          </a:p>
          <a:p>
            <a:r>
              <a:rPr lang="en-US" dirty="0" smtClean="0"/>
              <a:t>Delays in puberty often coincide with malnutrition</a:t>
            </a:r>
          </a:p>
        </p:txBody>
      </p:sp>
      <p:pic>
        <p:nvPicPr>
          <p:cNvPr id="6" name="Content Placeholder 5"/>
          <p:cNvPicPr>
            <a:picLocks noGrp="1" noChangeAspect="1"/>
          </p:cNvPicPr>
          <p:nvPr>
            <p:ph sz="half" idx="2"/>
          </p:nvPr>
        </p:nvPicPr>
        <p:blipFill>
          <a:blip r:embed="rId5"/>
          <a:stretch>
            <a:fillRect/>
          </a:stretch>
        </p:blipFill>
        <p:spPr>
          <a:xfrm>
            <a:off x="6310656" y="1280160"/>
            <a:ext cx="4989453" cy="4426540"/>
          </a:xfrm>
          <a:prstGeom prst="rect">
            <a:avLst/>
          </a:prstGeom>
        </p:spPr>
      </p:pic>
      <p:sp>
        <p:nvSpPr>
          <p:cNvPr id="4" name="Slide Number Placeholder 3"/>
          <p:cNvSpPr>
            <a:spLocks noGrp="1"/>
          </p:cNvSpPr>
          <p:nvPr>
            <p:ph type="sldNum" sz="quarter" idx="4"/>
          </p:nvPr>
        </p:nvSpPr>
        <p:spPr/>
        <p:txBody>
          <a:bodyPr/>
          <a:lstStyle/>
          <a:p>
            <a:fld id="{2C409DA8-79F0-7748-B4F6-AB3CA9E3BAE2}" type="slidenum">
              <a:rPr lang="en-US" smtClean="0"/>
              <a:pPr/>
              <a:t>13</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02873922"/>
      </p:ext>
    </p:extLst>
  </p:cSld>
  <p:clrMapOvr>
    <a:masterClrMapping/>
  </p:clrMapOvr>
  <mc:AlternateContent xmlns:mc="http://schemas.openxmlformats.org/markup-compatibility/2006">
    <mc:Choice xmlns:p14="http://schemas.microsoft.com/office/powerpoint/2010/main" Requires="p14">
      <p:transition spd="slow" p14:dur="2000" advTm="32179"/>
    </mc:Choice>
    <mc:Fallback>
      <p:transition spd="slow" advTm="32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Nutrition Interventions</a:t>
            </a:r>
            <a:endParaRPr lang="en-US" dirty="0"/>
          </a:p>
        </p:txBody>
      </p:sp>
      <p:sp>
        <p:nvSpPr>
          <p:cNvPr id="6" name="Subtitle 5"/>
          <p:cNvSpPr>
            <a:spLocks noGrp="1"/>
          </p:cNvSpPr>
          <p:nvPr>
            <p:ph type="subTitle" idx="1"/>
          </p:nvPr>
        </p:nvSpPr>
        <p:spPr/>
        <p:txBody>
          <a:bodyPr/>
          <a:lstStyle/>
          <a:p>
            <a:endParaRPr lang="en-US" dirty="0"/>
          </a:p>
        </p:txBody>
      </p:sp>
      <p:sp>
        <p:nvSpPr>
          <p:cNvPr id="3" name="Slide Number Placeholder 2"/>
          <p:cNvSpPr>
            <a:spLocks noGrp="1"/>
          </p:cNvSpPr>
          <p:nvPr>
            <p:ph type="sldNum" sz="quarter" idx="4294967295"/>
          </p:nvPr>
        </p:nvSpPr>
        <p:spPr>
          <a:xfrm>
            <a:off x="0" y="6372225"/>
            <a:ext cx="2743200" cy="365125"/>
          </a:xfrm>
        </p:spPr>
        <p:txBody>
          <a:bodyPr/>
          <a:lstStyle/>
          <a:p>
            <a:fld id="{2C409DA8-79F0-7748-B4F6-AB3CA9E3BAE2}" type="slidenum">
              <a:rPr lang="en-US" smtClean="0"/>
              <a:pPr/>
              <a:t>14</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147340"/>
      </p:ext>
    </p:extLst>
  </p:cSld>
  <p:clrMapOvr>
    <a:masterClrMapping/>
  </p:clrMapOvr>
  <mc:AlternateContent xmlns:mc="http://schemas.openxmlformats.org/markup-compatibility/2006" xmlns:p14="http://schemas.microsoft.com/office/powerpoint/2010/main">
    <mc:Choice Requires="p14">
      <p:transition spd="slow" p14:dur="2000" advTm="7515"/>
    </mc:Choice>
    <mc:Fallback xmlns="">
      <p:transition spd="slow" advTm="7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Meals and Snacks</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15</a:t>
            </a:fld>
            <a:endParaRPr lang="en-US" dirty="0"/>
          </a:p>
        </p:txBody>
      </p:sp>
      <p:sp>
        <p:nvSpPr>
          <p:cNvPr id="5" name="Content Placeholder 3"/>
          <p:cNvSpPr>
            <a:spLocks noGrp="1"/>
          </p:cNvSpPr>
          <p:nvPr>
            <p:ph idx="1"/>
          </p:nvPr>
        </p:nvSpPr>
        <p:spPr>
          <a:xfrm>
            <a:off x="838200" y="1358264"/>
            <a:ext cx="10515600" cy="5013453"/>
          </a:xfrm>
        </p:spPr>
        <p:txBody>
          <a:bodyPr>
            <a:normAutofit/>
          </a:bodyPr>
          <a:lstStyle/>
          <a:p>
            <a:r>
              <a:rPr lang="en-US" sz="2400" dirty="0" smtClean="0"/>
              <a:t>Age appropriate, general healthy diet including a variety of foods from all food groups</a:t>
            </a:r>
            <a:endParaRPr lang="en-US" sz="2400" dirty="0"/>
          </a:p>
          <a:p>
            <a:pPr lvl="1"/>
            <a:r>
              <a:rPr lang="en-US" sz="2000" dirty="0" smtClean="0"/>
              <a:t>Recent evidence supports the use of the Mediterranean Diet in treatment and prevention of flares in IBD</a:t>
            </a:r>
          </a:p>
          <a:p>
            <a:pPr lvl="1"/>
            <a:r>
              <a:rPr lang="en-US" sz="2000" dirty="0" smtClean="0"/>
              <a:t>Recent evidence also supports avoidance of Ultra-Processed Foods in treatment and prevention of flares in IBD</a:t>
            </a:r>
          </a:p>
          <a:p>
            <a:r>
              <a:rPr lang="en-US" sz="2400" dirty="0" smtClean="0"/>
              <a:t>May eliminate foods that result in worsening symptoms</a:t>
            </a:r>
          </a:p>
          <a:p>
            <a:r>
              <a:rPr lang="en-US" sz="2400" dirty="0" smtClean="0"/>
              <a:t>Diets that </a:t>
            </a:r>
            <a:r>
              <a:rPr lang="en-US" sz="2400" i="1" dirty="0" smtClean="0"/>
              <a:t>may</a:t>
            </a:r>
            <a:r>
              <a:rPr lang="en-US" sz="2400" dirty="0" smtClean="0"/>
              <a:t> be recommended in certain circumstances:</a:t>
            </a:r>
          </a:p>
          <a:p>
            <a:pPr lvl="1"/>
            <a:r>
              <a:rPr lang="en-US" sz="2000" dirty="0" smtClean="0"/>
              <a:t>Low fiber/Low residue – used short-term if strictures present</a:t>
            </a:r>
          </a:p>
          <a:p>
            <a:pPr lvl="1"/>
            <a:r>
              <a:rPr lang="en-US" sz="2000" dirty="0" smtClean="0"/>
              <a:t>Low lactose – used for lactose intolerance</a:t>
            </a:r>
          </a:p>
          <a:p>
            <a:r>
              <a:rPr lang="en-US" sz="2400" dirty="0" smtClean="0"/>
              <a:t>Oral Nutrition Supplements as needed to meet estimated needs</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37416706"/>
      </p:ext>
    </p:extLst>
  </p:cSld>
  <p:clrMapOvr>
    <a:masterClrMapping/>
  </p:clrMapOvr>
  <mc:AlternateContent xmlns:mc="http://schemas.openxmlformats.org/markup-compatibility/2006">
    <mc:Choice xmlns:p14="http://schemas.microsoft.com/office/powerpoint/2010/main" Requires="p14">
      <p:transition spd="slow" p14:dur="2000" advTm="41427"/>
    </mc:Choice>
    <mc:Fallback>
      <p:transition spd="slow" advTm="41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Diet Education</a:t>
            </a:r>
            <a:endParaRPr lang="en-US" dirty="0"/>
          </a:p>
        </p:txBody>
      </p:sp>
      <p:sp>
        <p:nvSpPr>
          <p:cNvPr id="3" name="Content Placeholder 2"/>
          <p:cNvSpPr>
            <a:spLocks noGrp="1"/>
          </p:cNvSpPr>
          <p:nvPr>
            <p:ph idx="1"/>
          </p:nvPr>
        </p:nvSpPr>
        <p:spPr/>
        <p:txBody>
          <a:bodyPr/>
          <a:lstStyle/>
          <a:p>
            <a:r>
              <a:rPr lang="en-US" dirty="0" smtClean="0"/>
              <a:t>Teaching Sheet: “Nutrition with Inflammatory Bowel Disease”</a:t>
            </a:r>
          </a:p>
          <a:p>
            <a:r>
              <a:rPr lang="en-US" dirty="0" smtClean="0"/>
              <a:t>Popularized </a:t>
            </a:r>
            <a:r>
              <a:rPr lang="en-US" dirty="0"/>
              <a:t>diets within the world of IBD, such as the Specific Carbohydrate Diet (SCD) and the </a:t>
            </a:r>
            <a:r>
              <a:rPr lang="en-US" dirty="0" err="1"/>
              <a:t>Crohn’s</a:t>
            </a:r>
            <a:r>
              <a:rPr lang="en-US" dirty="0"/>
              <a:t> Disease Exclusion Diet (CDED) are not currently used in our practice due to lack of evidence </a:t>
            </a:r>
            <a:r>
              <a:rPr lang="en-US" dirty="0" smtClean="0"/>
              <a:t>in superiority of </a:t>
            </a:r>
            <a:r>
              <a:rPr lang="en-US" dirty="0"/>
              <a:t>treating IBD </a:t>
            </a:r>
            <a:r>
              <a:rPr lang="en-US" dirty="0" smtClean="0"/>
              <a:t>versus </a:t>
            </a:r>
            <a:r>
              <a:rPr lang="en-US" dirty="0"/>
              <a:t>conventional methods that don’t heavily restrict foods for </a:t>
            </a:r>
            <a:r>
              <a:rPr lang="en-US" dirty="0" smtClean="0"/>
              <a:t>children/adolescents</a:t>
            </a:r>
          </a:p>
          <a:p>
            <a:endParaRPr lang="en-US" dirty="0"/>
          </a:p>
          <a:p>
            <a:endParaRPr lang="en-US" dirty="0"/>
          </a:p>
        </p:txBody>
      </p:sp>
      <p:sp>
        <p:nvSpPr>
          <p:cNvPr id="4" name="Slide Number Placeholder 3"/>
          <p:cNvSpPr>
            <a:spLocks noGrp="1"/>
          </p:cNvSpPr>
          <p:nvPr>
            <p:ph type="sldNum" sz="quarter" idx="4"/>
          </p:nvPr>
        </p:nvSpPr>
        <p:spPr/>
        <p:txBody>
          <a:bodyPr/>
          <a:lstStyle/>
          <a:p>
            <a:fld id="{2C409DA8-79F0-7748-B4F6-AB3CA9E3BAE2}" type="slidenum">
              <a:rPr lang="en-US" smtClean="0"/>
              <a:pPr/>
              <a:t>16</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6221807"/>
      </p:ext>
    </p:extLst>
  </p:cSld>
  <p:clrMapOvr>
    <a:masterClrMapping/>
  </p:clrMapOvr>
  <mc:AlternateContent xmlns:mc="http://schemas.openxmlformats.org/markup-compatibility/2006">
    <mc:Choice xmlns:p14="http://schemas.microsoft.com/office/powerpoint/2010/main" Requires="p14">
      <p:transition spd="slow" p14:dur="2000" advTm="38705"/>
    </mc:Choice>
    <mc:Fallback>
      <p:transition spd="slow" advTm="38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Enteral Nutrition</a:t>
            </a:r>
            <a:endParaRPr lang="en-US" dirty="0"/>
          </a:p>
        </p:txBody>
      </p:sp>
      <p:sp>
        <p:nvSpPr>
          <p:cNvPr id="3" name="Content Placeholder 2"/>
          <p:cNvSpPr>
            <a:spLocks noGrp="1"/>
          </p:cNvSpPr>
          <p:nvPr>
            <p:ph idx="1"/>
          </p:nvPr>
        </p:nvSpPr>
        <p:spPr/>
        <p:txBody>
          <a:bodyPr/>
          <a:lstStyle/>
          <a:p>
            <a:r>
              <a:rPr lang="en-US" dirty="0" smtClean="0"/>
              <a:t>Enteral Nutrition Therapy</a:t>
            </a:r>
          </a:p>
          <a:p>
            <a:pPr lvl="1"/>
            <a:r>
              <a:rPr lang="en-US" dirty="0" smtClean="0"/>
              <a:t>Polymeric formula may be given PO, via NG, or a combination.</a:t>
            </a:r>
          </a:p>
          <a:p>
            <a:pPr lvl="1"/>
            <a:r>
              <a:rPr lang="en-US" dirty="0" smtClean="0"/>
              <a:t>Provide 90 or 100% of calorie/protein needs with age-appropriate formula for 8-12 weeks.</a:t>
            </a:r>
          </a:p>
          <a:p>
            <a:pPr lvl="1"/>
            <a:r>
              <a:rPr lang="en-US" dirty="0" smtClean="0"/>
              <a:t>If 90% EN, patient can consume 10% of calories from any foods they choose, unless otherwise specified by care team.</a:t>
            </a:r>
          </a:p>
          <a:p>
            <a:pPr lvl="1"/>
            <a:r>
              <a:rPr lang="en-US" dirty="0" smtClean="0"/>
              <a:t>In addition to formula, patient may have water, sugar-free flavored water, Pedialyte, and clear, hard candies.</a:t>
            </a:r>
          </a:p>
          <a:p>
            <a:pPr lvl="1"/>
            <a:r>
              <a:rPr lang="en-US" dirty="0" smtClean="0"/>
              <a:t>Evaluate response after 4-6 weeks</a:t>
            </a:r>
          </a:p>
          <a:p>
            <a:r>
              <a:rPr lang="en-US" dirty="0" smtClean="0"/>
              <a:t>Enteral nutrition may be otherwise indicated if patient unable to meet needs orally.</a:t>
            </a:r>
            <a:endParaRPr lang="en-US" dirty="0"/>
          </a:p>
        </p:txBody>
      </p:sp>
      <p:sp>
        <p:nvSpPr>
          <p:cNvPr id="4" name="Slide Number Placeholder 3"/>
          <p:cNvSpPr>
            <a:spLocks noGrp="1"/>
          </p:cNvSpPr>
          <p:nvPr>
            <p:ph type="sldNum" sz="quarter" idx="4"/>
          </p:nvPr>
        </p:nvSpPr>
        <p:spPr/>
        <p:txBody>
          <a:bodyPr/>
          <a:lstStyle/>
          <a:p>
            <a:fld id="{2C409DA8-79F0-7748-B4F6-AB3CA9E3BAE2}" type="slidenum">
              <a:rPr lang="en-US" smtClean="0"/>
              <a:pPr/>
              <a:t>17</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8142407"/>
      </p:ext>
    </p:extLst>
  </p:cSld>
  <p:clrMapOvr>
    <a:masterClrMapping/>
  </p:clrMapOvr>
  <mc:AlternateContent xmlns:mc="http://schemas.openxmlformats.org/markup-compatibility/2006" xmlns:p14="http://schemas.microsoft.com/office/powerpoint/2010/main">
    <mc:Choice Requires="p14">
      <p:transition spd="slow" p14:dur="2000" advTm="56475"/>
    </mc:Choice>
    <mc:Fallback xmlns="">
      <p:transition spd="slow" advTm="56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Different Diets </a:t>
            </a:r>
            <a:endParaRPr lang="en-US" dirty="0"/>
          </a:p>
        </p:txBody>
      </p:sp>
      <p:sp>
        <p:nvSpPr>
          <p:cNvPr id="3" name="Subtitle 2"/>
          <p:cNvSpPr>
            <a:spLocks noGrp="1"/>
          </p:cNvSpPr>
          <p:nvPr>
            <p:ph type="subTitle" idx="1"/>
          </p:nvPr>
        </p:nvSpPr>
        <p:spPr/>
        <p:txBody>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07487368"/>
      </p:ext>
    </p:extLst>
  </p:cSld>
  <p:clrMapOvr>
    <a:masterClrMapping/>
  </p:clrMapOvr>
  <mc:AlternateContent xmlns:mc="http://schemas.openxmlformats.org/markup-compatibility/2006" xmlns:p14="http://schemas.microsoft.com/office/powerpoint/2010/main">
    <mc:Choice Requires="p14">
      <p:transition spd="slow" p14:dur="2000" advTm="12221"/>
    </mc:Choice>
    <mc:Fallback xmlns="">
      <p:transition spd="slow" advTm="12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Diets</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19</a:t>
            </a:fld>
            <a:endParaRPr lang="en-US" dirty="0"/>
          </a:p>
        </p:txBody>
      </p:sp>
      <p:sp>
        <p:nvSpPr>
          <p:cNvPr id="4" name="TextBox 3"/>
          <p:cNvSpPr txBox="1"/>
          <p:nvPr/>
        </p:nvSpPr>
        <p:spPr>
          <a:xfrm>
            <a:off x="987552" y="1780032"/>
            <a:ext cx="8875776" cy="2339102"/>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Arial" panose="020B0604020202020204" pitchFamily="34" charset="0"/>
                <a:cs typeface="Arial" panose="020B0604020202020204" pitchFamily="34" charset="0"/>
              </a:rPr>
              <a:t>Specific Carbohydrate Diet</a:t>
            </a:r>
          </a:p>
          <a:p>
            <a:pPr marL="285750" indent="-285750">
              <a:buFont typeface="Arial" panose="020B0604020202020204" pitchFamily="34" charset="0"/>
              <a:buChar char="•"/>
            </a:pPr>
            <a:r>
              <a:rPr lang="en-US" sz="3200" dirty="0" smtClean="0">
                <a:latin typeface="Arial" panose="020B0604020202020204" pitchFamily="34" charset="0"/>
                <a:cs typeface="Arial" panose="020B0604020202020204" pitchFamily="34" charset="0"/>
              </a:rPr>
              <a:t>Cinnamon and Benzoate Free Diet</a:t>
            </a:r>
          </a:p>
          <a:p>
            <a:pPr marL="285750" indent="-285750">
              <a:buFont typeface="Arial" panose="020B0604020202020204" pitchFamily="34" charset="0"/>
              <a:buChar char="•"/>
            </a:pPr>
            <a:r>
              <a:rPr lang="en-US" sz="3200" dirty="0" smtClean="0">
                <a:latin typeface="Arial" panose="020B0604020202020204" pitchFamily="34" charset="0"/>
                <a:cs typeface="Arial" panose="020B0604020202020204" pitchFamily="34" charset="0"/>
              </a:rPr>
              <a:t>Crohn’s Disease and Exclusion Diet</a:t>
            </a:r>
          </a:p>
          <a:p>
            <a:pPr marL="285750" indent="-285750">
              <a:buFont typeface="Arial" panose="020B0604020202020204" pitchFamily="34" charset="0"/>
              <a:buChar char="•"/>
            </a:pPr>
            <a:r>
              <a:rPr lang="en-US" sz="3200" dirty="0" smtClean="0">
                <a:latin typeface="Arial" panose="020B0604020202020204" pitchFamily="34" charset="0"/>
                <a:cs typeface="Arial" panose="020B0604020202020204" pitchFamily="34" charset="0"/>
              </a:rPr>
              <a:t>Mediterranean Diet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6571960"/>
      </p:ext>
    </p:extLst>
  </p:cSld>
  <p:clrMapOvr>
    <a:masterClrMapping/>
  </p:clrMapOvr>
  <mc:AlternateContent xmlns:mc="http://schemas.openxmlformats.org/markup-compatibility/2006" xmlns:p14="http://schemas.microsoft.com/office/powerpoint/2010/main">
    <mc:Choice Requires="p14">
      <p:transition spd="slow" p14:dur="2000" advTm="14543"/>
    </mc:Choice>
    <mc:Fallback xmlns="">
      <p:transition spd="slow" advTm="14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A0E958-90DE-6544-BA91-3A5FBD8F0958}"/>
              </a:ext>
            </a:extLst>
          </p:cNvPr>
          <p:cNvSpPr>
            <a:spLocks noGrp="1"/>
          </p:cNvSpPr>
          <p:nvPr>
            <p:ph type="title"/>
          </p:nvPr>
        </p:nvSpPr>
        <p:spPr/>
        <p:txBody>
          <a:bodyPr/>
          <a:lstStyle/>
          <a:p>
            <a:r>
              <a:rPr lang="en-US" dirty="0" smtClean="0"/>
              <a:t>What is IBD?</a:t>
            </a:r>
            <a:endParaRPr lang="en-US" dirty="0"/>
          </a:p>
        </p:txBody>
      </p:sp>
      <p:sp>
        <p:nvSpPr>
          <p:cNvPr id="3" name="Content Placeholder 2">
            <a:extLst>
              <a:ext uri="{FF2B5EF4-FFF2-40B4-BE49-F238E27FC236}">
                <a16:creationId xmlns:a16="http://schemas.microsoft.com/office/drawing/2014/main" xmlns="" id="{D220AD9C-EA0D-C549-9892-8ED563FC8768}"/>
              </a:ext>
            </a:extLst>
          </p:cNvPr>
          <p:cNvSpPr>
            <a:spLocks noGrp="1"/>
          </p:cNvSpPr>
          <p:nvPr>
            <p:ph idx="1"/>
          </p:nvPr>
        </p:nvSpPr>
        <p:spPr/>
        <p:txBody>
          <a:bodyPr/>
          <a:lstStyle/>
          <a:p>
            <a:r>
              <a:rPr lang="en-US" dirty="0" smtClean="0"/>
              <a:t>IBD is an umbrella term used to describe disorders that cause chronic inflammation in the gastrointestinal tract</a:t>
            </a:r>
          </a:p>
          <a:p>
            <a:r>
              <a:rPr lang="en-US" dirty="0" smtClean="0"/>
              <a:t>Two most common diagnoses are Crohn’s disease and ulcerative colitis </a:t>
            </a:r>
          </a:p>
          <a:p>
            <a:r>
              <a:rPr lang="en-US" dirty="0" smtClean="0"/>
              <a:t>Cause of IBD is not completely understood but it involves both genetic and environmental factors </a:t>
            </a:r>
            <a:endParaRPr lang="en-US" dirty="0"/>
          </a:p>
        </p:txBody>
      </p:sp>
      <p:sp>
        <p:nvSpPr>
          <p:cNvPr id="4" name="Slide Number Placeholder 3">
            <a:extLst>
              <a:ext uri="{FF2B5EF4-FFF2-40B4-BE49-F238E27FC236}">
                <a16:creationId xmlns:a16="http://schemas.microsoft.com/office/drawing/2014/main" xmlns="" id="{01205354-0F20-1842-8888-B69078F6FA45}"/>
              </a:ext>
            </a:extLst>
          </p:cNvPr>
          <p:cNvSpPr>
            <a:spLocks noGrp="1"/>
          </p:cNvSpPr>
          <p:nvPr>
            <p:ph type="sldNum" sz="quarter" idx="4"/>
          </p:nvPr>
        </p:nvSpPr>
        <p:spPr/>
        <p:txBody>
          <a:bodyPr/>
          <a:lstStyle/>
          <a:p>
            <a:fld id="{2C409DA8-79F0-7748-B4F6-AB3CA9E3BAE2}" type="slidenum">
              <a:rPr lang="en-US" smtClean="0"/>
              <a:pPr/>
              <a:t>2</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25239360"/>
      </p:ext>
    </p:extLst>
  </p:cSld>
  <p:clrMapOvr>
    <a:masterClrMapping/>
  </p:clrMapOvr>
  <mc:AlternateContent xmlns:mc="http://schemas.openxmlformats.org/markup-compatibility/2006" xmlns:p14="http://schemas.microsoft.com/office/powerpoint/2010/main">
    <mc:Choice Requires="p14">
      <p:transition spd="slow" p14:dur="2000" advTm="28942"/>
    </mc:Choice>
    <mc:Fallback xmlns="">
      <p:transition spd="slow" advTm="28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 Carbohydrate Diet</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20</a:t>
            </a:fld>
            <a:endParaRPr lang="en-US" dirty="0"/>
          </a:p>
        </p:txBody>
      </p:sp>
      <p:sp>
        <p:nvSpPr>
          <p:cNvPr id="5" name="TextBox 4"/>
          <p:cNvSpPr txBox="1"/>
          <p:nvPr/>
        </p:nvSpPr>
        <p:spPr>
          <a:xfrm>
            <a:off x="963168" y="1597152"/>
            <a:ext cx="10082784" cy="381642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Arial" panose="020B0604020202020204" pitchFamily="34" charset="0"/>
                <a:cs typeface="Arial" panose="020B0604020202020204" pitchFamily="34" charset="0"/>
              </a:rPr>
              <a:t>Grain-free diet low in sugar and lactose thought to alter microbiome from ‘bad’ bacteria to ‘good’ </a:t>
            </a:r>
          </a:p>
          <a:p>
            <a:pPr marL="285750" indent="-285750">
              <a:buFont typeface="Arial" panose="020B0604020202020204" pitchFamily="34" charset="0"/>
              <a:buChar char="•"/>
            </a:pPr>
            <a:r>
              <a:rPr lang="en-US" sz="2800" dirty="0" smtClean="0">
                <a:latin typeface="Arial" panose="020B0604020202020204" pitchFamily="34" charset="0"/>
                <a:cs typeface="Arial" panose="020B0604020202020204" pitchFamily="34" charset="0"/>
              </a:rPr>
              <a:t>Used as maintenance therapy, may still need nutrition therapy or medications to induce remission</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Little evidence to support</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Not taught or prescribed at </a:t>
            </a:r>
            <a:r>
              <a:rPr lang="en-US" sz="2800" dirty="0" smtClean="0">
                <a:latin typeface="Arial" panose="020B0604020202020204" pitchFamily="34" charset="0"/>
                <a:cs typeface="Arial" panose="020B0604020202020204" pitchFamily="34" charset="0"/>
              </a:rPr>
              <a:t>CW</a:t>
            </a:r>
            <a:r>
              <a:rPr lang="en-US" sz="2800" dirty="0">
                <a:latin typeface="Arial" panose="020B0604020202020204" pitchFamily="34" charset="0"/>
                <a:cs typeface="Arial" panose="020B0604020202020204" pitchFamily="34" charset="0"/>
              </a:rPr>
              <a:t>, but support </a:t>
            </a:r>
            <a:r>
              <a:rPr lang="en-US" sz="2800" dirty="0" smtClean="0">
                <a:latin typeface="Arial" panose="020B0604020202020204" pitchFamily="34" charset="0"/>
                <a:cs typeface="Arial" panose="020B0604020202020204" pitchFamily="34" charset="0"/>
              </a:rPr>
              <a:t>patients </a:t>
            </a:r>
            <a:r>
              <a:rPr lang="en-US" sz="2800" dirty="0">
                <a:latin typeface="Arial" panose="020B0604020202020204" pitchFamily="34" charset="0"/>
                <a:cs typeface="Arial" panose="020B0604020202020204" pitchFamily="34" charset="0"/>
              </a:rPr>
              <a:t>following this diet</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RD role: assess nutrient </a:t>
            </a:r>
            <a:r>
              <a:rPr lang="en-US" sz="2800" dirty="0" smtClean="0">
                <a:latin typeface="Arial" panose="020B0604020202020204" pitchFamily="34" charset="0"/>
                <a:cs typeface="Arial" panose="020B0604020202020204" pitchFamily="34" charset="0"/>
              </a:rPr>
              <a:t>intake</a:t>
            </a:r>
          </a:p>
          <a:p>
            <a:pPr marL="285750"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7587816"/>
      </p:ext>
    </p:extLst>
  </p:cSld>
  <p:clrMapOvr>
    <a:masterClrMapping/>
  </p:clrMapOvr>
  <mc:AlternateContent xmlns:mc="http://schemas.openxmlformats.org/markup-compatibility/2006" xmlns:p14="http://schemas.microsoft.com/office/powerpoint/2010/main">
    <mc:Choice Requires="p14">
      <p:transition spd="slow" p14:dur="2000" advTm="44576"/>
    </mc:Choice>
    <mc:Fallback xmlns="">
      <p:transition spd="slow" advTm="4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 Carbohydrate Diet</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21</a:t>
            </a:fld>
            <a:endParaRPr lang="en-US" dirty="0"/>
          </a:p>
        </p:txBody>
      </p:sp>
      <p:sp>
        <p:nvSpPr>
          <p:cNvPr id="4" name="TextBox 3"/>
          <p:cNvSpPr txBox="1"/>
          <p:nvPr/>
        </p:nvSpPr>
        <p:spPr>
          <a:xfrm>
            <a:off x="7467600" y="2830873"/>
            <a:ext cx="4163568"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Nutrition Concerns: </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a:t>
            </a:r>
            <a:r>
              <a:rPr lang="en-US" sz="2400" dirty="0" smtClean="0">
                <a:latin typeface="Arial" panose="020B0604020202020204" pitchFamily="34" charset="0"/>
                <a:cs typeface="Arial" panose="020B0604020202020204" pitchFamily="34" charset="0"/>
              </a:rPr>
              <a:t>eight loss </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a:t>
            </a:r>
            <a:r>
              <a:rPr lang="en-US" sz="2400" dirty="0" smtClean="0">
                <a:latin typeface="Arial" panose="020B0604020202020204" pitchFamily="34" charset="0"/>
                <a:cs typeface="Arial" panose="020B0604020202020204" pitchFamily="34" charset="0"/>
              </a:rPr>
              <a:t>ow calcium intake</a:t>
            </a:r>
            <a:endParaRPr lang="en-US" sz="24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57427117"/>
              </p:ext>
            </p:extLst>
          </p:nvPr>
        </p:nvGraphicFramePr>
        <p:xfrm>
          <a:off x="838200" y="1516949"/>
          <a:ext cx="6522721" cy="5151120"/>
        </p:xfrm>
        <a:graphic>
          <a:graphicData uri="http://schemas.openxmlformats.org/drawingml/2006/table">
            <a:tbl>
              <a:tblPr firstRow="1" bandRow="1">
                <a:tableStyleId>{5C22544A-7EE6-4342-B048-85BDC9FD1C3A}</a:tableStyleId>
              </a:tblPr>
              <a:tblGrid>
                <a:gridCol w="1873827"/>
                <a:gridCol w="2112522"/>
                <a:gridCol w="2536372"/>
              </a:tblGrid>
              <a:tr h="616992">
                <a:tc>
                  <a:txBody>
                    <a:bodyPr/>
                    <a:lstStyle/>
                    <a:p>
                      <a:endParaRPr lang="en-US"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Not allowed</a:t>
                      </a:r>
                      <a:endParaRPr lang="en-US"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Nutrition Concerns/Solutions</a:t>
                      </a:r>
                      <a:endParaRPr lang="en-US" dirty="0">
                        <a:latin typeface="Arial" panose="020B0604020202020204" pitchFamily="34" charset="0"/>
                        <a:cs typeface="Arial" panose="020B0604020202020204" pitchFamily="34" charset="0"/>
                      </a:endParaRPr>
                    </a:p>
                  </a:txBody>
                  <a:tcPr/>
                </a:tc>
              </a:tr>
              <a:tr h="1304672">
                <a:tc>
                  <a:txBody>
                    <a:bodyPr/>
                    <a:lstStyle/>
                    <a:p>
                      <a:r>
                        <a:rPr lang="en-US" sz="1600" dirty="0" smtClean="0">
                          <a:latin typeface="Arial" panose="020B0604020202020204" pitchFamily="34" charset="0"/>
                          <a:cs typeface="Arial" panose="020B0604020202020204" pitchFamily="34" charset="0"/>
                        </a:rPr>
                        <a:t>Dairy</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All milk and products</a:t>
                      </a:r>
                      <a:r>
                        <a:rPr lang="en-US" sz="1600" baseline="0" dirty="0" smtClean="0">
                          <a:latin typeface="Arial" panose="020B0604020202020204" pitchFamily="34" charset="0"/>
                          <a:cs typeface="Arial" panose="020B0604020202020204" pitchFamily="34" charset="0"/>
                        </a:rPr>
                        <a:t> high in lactose (mild cheddar, yogurt, cream, sour cream, ice cream). Lactose free milk not allowed. </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Most milk substitutes</a:t>
                      </a:r>
                      <a:r>
                        <a:rPr lang="en-US" sz="1600" baseline="0" dirty="0" smtClean="0">
                          <a:latin typeface="Arial" panose="020B0604020202020204" pitchFamily="34" charset="0"/>
                          <a:cs typeface="Arial" panose="020B0604020202020204" pitchFamily="34" charset="0"/>
                        </a:rPr>
                        <a:t> not allowed- contain guar gum. Consider Calcium supplement such as Cal-EZ.</a:t>
                      </a:r>
                      <a:endParaRPr lang="en-US" sz="1600" dirty="0">
                        <a:latin typeface="Arial" panose="020B0604020202020204" pitchFamily="34" charset="0"/>
                        <a:cs typeface="Arial" panose="020B0604020202020204" pitchFamily="34" charset="0"/>
                      </a:endParaRPr>
                    </a:p>
                  </a:txBody>
                  <a:tcPr/>
                </a:tc>
              </a:tr>
              <a:tr h="659215">
                <a:tc>
                  <a:txBody>
                    <a:bodyPr/>
                    <a:lstStyle/>
                    <a:p>
                      <a:r>
                        <a:rPr lang="en-US" sz="1600" dirty="0" smtClean="0">
                          <a:latin typeface="Arial" panose="020B0604020202020204" pitchFamily="34" charset="0"/>
                          <a:cs typeface="Arial" panose="020B0604020202020204" pitchFamily="34" charset="0"/>
                        </a:rPr>
                        <a:t>Meat &amp; Protein</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Canned/processed</a:t>
                      </a:r>
                      <a:r>
                        <a:rPr lang="en-US" sz="1600" baseline="0" dirty="0" smtClean="0">
                          <a:latin typeface="Arial" panose="020B0604020202020204" pitchFamily="34" charset="0"/>
                          <a:cs typeface="Arial" panose="020B0604020202020204" pitchFamily="34" charset="0"/>
                        </a:rPr>
                        <a:t> meats. Some legumes.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Eliminates</a:t>
                      </a:r>
                      <a:r>
                        <a:rPr lang="en-US" sz="1600" baseline="0" dirty="0" smtClean="0">
                          <a:latin typeface="Arial" panose="020B0604020202020204" pitchFamily="34" charset="0"/>
                          <a:cs typeface="Arial" panose="020B0604020202020204" pitchFamily="34" charset="0"/>
                        </a:rPr>
                        <a:t> many preferred kid foods.</a:t>
                      </a:r>
                      <a:endParaRPr lang="en-US" sz="1600" dirty="0">
                        <a:latin typeface="Arial" panose="020B0604020202020204" pitchFamily="34" charset="0"/>
                        <a:cs typeface="Arial" panose="020B0604020202020204" pitchFamily="34" charset="0"/>
                      </a:endParaRPr>
                    </a:p>
                  </a:txBody>
                  <a:tcPr/>
                </a:tc>
              </a:tr>
              <a:tr h="815420">
                <a:tc>
                  <a:txBody>
                    <a:bodyPr/>
                    <a:lstStyle/>
                    <a:p>
                      <a:r>
                        <a:rPr lang="en-US" sz="1600" dirty="0" smtClean="0">
                          <a:latin typeface="Arial" panose="020B0604020202020204" pitchFamily="34" charset="0"/>
                          <a:cs typeface="Arial" panose="020B0604020202020204" pitchFamily="34" charset="0"/>
                        </a:rPr>
                        <a:t>Fruits</a:t>
                      </a:r>
                      <a:r>
                        <a:rPr lang="en-US" sz="1600" baseline="0" dirty="0" smtClean="0">
                          <a:latin typeface="Arial" panose="020B0604020202020204" pitchFamily="34" charset="0"/>
                          <a:cs typeface="Arial" panose="020B0604020202020204" pitchFamily="34" charset="0"/>
                        </a:rPr>
                        <a:t>/Vegetables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Canned produce with added ingredients or syrup.</a:t>
                      </a:r>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r>
              <a:tr h="1304672">
                <a:tc>
                  <a:txBody>
                    <a:bodyPr/>
                    <a:lstStyle/>
                    <a:p>
                      <a:r>
                        <a:rPr lang="en-US" sz="1600" dirty="0" smtClean="0">
                          <a:latin typeface="Arial" panose="020B0604020202020204" pitchFamily="34" charset="0"/>
                          <a:cs typeface="Arial" panose="020B0604020202020204" pitchFamily="34" charset="0"/>
                        </a:rPr>
                        <a:t>Grains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All grains</a:t>
                      </a:r>
                      <a:r>
                        <a:rPr lang="en-US" sz="1600" baseline="0" dirty="0" smtClean="0">
                          <a:latin typeface="Arial" panose="020B0604020202020204" pitchFamily="34" charset="0"/>
                          <a:cs typeface="Arial" panose="020B0604020202020204" pitchFamily="34" charset="0"/>
                        </a:rPr>
                        <a:t> including corn, wheat, wheat germ, barley, oats, rice, other.</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Try</a:t>
                      </a:r>
                      <a:r>
                        <a:rPr lang="en-US" sz="1600" baseline="0" dirty="0" smtClean="0">
                          <a:latin typeface="Arial" panose="020B0604020202020204" pitchFamily="34" charset="0"/>
                          <a:cs typeface="Arial" panose="020B0604020202020204" pitchFamily="34" charset="0"/>
                        </a:rPr>
                        <a:t> home baked goods using nut flours, coconut flour. Cauliflower rice. Plantain chips or almond crackers. </a:t>
                      </a:r>
                      <a:endParaRPr lang="en-US" sz="1600" dirty="0">
                        <a:latin typeface="Arial" panose="020B0604020202020204" pitchFamily="34" charset="0"/>
                        <a:cs typeface="Arial" panose="020B0604020202020204" pitchFamily="34" charset="0"/>
                      </a:endParaRPr>
                    </a:p>
                  </a:txBody>
                  <a:tcPr/>
                </a:tc>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7854840"/>
      </p:ext>
    </p:extLst>
  </p:cSld>
  <p:clrMapOvr>
    <a:masterClrMapping/>
  </p:clrMapOvr>
  <mc:AlternateContent xmlns:mc="http://schemas.openxmlformats.org/markup-compatibility/2006" xmlns:p14="http://schemas.microsoft.com/office/powerpoint/2010/main">
    <mc:Choice Requires="p14">
      <p:transition spd="slow" p14:dur="2000" advTm="94017"/>
    </mc:Choice>
    <mc:Fallback xmlns="">
      <p:transition spd="slow" advTm="94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Cinnamon and Benzoate Free Diet</a:t>
            </a:r>
            <a:endParaRPr lang="en-US" dirty="0"/>
          </a:p>
        </p:txBody>
      </p:sp>
      <p:sp>
        <p:nvSpPr>
          <p:cNvPr id="5" name="Content Placeholder 4"/>
          <p:cNvSpPr>
            <a:spLocks noGrp="1"/>
          </p:cNvSpPr>
          <p:nvPr>
            <p:ph idx="1"/>
          </p:nvPr>
        </p:nvSpPr>
        <p:spPr/>
        <p:txBody>
          <a:bodyPr/>
          <a:lstStyle/>
          <a:p>
            <a:pPr marL="285750" indent="-285750"/>
            <a:r>
              <a:rPr lang="en-US" dirty="0"/>
              <a:t>Used to treat orofacial granulomatosis, a condition associated with Crohn’s Disease</a:t>
            </a:r>
          </a:p>
          <a:p>
            <a:pPr marL="285750" indent="-285750"/>
            <a:r>
              <a:rPr lang="en-US" dirty="0"/>
              <a:t>Affects mouth and lips</a:t>
            </a:r>
          </a:p>
          <a:p>
            <a:pPr marL="742950" lvl="1" indent="-285750"/>
            <a:r>
              <a:rPr lang="en-US" sz="2800" dirty="0"/>
              <a:t>Symptoms: swelling, redness, mouth ulcers, cracked lips</a:t>
            </a:r>
          </a:p>
          <a:p>
            <a:pPr marL="285750" indent="-285750"/>
            <a:r>
              <a:rPr lang="en-US" dirty="0"/>
              <a:t>Helps 70% of people with orofacial granulomatosis</a:t>
            </a:r>
          </a:p>
          <a:p>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22</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601585"/>
      </p:ext>
    </p:extLst>
  </p:cSld>
  <p:clrMapOvr>
    <a:masterClrMapping/>
  </p:clrMapOvr>
  <mc:AlternateContent xmlns:mc="http://schemas.openxmlformats.org/markup-compatibility/2006" xmlns:p14="http://schemas.microsoft.com/office/powerpoint/2010/main">
    <mc:Choice Requires="p14">
      <p:transition spd="slow" p14:dur="2000" advTm="41994"/>
    </mc:Choice>
    <mc:Fallback xmlns="">
      <p:transition spd="slow" advTm="41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Cinnamon and Benzoate Free Diet</a:t>
            </a:r>
            <a:endParaRPr lang="en-US" dirty="0"/>
          </a:p>
        </p:txBody>
      </p:sp>
      <p:sp>
        <p:nvSpPr>
          <p:cNvPr id="5" name="Content Placeholder 4"/>
          <p:cNvSpPr>
            <a:spLocks noGrp="1"/>
          </p:cNvSpPr>
          <p:nvPr>
            <p:ph idx="1"/>
          </p:nvPr>
        </p:nvSpPr>
        <p:spPr/>
        <p:txBody>
          <a:bodyPr/>
          <a:lstStyle/>
          <a:p>
            <a:pPr marL="285750" indent="-285750"/>
            <a:r>
              <a:rPr lang="en-US" sz="2000" dirty="0"/>
              <a:t>Cinnamon</a:t>
            </a:r>
          </a:p>
          <a:p>
            <a:pPr marL="742950" lvl="1" indent="-285750"/>
            <a:r>
              <a:rPr lang="en-US" sz="2000" dirty="0"/>
              <a:t>Natural substance, does not always need to be stated on food labels</a:t>
            </a:r>
          </a:p>
          <a:p>
            <a:pPr marL="742950" lvl="1" indent="-285750"/>
            <a:r>
              <a:rPr lang="en-US" sz="2000" dirty="0"/>
              <a:t>Look for the words spices, spice extracts, ground cinnamon, mixed spice, cinnamon oil, cinnamal, or cinnamic aldehyde</a:t>
            </a:r>
          </a:p>
          <a:p>
            <a:pPr marL="285750" indent="-285750"/>
            <a:r>
              <a:rPr lang="en-US" sz="2000" dirty="0"/>
              <a:t>Benzoates</a:t>
            </a:r>
          </a:p>
          <a:p>
            <a:pPr marL="742950" lvl="1" indent="-285750"/>
            <a:r>
              <a:rPr lang="en-US" sz="2000" dirty="0"/>
              <a:t>Most added to food and drinks as a preservative</a:t>
            </a:r>
          </a:p>
          <a:p>
            <a:pPr marL="742950" lvl="1" indent="-285750"/>
            <a:r>
              <a:rPr lang="en-US" sz="2000" dirty="0"/>
              <a:t>Fizzy drinks and processed foods</a:t>
            </a:r>
          </a:p>
          <a:p>
            <a:pPr marL="742950" lvl="1" indent="-285750"/>
            <a:r>
              <a:rPr lang="en-US" sz="2000" dirty="0"/>
              <a:t>Can occur naturally in certain foods </a:t>
            </a:r>
          </a:p>
          <a:p>
            <a:pPr marL="285750" indent="-285750"/>
            <a:r>
              <a:rPr lang="en-US" sz="2000" dirty="0"/>
              <a:t>Flavorings </a:t>
            </a:r>
          </a:p>
          <a:p>
            <a:pPr marL="742950" lvl="1" indent="-285750"/>
            <a:r>
              <a:rPr lang="en-US" sz="2000" dirty="0"/>
              <a:t>Chemicals added to processed foods to improve flavor</a:t>
            </a:r>
          </a:p>
          <a:p>
            <a:pPr marL="742950" lvl="1" indent="-285750"/>
            <a:r>
              <a:rPr lang="en-US" sz="2000" dirty="0"/>
              <a:t>Recommended that products labelled with ‘flavorings’ or ‘natural flavors’ be avoided </a:t>
            </a:r>
          </a:p>
          <a:p>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23</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8577517"/>
      </p:ext>
    </p:extLst>
  </p:cSld>
  <p:clrMapOvr>
    <a:masterClrMapping/>
  </p:clrMapOvr>
  <mc:AlternateContent xmlns:mc="http://schemas.openxmlformats.org/markup-compatibility/2006" xmlns:p14="http://schemas.microsoft.com/office/powerpoint/2010/main">
    <mc:Choice Requires="p14">
      <p:transition spd="slow" p14:dur="2000" advTm="84279"/>
    </mc:Choice>
    <mc:Fallback xmlns="">
      <p:transition spd="slow" advTm="84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Crohn’s Disease Exclusion Diet</a:t>
            </a:r>
            <a:endParaRPr lang="en-US" dirty="0"/>
          </a:p>
        </p:txBody>
      </p:sp>
      <p:sp>
        <p:nvSpPr>
          <p:cNvPr id="5" name="Content Placeholder 4"/>
          <p:cNvSpPr>
            <a:spLocks noGrp="1"/>
          </p:cNvSpPr>
          <p:nvPr>
            <p:ph idx="1"/>
          </p:nvPr>
        </p:nvSpPr>
        <p:spPr/>
        <p:txBody>
          <a:bodyPr/>
          <a:lstStyle/>
          <a:p>
            <a:pPr marL="285750" indent="-285750"/>
            <a:r>
              <a:rPr lang="en-US" dirty="0"/>
              <a:t>Whole foods diet that excludes or limits exposure to foods that may alter intestinal barrier function or affect microbiome</a:t>
            </a:r>
          </a:p>
          <a:p>
            <a:pPr marL="285750" indent="-285750"/>
            <a:r>
              <a:rPr lang="en-US" dirty="0"/>
              <a:t>Always combined with partial enteral nutrition </a:t>
            </a:r>
          </a:p>
          <a:p>
            <a:pPr marL="285750" indent="-285750"/>
            <a:r>
              <a:rPr lang="en-US" dirty="0"/>
              <a:t>Ideal for patients unwilling to use exclusive enteral nutrition </a:t>
            </a:r>
          </a:p>
          <a:p>
            <a:pPr marL="285750" indent="-285750"/>
            <a:r>
              <a:rPr lang="en-US" dirty="0"/>
              <a:t>Three phases  </a:t>
            </a:r>
          </a:p>
          <a:p>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24</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2346703"/>
      </p:ext>
    </p:extLst>
  </p:cSld>
  <p:clrMapOvr>
    <a:masterClrMapping/>
  </p:clrMapOvr>
  <mc:AlternateContent xmlns:mc="http://schemas.openxmlformats.org/markup-compatibility/2006" xmlns:p14="http://schemas.microsoft.com/office/powerpoint/2010/main">
    <mc:Choice Requires="p14">
      <p:transition spd="slow" p14:dur="2000" advTm="28102"/>
    </mc:Choice>
    <mc:Fallback xmlns="">
      <p:transition spd="slow" advTm="28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Crohn’s Disease Exclusion Diet</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25</a:t>
            </a:fld>
            <a:endParaRPr lang="en-US" dirty="0"/>
          </a:p>
        </p:txBody>
      </p:sp>
      <p:sp>
        <p:nvSpPr>
          <p:cNvPr id="4" name="TextBox 3"/>
          <p:cNvSpPr txBox="1"/>
          <p:nvPr/>
        </p:nvSpPr>
        <p:spPr>
          <a:xfrm>
            <a:off x="838200" y="1690688"/>
            <a:ext cx="9677400"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Induction Phase – 1 (6 weeks)</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Limits insoluble fiber to prevent bowel obstructions</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50% of calories from formula</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Induction Phase – 2 (6 weeks)</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Adds back in many vegetables by week 10</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25% of calories from formula</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Maintenance Phase – 3</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Used after remission is achieved and to sustain remission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0224620"/>
      </p:ext>
    </p:extLst>
  </p:cSld>
  <p:clrMapOvr>
    <a:masterClrMapping/>
  </p:clrMapOvr>
  <mc:AlternateContent xmlns:mc="http://schemas.openxmlformats.org/markup-compatibility/2006" xmlns:p14="http://schemas.microsoft.com/office/powerpoint/2010/main">
    <mc:Choice Requires="p14">
      <p:transition spd="slow" p14:dur="2000" advTm="39351"/>
    </mc:Choice>
    <mc:Fallback xmlns="">
      <p:transition spd="slow" advTm="39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Mediterranean Diet</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26</a:t>
            </a:fld>
            <a:endParaRPr lang="en-US" dirty="0"/>
          </a:p>
        </p:txBody>
      </p:sp>
      <p:sp>
        <p:nvSpPr>
          <p:cNvPr id="4" name="TextBox 3"/>
          <p:cNvSpPr txBox="1"/>
          <p:nvPr/>
        </p:nvSpPr>
        <p:spPr>
          <a:xfrm>
            <a:off x="1125071" y="1690688"/>
            <a:ext cx="9345706" cy="4431983"/>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 study found that Mediterranean diet may be preferred to Specific Carbohydrate Diet in those with mild to moderate Crohn’s disease symptoms due to ease of following and other health benefits associated with Mediterranean diet</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Focuses on foods in their natural forms</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Focuses on fruits, vegetables, whole grains, beans and legumes, nuts and seeds</a:t>
            </a:r>
          </a:p>
          <a:p>
            <a:pPr marL="742950" lvl="2"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Limit processed, packaged, or canned </a:t>
            </a:r>
            <a:r>
              <a:rPr lang="en-US" sz="2400" dirty="0" smtClean="0">
                <a:latin typeface="Arial" panose="020B0604020202020204" pitchFamily="34" charset="0"/>
                <a:cs typeface="Arial" panose="020B0604020202020204" pitchFamily="34" charset="0"/>
              </a:rPr>
              <a:t>foods</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Allows for variety</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Not as restrictive as other diets, can eat different foods</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Supports healthy lifestyle </a:t>
            </a:r>
          </a:p>
          <a:p>
            <a:pPr marL="742950" lvl="1" indent="-285750">
              <a:buFont typeface="Arial" panose="020B0604020202020204" pitchFamily="34" charset="0"/>
              <a:buChar char="•"/>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50317956"/>
      </p:ext>
    </p:extLst>
  </p:cSld>
  <p:clrMapOvr>
    <a:masterClrMapping/>
  </p:clrMapOvr>
  <mc:AlternateContent xmlns:mc="http://schemas.openxmlformats.org/markup-compatibility/2006" xmlns:p14="http://schemas.microsoft.com/office/powerpoint/2010/main">
    <mc:Choice Requires="p14">
      <p:transition spd="slow" p14:dur="2000" advTm="48477"/>
    </mc:Choice>
    <mc:Fallback xmlns="">
      <p:transition spd="slow" advTm="4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Lab and Supplementation Guidelines</a:t>
            </a:r>
            <a:endParaRPr lang="en-US" dirty="0"/>
          </a:p>
        </p:txBody>
      </p:sp>
      <p:sp>
        <p:nvSpPr>
          <p:cNvPr id="3" name="Subtitle 2"/>
          <p:cNvSpPr>
            <a:spLocks noGrp="1"/>
          </p:cNvSpPr>
          <p:nvPr>
            <p:ph type="subTitle" idx="1"/>
          </p:nvPr>
        </p:nvSpPr>
        <p:spPr/>
        <p:txBody>
          <a:bodyPr/>
          <a:lstStyle/>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3193213"/>
      </p:ext>
    </p:extLst>
  </p:cSld>
  <p:clrMapOvr>
    <a:masterClrMapping/>
  </p:clrMapOvr>
  <mc:AlternateContent xmlns:mc="http://schemas.openxmlformats.org/markup-compatibility/2006" xmlns:p14="http://schemas.microsoft.com/office/powerpoint/2010/main">
    <mc:Choice Requires="p14">
      <p:transition spd="slow" p14:dur="2000" advTm="7136"/>
    </mc:Choice>
    <mc:Fallback xmlns="">
      <p:transition spd="slow" advTm="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Guidelines</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28</a:t>
            </a:fld>
            <a:endParaRPr lang="en-US" dirty="0"/>
          </a:p>
        </p:txBody>
      </p:sp>
      <p:sp>
        <p:nvSpPr>
          <p:cNvPr id="4" name="TextBox 3"/>
          <p:cNvSpPr txBox="1"/>
          <p:nvPr/>
        </p:nvSpPr>
        <p:spPr>
          <a:xfrm>
            <a:off x="962526" y="1600200"/>
            <a:ext cx="9625263"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Yearly labs (ideally in spring)</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25 OH Vitamin D</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Ferritin</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Blood Iron &amp;TIBC w/ % saturation</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Other labs to consider</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Zinc</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Vitamin B12</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MMA</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CBC with auto differential</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Reticulocyte count</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4661111"/>
      </p:ext>
    </p:extLst>
  </p:cSld>
  <p:clrMapOvr>
    <a:masterClrMapping/>
  </p:clrMapOvr>
  <mc:AlternateContent xmlns:mc="http://schemas.openxmlformats.org/markup-compatibility/2006" xmlns:p14="http://schemas.microsoft.com/office/powerpoint/2010/main">
    <mc:Choice Requires="p14">
      <p:transition spd="slow" p14:dur="2000" advTm="55018"/>
    </mc:Choice>
    <mc:Fallback xmlns="">
      <p:transition spd="slow" advTm="55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Supplementation </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29</a:t>
            </a:fld>
            <a:endParaRPr lang="en-US" dirty="0"/>
          </a:p>
        </p:txBody>
      </p:sp>
      <p:sp>
        <p:nvSpPr>
          <p:cNvPr id="4" name="TextBox 3"/>
          <p:cNvSpPr txBox="1"/>
          <p:nvPr/>
        </p:nvSpPr>
        <p:spPr>
          <a:xfrm>
            <a:off x="723900" y="1512888"/>
            <a:ext cx="10934700"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Multivitamin</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 8 years: standard complete multivitamin</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9+: prenatal vitamin </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Vitamin D</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Supplement if &lt;30 </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Weight based daily dosing or weekly/monthly dosing for patient’s with poor compliance of daily supplements</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Available in chewable, gummy, tablet, or liquid over the counter</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D2 for weekly/monthly dosing, usually needs to be ordered through pharmacy</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B12</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Consider supplementation if low and MMA &gt; 400</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Intranasal, subcutaneous, or high dose oral supplement</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Zinc</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Consider supplementation if below reference range</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Tablet or capsule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7458024"/>
      </p:ext>
    </p:extLst>
  </p:cSld>
  <p:clrMapOvr>
    <a:masterClrMapping/>
  </p:clrMapOvr>
  <mc:AlternateContent xmlns:mc="http://schemas.openxmlformats.org/markup-compatibility/2006" xmlns:p14="http://schemas.microsoft.com/office/powerpoint/2010/main">
    <mc:Choice Requires="p14">
      <p:transition spd="slow" p14:dur="2000" advTm="106079"/>
    </mc:Choice>
    <mc:Fallback xmlns="">
      <p:transition spd="slow" advTm="106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1A001E-C6FA-3A47-B609-B6D5FD8E4B94}"/>
              </a:ext>
            </a:extLst>
          </p:cNvPr>
          <p:cNvSpPr>
            <a:spLocks noGrp="1"/>
          </p:cNvSpPr>
          <p:nvPr>
            <p:ph type="title"/>
          </p:nvPr>
        </p:nvSpPr>
        <p:spPr/>
        <p:txBody>
          <a:bodyPr/>
          <a:lstStyle/>
          <a:p>
            <a:r>
              <a:rPr lang="en-US" dirty="0" smtClean="0"/>
              <a:t>Crohn’s vs Ulcerative Colitis</a:t>
            </a:r>
            <a:endParaRPr lang="en-US" dirty="0"/>
          </a:p>
        </p:txBody>
      </p:sp>
      <p:pic>
        <p:nvPicPr>
          <p:cNvPr id="5" name="Content Placeholder 4"/>
          <p:cNvPicPr>
            <a:picLocks noGrp="1" noChangeAspect="1"/>
          </p:cNvPicPr>
          <p:nvPr>
            <p:ph idx="1"/>
          </p:nvPr>
        </p:nvPicPr>
        <p:blipFill>
          <a:blip r:embed="rId5"/>
          <a:stretch>
            <a:fillRect/>
          </a:stretch>
        </p:blipFill>
        <p:spPr>
          <a:xfrm>
            <a:off x="3258171" y="1825625"/>
            <a:ext cx="5675658" cy="4351338"/>
          </a:xfrm>
          <a:prstGeom prst="rect">
            <a:avLst/>
          </a:prstGeom>
        </p:spPr>
      </p:pic>
      <p:sp>
        <p:nvSpPr>
          <p:cNvPr id="3" name="Slide Number Placeholder 2">
            <a:extLst>
              <a:ext uri="{FF2B5EF4-FFF2-40B4-BE49-F238E27FC236}">
                <a16:creationId xmlns:a16="http://schemas.microsoft.com/office/drawing/2014/main" xmlns="" id="{2244449A-8A06-BA4A-B4EB-357090690ABB}"/>
              </a:ext>
            </a:extLst>
          </p:cNvPr>
          <p:cNvSpPr>
            <a:spLocks noGrp="1"/>
          </p:cNvSpPr>
          <p:nvPr>
            <p:ph type="sldNum" sz="quarter" idx="4"/>
          </p:nvPr>
        </p:nvSpPr>
        <p:spPr/>
        <p:txBody>
          <a:bodyPr/>
          <a:lstStyle/>
          <a:p>
            <a:fld id="{2C409DA8-79F0-7748-B4F6-AB3CA9E3BAE2}" type="slidenum">
              <a:rPr lang="en-US" smtClean="0"/>
              <a:pPr/>
              <a:t>3</a:t>
            </a:fld>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67117460"/>
      </p:ext>
    </p:extLst>
  </p:cSld>
  <p:clrMapOvr>
    <a:masterClrMapping/>
  </p:clrMapOvr>
  <mc:AlternateContent xmlns:mc="http://schemas.openxmlformats.org/markup-compatibility/2006">
    <mc:Choice xmlns:p14="http://schemas.microsoft.com/office/powerpoint/2010/main" Requires="p14">
      <p:transition spd="slow" p14:dur="2000" advTm="79379"/>
    </mc:Choice>
    <mc:Fallback>
      <p:transition spd="slow" advTm="79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Iron Supplementation</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30</a:t>
            </a:fld>
            <a:endParaRPr lang="en-US" dirty="0"/>
          </a:p>
        </p:txBody>
      </p:sp>
      <p:sp>
        <p:nvSpPr>
          <p:cNvPr id="4" name="TextBox 3"/>
          <p:cNvSpPr txBox="1"/>
          <p:nvPr/>
        </p:nvSpPr>
        <p:spPr>
          <a:xfrm>
            <a:off x="838200" y="1658530"/>
            <a:ext cx="10515600"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Oral/enteral</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Recommended for patients with mild anemia (Hgb ≥ 10 g/dL), patients with quiescent disease</a:t>
            </a:r>
          </a:p>
          <a:p>
            <a:pPr marL="742950" lvl="2" indent="-285750">
              <a:buFont typeface="Arial" panose="020B0604020202020204" pitchFamily="34" charset="0"/>
              <a:buChar char="•"/>
            </a:pPr>
            <a:r>
              <a:rPr lang="en-US" dirty="0">
                <a:latin typeface="Arial" panose="020B0604020202020204" pitchFamily="34" charset="0"/>
                <a:cs typeface="Arial" panose="020B0604020202020204" pitchFamily="34" charset="0"/>
              </a:rPr>
              <a:t>Dosing</a:t>
            </a:r>
            <a:r>
              <a:rPr lang="en-US" dirty="0" smtClean="0">
                <a:latin typeface="Arial" panose="020B0604020202020204" pitchFamily="34" charset="0"/>
                <a:cs typeface="Arial" panose="020B0604020202020204" pitchFamily="34" charset="0"/>
              </a:rPr>
              <a:t>:</a:t>
            </a:r>
          </a:p>
          <a:p>
            <a:pPr marL="12001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Mild-moderate deficiency: 2-3 mg elemental iron/kg/day divided into 1-2 doses</a:t>
            </a:r>
          </a:p>
          <a:p>
            <a:pPr marL="12001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Severe deficiency: 4-6 mg elemental iron/kg/day divided into 3 doses </a:t>
            </a:r>
            <a:endParaRPr lang="en-US" dirty="0">
              <a:latin typeface="Arial" panose="020B0604020202020204" pitchFamily="34" charset="0"/>
              <a:cs typeface="Arial" panose="020B0604020202020204" pitchFamily="34" charset="0"/>
            </a:endParaRPr>
          </a:p>
          <a:p>
            <a:pPr marL="12001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Give </a:t>
            </a:r>
            <a:r>
              <a:rPr lang="en-US" dirty="0">
                <a:latin typeface="Arial" panose="020B0604020202020204" pitchFamily="34" charset="0"/>
                <a:cs typeface="Arial" panose="020B0604020202020204" pitchFamily="34" charset="0"/>
              </a:rPr>
              <a:t>maximum of 130 mg/day elemental </a:t>
            </a:r>
            <a:r>
              <a:rPr lang="en-US" dirty="0" smtClean="0">
                <a:latin typeface="Arial" panose="020B0604020202020204" pitchFamily="34" charset="0"/>
                <a:cs typeface="Arial" panose="020B0604020202020204" pitchFamily="34" charset="0"/>
              </a:rPr>
              <a:t>iron </a:t>
            </a:r>
            <a:endParaRPr lang="en-US" dirty="0">
              <a:latin typeface="Arial" panose="020B0604020202020204" pitchFamily="34" charset="0"/>
              <a:cs typeface="Arial" panose="020B0604020202020204" pitchFamily="34" charset="0"/>
            </a:endParaRPr>
          </a:p>
          <a:p>
            <a:pPr marL="1200150" lvl="3"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IV </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Consider for patients with moderate to severe </a:t>
            </a:r>
            <a:r>
              <a:rPr lang="en-US" dirty="0">
                <a:latin typeface="Arial" panose="020B0604020202020204" pitchFamily="34" charset="0"/>
                <a:cs typeface="Arial" panose="020B0604020202020204" pitchFamily="34" charset="0"/>
              </a:rPr>
              <a:t>anemia (Hgb </a:t>
            </a:r>
            <a:r>
              <a:rPr lang="en-US" dirty="0" smtClean="0">
                <a:latin typeface="Arial" panose="020B0604020202020204" pitchFamily="34" charset="0"/>
                <a:cs typeface="Arial" panose="020B0604020202020204" pitchFamily="34" charset="0"/>
              </a:rPr>
              <a:t>&lt; </a:t>
            </a:r>
            <a:r>
              <a:rPr lang="en-US" dirty="0">
                <a:latin typeface="Arial" panose="020B0604020202020204" pitchFamily="34" charset="0"/>
                <a:cs typeface="Arial" panose="020B0604020202020204" pitchFamily="34" charset="0"/>
              </a:rPr>
              <a:t>10 g/dL</a:t>
            </a:r>
            <a:r>
              <a:rPr lang="en-US" dirty="0" smtClean="0">
                <a:latin typeface="Arial" panose="020B0604020202020204" pitchFamily="34" charset="0"/>
                <a:cs typeface="Arial" panose="020B0604020202020204" pitchFamily="34" charset="0"/>
              </a:rPr>
              <a:t>), active disease, history of intolerance to oral iron</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Ensure IV iron is needed</a:t>
            </a:r>
          </a:p>
          <a:p>
            <a:pPr marL="1200150" lvl="2"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Hemoglobin/hematocrit, consider reticulocyte count</a:t>
            </a:r>
          </a:p>
          <a:p>
            <a:pPr marL="1200150" lvl="2"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Ferritin, serum iron, TIBC, transferrin saturation </a:t>
            </a:r>
          </a:p>
          <a:p>
            <a:pPr marL="1200150" lvl="2"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Blood transfusions or IV iron infusions within past 6 months</a:t>
            </a:r>
          </a:p>
          <a:p>
            <a:pPr marL="1200150" lvl="2"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Inflammatory status</a:t>
            </a:r>
          </a:p>
          <a:p>
            <a:pPr marL="16573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May consider delaying infusion if patient has severe inflammation </a:t>
            </a:r>
          </a:p>
          <a:p>
            <a:pPr lvl="3"/>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or infection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4793777"/>
      </p:ext>
    </p:extLst>
  </p:cSld>
  <p:clrMapOvr>
    <a:masterClrMapping/>
  </p:clrMapOvr>
  <mc:AlternateContent xmlns:mc="http://schemas.openxmlformats.org/markup-compatibility/2006" xmlns:p14="http://schemas.microsoft.com/office/powerpoint/2010/main">
    <mc:Choice Requires="p14">
      <p:transition spd="slow" p14:dur="2000" advTm="106840"/>
    </mc:Choice>
    <mc:Fallback xmlns="">
      <p:transition spd="slow" advTm="106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Supplementation Monitoring </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31</a:t>
            </a:fld>
            <a:endParaRPr lang="en-US" dirty="0"/>
          </a:p>
        </p:txBody>
      </p:sp>
      <p:sp>
        <p:nvSpPr>
          <p:cNvPr id="4" name="TextBox 3"/>
          <p:cNvSpPr txBox="1"/>
          <p:nvPr/>
        </p:nvSpPr>
        <p:spPr>
          <a:xfrm>
            <a:off x="838200" y="1841570"/>
            <a:ext cx="10408920"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Iron</a:t>
            </a:r>
          </a:p>
          <a:p>
            <a:pPr marL="742950" lvl="1"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After starting supplementation:</a:t>
            </a:r>
          </a:p>
          <a:p>
            <a:pPr marL="1200150" lvl="2"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Repeat CBC and iron studies in 1-3 months</a:t>
            </a:r>
          </a:p>
          <a:p>
            <a:pPr marL="1657350" lvl="3"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If poor response to oral iron, consider changing to IV iron and/or consider if patient has anemia of chronic disease</a:t>
            </a:r>
          </a:p>
          <a:p>
            <a:pPr marL="742950" lvl="1"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After HgB has normalized:</a:t>
            </a:r>
          </a:p>
          <a:p>
            <a:pPr marL="1200150" lvl="2"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Continue supplementation for 4-6 months if patients are in remission, recheck 3-6 months after stopping supplementation </a:t>
            </a: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All other micronutrients</a:t>
            </a:r>
          </a:p>
          <a:p>
            <a:pPr marL="742950" lvl="1"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Recheck nutrients 3-6 months after supplementation</a:t>
            </a:r>
          </a:p>
          <a:p>
            <a:pPr marL="742950" lvl="1"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Recheck labs yearly after normalizing  </a:t>
            </a:r>
            <a:endParaRPr lang="en-US" sz="2000" dirty="0">
              <a:latin typeface="Arial" panose="020B0604020202020204" pitchFamily="34" charset="0"/>
              <a:cs typeface="Arial" panose="020B0604020202020204" pitchFamily="34"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3038733"/>
      </p:ext>
    </p:extLst>
  </p:cSld>
  <p:clrMapOvr>
    <a:masterClrMapping/>
  </p:clrMapOvr>
  <mc:AlternateContent xmlns:mc="http://schemas.openxmlformats.org/markup-compatibility/2006" xmlns:p14="http://schemas.microsoft.com/office/powerpoint/2010/main">
    <mc:Choice Requires="p14">
      <p:transition spd="slow" p14:dur="2000" advTm="71469"/>
    </mc:Choice>
    <mc:Fallback xmlns="">
      <p:transition spd="slow" advTm="71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Crohn’s Disease</a:t>
            </a:r>
            <a:endParaRPr lang="en-US" dirty="0"/>
          </a:p>
        </p:txBody>
      </p:sp>
      <p:sp>
        <p:nvSpPr>
          <p:cNvPr id="4" name="Content Placeholder 3"/>
          <p:cNvSpPr>
            <a:spLocks noGrp="1"/>
          </p:cNvSpPr>
          <p:nvPr>
            <p:ph idx="1"/>
          </p:nvPr>
        </p:nvSpPr>
        <p:spPr/>
        <p:txBody>
          <a:bodyPr/>
          <a:lstStyle/>
          <a:p>
            <a:r>
              <a:rPr lang="en-US" dirty="0" smtClean="0"/>
              <a:t>Can affect any part of the GI tract from the mouth to anus</a:t>
            </a:r>
          </a:p>
          <a:p>
            <a:pPr lvl="1"/>
            <a:r>
              <a:rPr lang="en-US" dirty="0" smtClean="0"/>
              <a:t>Mostly commonly affects the end of the small bowel (ileum) and the beginning of the colon </a:t>
            </a:r>
          </a:p>
          <a:p>
            <a:r>
              <a:rPr lang="en-US" dirty="0" smtClean="0"/>
              <a:t>Can affect the entire thickness of the bowel wall</a:t>
            </a:r>
          </a:p>
          <a:p>
            <a:r>
              <a:rPr lang="en-US" dirty="0" smtClean="0"/>
              <a:t>Inflammation can “skip” or leave normal areas between patches of diseased intestine </a:t>
            </a:r>
          </a:p>
          <a:p>
            <a:r>
              <a:rPr lang="en-US" dirty="0" smtClean="0"/>
              <a:t>Characterized by abscesses, fistulas, strictures, and partial or complete bowel obstruction </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4</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0868566"/>
      </p:ext>
    </p:extLst>
  </p:cSld>
  <p:clrMapOvr>
    <a:masterClrMapping/>
  </p:clrMapOvr>
  <mc:AlternateContent xmlns:mc="http://schemas.openxmlformats.org/markup-compatibility/2006" xmlns:p14="http://schemas.microsoft.com/office/powerpoint/2010/main">
    <mc:Choice Requires="p14">
      <p:transition spd="slow" p14:dur="2000" advTm="38090"/>
    </mc:Choice>
    <mc:Fallback xmlns="">
      <p:transition spd="slow" advTm="3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Ulcerative Colitis</a:t>
            </a:r>
            <a:endParaRPr lang="en-US" dirty="0"/>
          </a:p>
        </p:txBody>
      </p:sp>
      <p:sp>
        <p:nvSpPr>
          <p:cNvPr id="4" name="Content Placeholder 3"/>
          <p:cNvSpPr>
            <a:spLocks noGrp="1"/>
          </p:cNvSpPr>
          <p:nvPr>
            <p:ph idx="1"/>
          </p:nvPr>
        </p:nvSpPr>
        <p:spPr/>
        <p:txBody>
          <a:bodyPr/>
          <a:lstStyle/>
          <a:p>
            <a:r>
              <a:rPr lang="en-US" dirty="0" smtClean="0"/>
              <a:t>Only affects the colon</a:t>
            </a:r>
          </a:p>
          <a:p>
            <a:r>
              <a:rPr lang="en-US" dirty="0" smtClean="0"/>
              <a:t>Affects only the innermost lining of the colon</a:t>
            </a:r>
          </a:p>
          <a:p>
            <a:r>
              <a:rPr lang="en-US" dirty="0" smtClean="0"/>
              <a:t>Inflammation of the intestine does not “skip”</a:t>
            </a:r>
          </a:p>
          <a:p>
            <a:r>
              <a:rPr lang="en-US" dirty="0" smtClean="0"/>
              <a:t>Bleeding is more common in UC than Crohn’s </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5</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6191578"/>
      </p:ext>
    </p:extLst>
  </p:cSld>
  <p:clrMapOvr>
    <a:masterClrMapping/>
  </p:clrMapOvr>
  <mc:AlternateContent xmlns:mc="http://schemas.openxmlformats.org/markup-compatibility/2006" xmlns:p14="http://schemas.microsoft.com/office/powerpoint/2010/main">
    <mc:Choice Requires="p14">
      <p:transition spd="slow" p14:dur="2000" advTm="19106"/>
    </mc:Choice>
    <mc:Fallback xmlns="">
      <p:transition spd="slow" advTm="19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Nutrition Assessment</a:t>
            </a:r>
            <a:endParaRPr lang="en-US" dirty="0"/>
          </a:p>
        </p:txBody>
      </p:sp>
      <p:sp>
        <p:nvSpPr>
          <p:cNvPr id="3" name="Subtitle 2"/>
          <p:cNvSpPr>
            <a:spLocks noGrp="1"/>
          </p:cNvSpPr>
          <p:nvPr>
            <p:ph type="subTitle" idx="1"/>
          </p:nvPr>
        </p:nvSpPr>
        <p:spPr/>
        <p:txBody>
          <a:bodyPr/>
          <a:lstStyle/>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2847350"/>
      </p:ext>
    </p:extLst>
  </p:cSld>
  <p:clrMapOvr>
    <a:masterClrMapping/>
  </p:clrMapOvr>
  <mc:AlternateContent xmlns:mc="http://schemas.openxmlformats.org/markup-compatibility/2006" xmlns:p14="http://schemas.microsoft.com/office/powerpoint/2010/main">
    <mc:Choice Requires="p14">
      <p:transition spd="slow" p14:dur="2000" advTm="7304"/>
    </mc:Choice>
    <mc:Fallback xmlns="">
      <p:transition spd="slow" advTm="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Nutrition Related Concerns</a:t>
            </a:r>
            <a:endParaRPr lang="en-US" dirty="0"/>
          </a:p>
        </p:txBody>
      </p:sp>
      <p:sp>
        <p:nvSpPr>
          <p:cNvPr id="6" name="Content Placeholder 5"/>
          <p:cNvSpPr>
            <a:spLocks noGrp="1"/>
          </p:cNvSpPr>
          <p:nvPr>
            <p:ph idx="1"/>
          </p:nvPr>
        </p:nvSpPr>
        <p:spPr/>
        <p:txBody>
          <a:bodyPr numCol="1"/>
          <a:lstStyle/>
          <a:p>
            <a:r>
              <a:rPr lang="en-US" dirty="0" smtClean="0"/>
              <a:t>Anemia</a:t>
            </a:r>
          </a:p>
          <a:p>
            <a:r>
              <a:rPr lang="en-US" dirty="0" smtClean="0"/>
              <a:t>Poor appetite</a:t>
            </a:r>
          </a:p>
          <a:p>
            <a:r>
              <a:rPr lang="en-US" dirty="0" smtClean="0"/>
              <a:t>Food aversions and fear of eating </a:t>
            </a:r>
          </a:p>
          <a:p>
            <a:r>
              <a:rPr lang="en-US" dirty="0" smtClean="0"/>
              <a:t>Malabsorption</a:t>
            </a:r>
          </a:p>
          <a:p>
            <a:r>
              <a:rPr lang="en-US" dirty="0" smtClean="0"/>
              <a:t>Weight loss</a:t>
            </a:r>
          </a:p>
          <a:p>
            <a:r>
              <a:rPr lang="en-US" dirty="0" smtClean="0"/>
              <a:t>Malnutrition</a:t>
            </a:r>
          </a:p>
          <a:p>
            <a:r>
              <a:rPr lang="en-US" dirty="0" smtClean="0"/>
              <a:t>Micronutrient deficiencies  </a:t>
            </a:r>
          </a:p>
        </p:txBody>
      </p:sp>
      <p:sp>
        <p:nvSpPr>
          <p:cNvPr id="3" name="Slide Number Placeholder 2"/>
          <p:cNvSpPr>
            <a:spLocks noGrp="1"/>
          </p:cNvSpPr>
          <p:nvPr>
            <p:ph type="sldNum" sz="quarter" idx="4"/>
          </p:nvPr>
        </p:nvSpPr>
        <p:spPr/>
        <p:txBody>
          <a:bodyPr/>
          <a:lstStyle/>
          <a:p>
            <a:fld id="{2C409DA8-79F0-7748-B4F6-AB3CA9E3BAE2}" type="slidenum">
              <a:rPr lang="en-US" smtClean="0"/>
              <a:pPr/>
              <a:t>7</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0592871"/>
      </p:ext>
    </p:extLst>
  </p:cSld>
  <p:clrMapOvr>
    <a:masterClrMapping/>
  </p:clrMapOvr>
  <mc:AlternateContent xmlns:mc="http://schemas.openxmlformats.org/markup-compatibility/2006" xmlns:p14="http://schemas.microsoft.com/office/powerpoint/2010/main">
    <mc:Choice Requires="p14">
      <p:transition spd="slow" p14:dur="2000" advTm="43033"/>
    </mc:Choice>
    <mc:Fallback xmlns="">
      <p:transition spd="slow" advTm="43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Micronutrient Concerns</a:t>
            </a:r>
            <a:endParaRPr lang="en-US" dirty="0"/>
          </a:p>
        </p:txBody>
      </p:sp>
      <p:sp>
        <p:nvSpPr>
          <p:cNvPr id="5" name="Content Placeholder 4"/>
          <p:cNvSpPr>
            <a:spLocks noGrp="1"/>
          </p:cNvSpPr>
          <p:nvPr>
            <p:ph idx="1"/>
          </p:nvPr>
        </p:nvSpPr>
        <p:spPr/>
        <p:txBody>
          <a:bodyPr>
            <a:normAutofit fontScale="92500" lnSpcReduction="20000"/>
          </a:bodyPr>
          <a:lstStyle/>
          <a:p>
            <a:pPr marL="285750" indent="-285750"/>
            <a:r>
              <a:rPr lang="en-US" dirty="0"/>
              <a:t>Iron</a:t>
            </a:r>
          </a:p>
          <a:p>
            <a:pPr marL="285750" indent="-285750"/>
            <a:r>
              <a:rPr lang="en-US" dirty="0"/>
              <a:t>Ferritin</a:t>
            </a:r>
          </a:p>
          <a:p>
            <a:pPr marL="285750" indent="-285750"/>
            <a:r>
              <a:rPr lang="en-US" dirty="0"/>
              <a:t>Vitamin D</a:t>
            </a:r>
          </a:p>
          <a:p>
            <a:pPr marL="285750" indent="-285750"/>
            <a:r>
              <a:rPr lang="en-US" dirty="0"/>
              <a:t>Vitamin A</a:t>
            </a:r>
          </a:p>
          <a:p>
            <a:pPr marL="285750" indent="-285750"/>
            <a:r>
              <a:rPr lang="en-US" dirty="0"/>
              <a:t>Vitamin E</a:t>
            </a:r>
          </a:p>
          <a:p>
            <a:pPr marL="285750" indent="-285750"/>
            <a:r>
              <a:rPr lang="en-US" dirty="0"/>
              <a:t>Zinc</a:t>
            </a:r>
          </a:p>
          <a:p>
            <a:pPr marL="285750" indent="-285750"/>
            <a:r>
              <a:rPr lang="en-US" dirty="0"/>
              <a:t>Selenium</a:t>
            </a:r>
          </a:p>
          <a:p>
            <a:pPr marL="285750" indent="-285750"/>
            <a:r>
              <a:rPr lang="en-US" dirty="0"/>
              <a:t>Copper</a:t>
            </a:r>
          </a:p>
          <a:p>
            <a:pPr marL="285750" indent="-285750"/>
            <a:r>
              <a:rPr lang="en-US" dirty="0"/>
              <a:t>B12</a:t>
            </a:r>
          </a:p>
          <a:p>
            <a:pPr marL="285750" indent="-285750"/>
            <a:r>
              <a:rPr lang="en-US" dirty="0"/>
              <a:t>RBC </a:t>
            </a:r>
            <a:r>
              <a:rPr lang="en-US" dirty="0" smtClean="0"/>
              <a:t>folate</a:t>
            </a:r>
            <a:endParaRPr lang="en-US" dirty="0"/>
          </a:p>
        </p:txBody>
      </p:sp>
      <p:sp>
        <p:nvSpPr>
          <p:cNvPr id="3" name="Slide Number Placeholder 2"/>
          <p:cNvSpPr>
            <a:spLocks noGrp="1"/>
          </p:cNvSpPr>
          <p:nvPr>
            <p:ph type="sldNum" sz="quarter" idx="4"/>
          </p:nvPr>
        </p:nvSpPr>
        <p:spPr/>
        <p:txBody>
          <a:bodyPr/>
          <a:lstStyle/>
          <a:p>
            <a:fld id="{2C409DA8-79F0-7748-B4F6-AB3CA9E3BAE2}" type="slidenum">
              <a:rPr lang="en-US" smtClean="0"/>
              <a:pPr/>
              <a:t>8</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6828790"/>
      </p:ext>
    </p:extLst>
  </p:cSld>
  <p:clrMapOvr>
    <a:masterClrMapping/>
  </p:clrMapOvr>
  <mc:AlternateContent xmlns:mc="http://schemas.openxmlformats.org/markup-compatibility/2006" xmlns:p14="http://schemas.microsoft.com/office/powerpoint/2010/main">
    <mc:Choice Requires="p14">
      <p:transition spd="slow" p14:dur="2000" advTm="63489"/>
    </mc:Choice>
    <mc:Fallback xmlns="">
      <p:transition spd="slow" advTm="6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Commonly Used Medications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79262929"/>
              </p:ext>
            </p:extLst>
          </p:nvPr>
        </p:nvGraphicFramePr>
        <p:xfrm>
          <a:off x="765464" y="1399598"/>
          <a:ext cx="10716491" cy="4297680"/>
        </p:xfrm>
        <a:graphic>
          <a:graphicData uri="http://schemas.openxmlformats.org/drawingml/2006/table">
            <a:tbl>
              <a:tblPr firstRow="1" bandRow="1">
                <a:tableStyleId>{5C22544A-7EE6-4342-B048-85BDC9FD1C3A}</a:tableStyleId>
              </a:tblPr>
              <a:tblGrid>
                <a:gridCol w="2071255"/>
                <a:gridCol w="2109354"/>
                <a:gridCol w="1527463"/>
                <a:gridCol w="1652155"/>
                <a:gridCol w="1548245"/>
                <a:gridCol w="1808019"/>
              </a:tblGrid>
              <a:tr h="370840">
                <a:tc>
                  <a:txBody>
                    <a:bodyPr/>
                    <a:lstStyle/>
                    <a:p>
                      <a:pPr algn="ctr"/>
                      <a:r>
                        <a:rPr lang="en-US" dirty="0" smtClean="0"/>
                        <a:t>Medication Class</a:t>
                      </a:r>
                      <a:endParaRPr lang="en-US" dirty="0"/>
                    </a:p>
                  </a:txBody>
                  <a:tcPr/>
                </a:tc>
                <a:tc>
                  <a:txBody>
                    <a:bodyPr/>
                    <a:lstStyle/>
                    <a:p>
                      <a:pPr algn="ctr"/>
                      <a:r>
                        <a:rPr lang="en-US" dirty="0" smtClean="0"/>
                        <a:t>Examples</a:t>
                      </a:r>
                      <a:endParaRPr lang="en-US" dirty="0"/>
                    </a:p>
                  </a:txBody>
                  <a:tcPr/>
                </a:tc>
                <a:tc>
                  <a:txBody>
                    <a:bodyPr/>
                    <a:lstStyle/>
                    <a:p>
                      <a:pPr algn="ctr"/>
                      <a:r>
                        <a:rPr lang="en-US" dirty="0" smtClean="0"/>
                        <a:t>Usual Route</a:t>
                      </a:r>
                      <a:endParaRPr lang="en-US" dirty="0"/>
                    </a:p>
                  </a:txBody>
                  <a:tcPr/>
                </a:tc>
                <a:tc>
                  <a:txBody>
                    <a:bodyPr/>
                    <a:lstStyle/>
                    <a:p>
                      <a:pPr algn="ctr"/>
                      <a:r>
                        <a:rPr lang="en-US" dirty="0" smtClean="0"/>
                        <a:t>Treatment Frequency</a:t>
                      </a:r>
                      <a:endParaRPr lang="en-US" dirty="0"/>
                    </a:p>
                  </a:txBody>
                  <a:tcPr/>
                </a:tc>
                <a:tc>
                  <a:txBody>
                    <a:bodyPr/>
                    <a:lstStyle/>
                    <a:p>
                      <a:pPr algn="ctr"/>
                      <a:r>
                        <a:rPr lang="en-US" dirty="0" smtClean="0"/>
                        <a:t>Immune Suppression</a:t>
                      </a:r>
                      <a:endParaRPr lang="en-US" dirty="0"/>
                    </a:p>
                  </a:txBody>
                  <a:tcPr/>
                </a:tc>
                <a:tc>
                  <a:txBody>
                    <a:bodyPr/>
                    <a:lstStyle/>
                    <a:p>
                      <a:pPr algn="ctr"/>
                      <a:r>
                        <a:rPr lang="en-US" dirty="0" smtClean="0"/>
                        <a:t>Starts to Work</a:t>
                      </a:r>
                      <a:endParaRPr lang="en-US" dirty="0"/>
                    </a:p>
                  </a:txBody>
                  <a:tcPr/>
                </a:tc>
              </a:tr>
              <a:tr h="370840">
                <a:tc>
                  <a:txBody>
                    <a:bodyPr/>
                    <a:lstStyle/>
                    <a:p>
                      <a:r>
                        <a:rPr lang="en-US" dirty="0" smtClean="0"/>
                        <a:t>Aminosalicylates (5-ASA) &amp; Mesalamines</a:t>
                      </a:r>
                      <a:endParaRPr lang="en-US" dirty="0"/>
                    </a:p>
                  </a:txBody>
                  <a:tcPr/>
                </a:tc>
                <a:tc>
                  <a:txBody>
                    <a:bodyPr/>
                    <a:lstStyle/>
                    <a:p>
                      <a:r>
                        <a:rPr lang="en-US" dirty="0" smtClean="0"/>
                        <a:t>Sulfasalazine </a:t>
                      </a:r>
                    </a:p>
                    <a:p>
                      <a:r>
                        <a:rPr lang="en-US" dirty="0" smtClean="0"/>
                        <a:t>Mesalamine</a:t>
                      </a:r>
                      <a:endParaRPr lang="en-US" dirty="0"/>
                    </a:p>
                  </a:txBody>
                  <a:tcPr/>
                </a:tc>
                <a:tc>
                  <a:txBody>
                    <a:bodyPr/>
                    <a:lstStyle/>
                    <a:p>
                      <a:r>
                        <a:rPr lang="en-US" dirty="0" smtClean="0"/>
                        <a:t>Oral</a:t>
                      </a:r>
                    </a:p>
                    <a:p>
                      <a:r>
                        <a:rPr lang="en-US" dirty="0" smtClean="0"/>
                        <a:t>Suppository</a:t>
                      </a:r>
                    </a:p>
                    <a:p>
                      <a:r>
                        <a:rPr lang="en-US" dirty="0" smtClean="0"/>
                        <a:t>Enema</a:t>
                      </a:r>
                      <a:endParaRPr lang="en-US" dirty="0"/>
                    </a:p>
                  </a:txBody>
                  <a:tcPr/>
                </a:tc>
                <a:tc>
                  <a:txBody>
                    <a:bodyPr/>
                    <a:lstStyle/>
                    <a:p>
                      <a:r>
                        <a:rPr lang="en-US" dirty="0" smtClean="0"/>
                        <a:t>1-2</a:t>
                      </a:r>
                      <a:r>
                        <a:rPr lang="en-US" baseline="0" dirty="0" smtClean="0"/>
                        <a:t> times/day</a:t>
                      </a:r>
                      <a:endParaRPr lang="en-US" dirty="0"/>
                    </a:p>
                  </a:txBody>
                  <a:tcPr/>
                </a:tc>
                <a:tc>
                  <a:txBody>
                    <a:bodyPr/>
                    <a:lstStyle/>
                    <a:p>
                      <a:r>
                        <a:rPr lang="en-US" dirty="0" smtClean="0"/>
                        <a:t>No</a:t>
                      </a:r>
                      <a:endParaRPr lang="en-US" dirty="0"/>
                    </a:p>
                  </a:txBody>
                  <a:tcPr/>
                </a:tc>
                <a:tc>
                  <a:txBody>
                    <a:bodyPr/>
                    <a:lstStyle/>
                    <a:p>
                      <a:r>
                        <a:rPr lang="en-US" dirty="0" smtClean="0"/>
                        <a:t>1 week</a:t>
                      </a:r>
                      <a:endParaRPr lang="en-US" dirty="0"/>
                    </a:p>
                  </a:txBody>
                  <a:tcPr/>
                </a:tc>
              </a:tr>
              <a:tr h="370840">
                <a:tc>
                  <a:txBody>
                    <a:bodyPr/>
                    <a:lstStyle/>
                    <a:p>
                      <a:r>
                        <a:rPr lang="en-US" dirty="0" smtClean="0"/>
                        <a:t>Corticosteriods</a:t>
                      </a:r>
                      <a:endParaRPr lang="en-US" dirty="0"/>
                    </a:p>
                  </a:txBody>
                  <a:tcPr/>
                </a:tc>
                <a:tc>
                  <a:txBody>
                    <a:bodyPr/>
                    <a:lstStyle/>
                    <a:p>
                      <a:r>
                        <a:rPr lang="en-US" dirty="0" smtClean="0"/>
                        <a:t>Budesonide</a:t>
                      </a:r>
                    </a:p>
                    <a:p>
                      <a:r>
                        <a:rPr lang="en-US" dirty="0" smtClean="0"/>
                        <a:t>Prednisone</a:t>
                      </a:r>
                    </a:p>
                    <a:p>
                      <a:r>
                        <a:rPr lang="en-US" dirty="0" smtClean="0"/>
                        <a:t>Methylprednisolone</a:t>
                      </a:r>
                      <a:endParaRPr lang="en-US" dirty="0"/>
                    </a:p>
                  </a:txBody>
                  <a:tcPr/>
                </a:tc>
                <a:tc>
                  <a:txBody>
                    <a:bodyPr/>
                    <a:lstStyle/>
                    <a:p>
                      <a:r>
                        <a:rPr lang="en-US" dirty="0" smtClean="0"/>
                        <a:t>Oral</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a:t>
                      </a:r>
                      <a:r>
                        <a:rPr lang="en-US" baseline="0" dirty="0" smtClean="0"/>
                        <a:t> times/day</a:t>
                      </a:r>
                      <a:endParaRPr lang="en-US" dirty="0" smtClean="0"/>
                    </a:p>
                    <a:p>
                      <a:endParaRPr lang="en-US" dirty="0"/>
                    </a:p>
                  </a:txBody>
                  <a:tcPr/>
                </a:tc>
                <a:tc>
                  <a:txBody>
                    <a:bodyPr/>
                    <a:lstStyle/>
                    <a:p>
                      <a:r>
                        <a:rPr lang="en-US" dirty="0" smtClean="0"/>
                        <a:t>Yes with</a:t>
                      </a:r>
                      <a:r>
                        <a:rPr lang="en-US" baseline="0" dirty="0" smtClean="0"/>
                        <a:t> high doses</a:t>
                      </a:r>
                      <a:endParaRPr lang="en-US" dirty="0"/>
                    </a:p>
                  </a:txBody>
                  <a:tcPr/>
                </a:tc>
                <a:tc>
                  <a:txBody>
                    <a:bodyPr/>
                    <a:lstStyle/>
                    <a:p>
                      <a:r>
                        <a:rPr lang="en-US" dirty="0" smtClean="0"/>
                        <a:t>24-72 hours, not for long term use</a:t>
                      </a:r>
                      <a:endParaRPr lang="en-US" dirty="0"/>
                    </a:p>
                  </a:txBody>
                  <a:tcPr/>
                </a:tc>
              </a:tr>
              <a:tr h="370840">
                <a:tc>
                  <a:txBody>
                    <a:bodyPr/>
                    <a:lstStyle/>
                    <a:p>
                      <a:r>
                        <a:rPr lang="en-US" dirty="0" smtClean="0"/>
                        <a:t>Immunomodulators</a:t>
                      </a:r>
                      <a:endParaRPr lang="en-US" dirty="0"/>
                    </a:p>
                  </a:txBody>
                  <a:tcPr/>
                </a:tc>
                <a:tc>
                  <a:txBody>
                    <a:bodyPr/>
                    <a:lstStyle/>
                    <a:p>
                      <a:r>
                        <a:rPr lang="en-US" dirty="0" smtClean="0"/>
                        <a:t>Azathioprine</a:t>
                      </a:r>
                    </a:p>
                    <a:p>
                      <a:r>
                        <a:rPr lang="en-US" dirty="0" smtClean="0"/>
                        <a:t>6MP</a:t>
                      </a:r>
                    </a:p>
                    <a:p>
                      <a:r>
                        <a:rPr lang="en-US" dirty="0" smtClean="0"/>
                        <a:t>Methotrexate </a:t>
                      </a:r>
                      <a:endParaRPr lang="en-US" dirty="0"/>
                    </a:p>
                  </a:txBody>
                  <a:tcPr/>
                </a:tc>
                <a:tc>
                  <a:txBody>
                    <a:bodyPr/>
                    <a:lstStyle/>
                    <a:p>
                      <a:r>
                        <a:rPr lang="en-US" dirty="0" smtClean="0"/>
                        <a:t>Oral </a:t>
                      </a:r>
                    </a:p>
                    <a:p>
                      <a:r>
                        <a:rPr lang="en-US" dirty="0" smtClean="0"/>
                        <a:t>Injection </a:t>
                      </a:r>
                      <a:endParaRPr lang="en-US" dirty="0"/>
                    </a:p>
                  </a:txBody>
                  <a:tcPr/>
                </a:tc>
                <a:tc>
                  <a:txBody>
                    <a:bodyPr/>
                    <a:lstStyle/>
                    <a:p>
                      <a:r>
                        <a:rPr lang="en-US" dirty="0" smtClean="0"/>
                        <a:t>1 time/day</a:t>
                      </a:r>
                      <a:r>
                        <a:rPr lang="en-US" baseline="0" dirty="0" smtClean="0"/>
                        <a:t> or 1 time/week </a:t>
                      </a:r>
                      <a:endParaRPr lang="en-US" dirty="0"/>
                    </a:p>
                  </a:txBody>
                  <a:tcPr/>
                </a:tc>
                <a:tc>
                  <a:txBody>
                    <a:bodyPr/>
                    <a:lstStyle/>
                    <a:p>
                      <a:r>
                        <a:rPr lang="en-US" dirty="0" smtClean="0"/>
                        <a:t>Yes</a:t>
                      </a:r>
                      <a:endParaRPr lang="en-US" dirty="0"/>
                    </a:p>
                  </a:txBody>
                  <a:tcPr/>
                </a:tc>
                <a:tc>
                  <a:txBody>
                    <a:bodyPr/>
                    <a:lstStyle/>
                    <a:p>
                      <a:r>
                        <a:rPr lang="en-US" dirty="0" smtClean="0"/>
                        <a:t>4-6 weeks</a:t>
                      </a:r>
                      <a:endParaRPr lang="en-US" dirty="0"/>
                    </a:p>
                  </a:txBody>
                  <a:tcPr/>
                </a:tc>
              </a:tr>
              <a:tr h="370840">
                <a:tc>
                  <a:txBody>
                    <a:bodyPr/>
                    <a:lstStyle/>
                    <a:p>
                      <a:r>
                        <a:rPr lang="en-US" dirty="0" smtClean="0"/>
                        <a:t>Biologics (anti-TNF)</a:t>
                      </a:r>
                      <a:endParaRPr lang="en-US" dirty="0"/>
                    </a:p>
                  </a:txBody>
                  <a:tcPr/>
                </a:tc>
                <a:tc>
                  <a:txBody>
                    <a:bodyPr/>
                    <a:lstStyle/>
                    <a:p>
                      <a:r>
                        <a:rPr lang="en-US" dirty="0" smtClean="0"/>
                        <a:t>Infliximab</a:t>
                      </a:r>
                    </a:p>
                    <a:p>
                      <a:r>
                        <a:rPr lang="en-US" dirty="0" smtClean="0"/>
                        <a:t>Adalimumab</a:t>
                      </a:r>
                    </a:p>
                    <a:p>
                      <a:r>
                        <a:rPr lang="en-US" dirty="0" smtClean="0"/>
                        <a:t>Vedolizumab</a:t>
                      </a:r>
                      <a:endParaRPr lang="en-US" dirty="0"/>
                    </a:p>
                  </a:txBody>
                  <a:tcPr/>
                </a:tc>
                <a:tc>
                  <a:txBody>
                    <a:bodyPr/>
                    <a:lstStyle/>
                    <a:p>
                      <a:r>
                        <a:rPr lang="en-US" dirty="0" smtClean="0"/>
                        <a:t>Infusion </a:t>
                      </a:r>
                    </a:p>
                    <a:p>
                      <a:r>
                        <a:rPr lang="en-US" dirty="0" smtClean="0"/>
                        <a:t>Injection</a:t>
                      </a:r>
                      <a:r>
                        <a:rPr lang="en-US" baseline="0" dirty="0" smtClean="0"/>
                        <a:t> </a:t>
                      </a:r>
                      <a:endParaRPr lang="en-US" dirty="0"/>
                    </a:p>
                  </a:txBody>
                  <a:tcPr/>
                </a:tc>
                <a:tc>
                  <a:txBody>
                    <a:bodyPr/>
                    <a:lstStyle/>
                    <a:p>
                      <a:r>
                        <a:rPr lang="en-US" dirty="0" smtClean="0"/>
                        <a:t>Every</a:t>
                      </a:r>
                      <a:r>
                        <a:rPr lang="en-US" baseline="0" dirty="0" smtClean="0"/>
                        <a:t> 1-2 weeks or every 1-2 months</a:t>
                      </a:r>
                      <a:endParaRPr lang="en-US" dirty="0"/>
                    </a:p>
                  </a:txBody>
                  <a:tcPr/>
                </a:tc>
                <a:tc>
                  <a:txBody>
                    <a:bodyPr/>
                    <a:lstStyle/>
                    <a:p>
                      <a:r>
                        <a:rPr lang="en-US" dirty="0" smtClean="0"/>
                        <a:t>Yes</a:t>
                      </a:r>
                      <a:endParaRPr lang="en-US" dirty="0"/>
                    </a:p>
                  </a:txBody>
                  <a:tcPr/>
                </a:tc>
                <a:tc>
                  <a:txBody>
                    <a:bodyPr/>
                    <a:lstStyle/>
                    <a:p>
                      <a:r>
                        <a:rPr lang="en-US" dirty="0" smtClean="0"/>
                        <a:t>Varies, most</a:t>
                      </a:r>
                      <a:r>
                        <a:rPr lang="en-US" baseline="0" dirty="0" smtClean="0"/>
                        <a:t> start to see relief after 2</a:t>
                      </a:r>
                      <a:r>
                        <a:rPr lang="en-US" baseline="30000" dirty="0" smtClean="0"/>
                        <a:t>nd</a:t>
                      </a:r>
                      <a:r>
                        <a:rPr lang="en-US" baseline="0" dirty="0" smtClean="0"/>
                        <a:t> dose</a:t>
                      </a:r>
                      <a:endParaRPr lang="en-US" dirty="0"/>
                    </a:p>
                  </a:txBody>
                  <a:tcPr/>
                </a:tc>
              </a:tr>
            </a:tbl>
          </a:graphicData>
        </a:graphic>
      </p:graphicFrame>
      <p:sp>
        <p:nvSpPr>
          <p:cNvPr id="3" name="Slide Number Placeholder 2"/>
          <p:cNvSpPr>
            <a:spLocks noGrp="1"/>
          </p:cNvSpPr>
          <p:nvPr>
            <p:ph type="sldNum" sz="quarter" idx="4"/>
          </p:nvPr>
        </p:nvSpPr>
        <p:spPr/>
        <p:txBody>
          <a:bodyPr/>
          <a:lstStyle/>
          <a:p>
            <a:fld id="{2C409DA8-79F0-7748-B4F6-AB3CA9E3BAE2}" type="slidenum">
              <a:rPr lang="en-US" smtClean="0"/>
              <a:pPr/>
              <a:t>9</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0131444"/>
      </p:ext>
    </p:extLst>
  </p:cSld>
  <p:clrMapOvr>
    <a:masterClrMapping/>
  </p:clrMapOvr>
  <mc:AlternateContent xmlns:mc="http://schemas.openxmlformats.org/markup-compatibility/2006" xmlns:p14="http://schemas.microsoft.com/office/powerpoint/2010/main">
    <mc:Choice Requires="p14">
      <p:transition spd="slow" p14:dur="2000" advTm="63096"/>
    </mc:Choice>
    <mc:Fallback xmlns="">
      <p:transition spd="slow" advTm="63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1662</TotalTime>
  <Words>2291</Words>
  <Application>Microsoft Office PowerPoint</Application>
  <PresentationFormat>Widescreen</PresentationFormat>
  <Paragraphs>335</Paragraphs>
  <Slides>31</Slides>
  <Notes>19</Notes>
  <HiddenSlides>0</HiddenSlides>
  <MMClips>31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Century Gothic</vt:lpstr>
      <vt:lpstr>Office Theme</vt:lpstr>
      <vt:lpstr>Inflammatory Bowel Disease</vt:lpstr>
      <vt:lpstr>What is IBD?</vt:lpstr>
      <vt:lpstr>Crohn’s vs Ulcerative Colitis</vt:lpstr>
      <vt:lpstr>Crohn’s Disease</vt:lpstr>
      <vt:lpstr>Ulcerative Colitis</vt:lpstr>
      <vt:lpstr>Nutrition Assessment</vt:lpstr>
      <vt:lpstr>Potential Nutrition Related Concerns</vt:lpstr>
      <vt:lpstr>Micronutrient Concerns</vt:lpstr>
      <vt:lpstr>Commonly Used Medications</vt:lpstr>
      <vt:lpstr>Estimating Nutrition Needs</vt:lpstr>
      <vt:lpstr>Common Nutrition Diagnoses </vt:lpstr>
      <vt:lpstr>Goals of MNT</vt:lpstr>
      <vt:lpstr>Tanner Stages</vt:lpstr>
      <vt:lpstr>Nutrition Interventions</vt:lpstr>
      <vt:lpstr>Meals and Snacks</vt:lpstr>
      <vt:lpstr>Diet Education</vt:lpstr>
      <vt:lpstr>Enteral Nutrition</vt:lpstr>
      <vt:lpstr>Different Diets </vt:lpstr>
      <vt:lpstr>Different Diets</vt:lpstr>
      <vt:lpstr>Specific Carbohydrate Diet</vt:lpstr>
      <vt:lpstr>Specific Carbohydrate Diet</vt:lpstr>
      <vt:lpstr>Cinnamon and Benzoate Free Diet</vt:lpstr>
      <vt:lpstr>Cinnamon and Benzoate Free Diet</vt:lpstr>
      <vt:lpstr>Crohn’s Disease Exclusion Diet</vt:lpstr>
      <vt:lpstr>Crohn’s Disease Exclusion Diet</vt:lpstr>
      <vt:lpstr>Mediterranean Diet</vt:lpstr>
      <vt:lpstr>Lab and Supplementation Guidelines</vt:lpstr>
      <vt:lpstr>Lab Guidelines</vt:lpstr>
      <vt:lpstr>Supplementation </vt:lpstr>
      <vt:lpstr>Iron Supplementation</vt:lpstr>
      <vt:lpstr>Supplementation Monitoring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Van Hoorn, Megan</cp:lastModifiedBy>
  <cp:revision>93</cp:revision>
  <dcterms:created xsi:type="dcterms:W3CDTF">2019-09-16T12:56:25Z</dcterms:created>
  <dcterms:modified xsi:type="dcterms:W3CDTF">2024-06-18T21:46:08Z</dcterms:modified>
</cp:coreProperties>
</file>