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comments/comment6.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7.xml" ContentType="application/vnd.openxmlformats-officedocument.presentationml.comments+xml"/>
  <Override PartName="/ppt/notesSlides/notesSlide17.xml" ContentType="application/vnd.openxmlformats-officedocument.presentationml.notesSlide+xml"/>
  <Override PartName="/ppt/comments/comment8.xml" ContentType="application/vnd.openxmlformats-officedocument.presentationml.comments+xml"/>
  <Override PartName="/ppt/notesSlides/notesSlide18.xml" ContentType="application/vnd.openxmlformats-officedocument.presentationml.notesSlide+xml"/>
  <Override PartName="/ppt/comments/comment9.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0.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5.xml" ContentType="application/vnd.openxmlformats-officedocument.presentationml.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6.xml" ContentType="application/vnd.openxmlformats-officedocument.presentationml.comments+xml"/>
  <Override PartName="/ppt/notesSlides/notesSlide36.xml" ContentType="application/vnd.openxmlformats-officedocument.presentationml.notesSlide+xml"/>
  <Override PartName="/ppt/comments/comment17.xml" ContentType="application/vnd.openxmlformats-officedocument.presentationml.comments+xml"/>
  <Override PartName="/ppt/notesSlides/notesSlide37.xml" ContentType="application/vnd.openxmlformats-officedocument.presentationml.notesSlide+xml"/>
  <Override PartName="/ppt/comments/comment18.xml" ContentType="application/vnd.openxmlformats-officedocument.presentationml.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9.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366" r:id="rId3"/>
    <p:sldId id="298" r:id="rId4"/>
    <p:sldId id="383" r:id="rId5"/>
    <p:sldId id="354" r:id="rId6"/>
    <p:sldId id="345" r:id="rId7"/>
    <p:sldId id="344" r:id="rId8"/>
    <p:sldId id="347" r:id="rId9"/>
    <p:sldId id="367" r:id="rId10"/>
    <p:sldId id="368" r:id="rId11"/>
    <p:sldId id="370" r:id="rId12"/>
    <p:sldId id="387" r:id="rId13"/>
    <p:sldId id="388" r:id="rId14"/>
    <p:sldId id="371" r:id="rId15"/>
    <p:sldId id="373" r:id="rId16"/>
    <p:sldId id="374" r:id="rId17"/>
    <p:sldId id="375" r:id="rId18"/>
    <p:sldId id="363" r:id="rId19"/>
    <p:sldId id="300" r:id="rId20"/>
    <p:sldId id="301" r:id="rId21"/>
    <p:sldId id="302" r:id="rId22"/>
    <p:sldId id="380" r:id="rId23"/>
    <p:sldId id="303" r:id="rId24"/>
    <p:sldId id="384" r:id="rId25"/>
    <p:sldId id="306" r:id="rId26"/>
    <p:sldId id="307" r:id="rId27"/>
    <p:sldId id="364" r:id="rId28"/>
    <p:sldId id="317" r:id="rId29"/>
    <p:sldId id="321" r:id="rId30"/>
    <p:sldId id="309" r:id="rId31"/>
    <p:sldId id="330" r:id="rId32"/>
    <p:sldId id="326" r:id="rId33"/>
    <p:sldId id="327" r:id="rId34"/>
    <p:sldId id="328" r:id="rId35"/>
    <p:sldId id="329" r:id="rId36"/>
    <p:sldId id="377" r:id="rId37"/>
    <p:sldId id="378" r:id="rId38"/>
    <p:sldId id="379" r:id="rId39"/>
    <p:sldId id="349" r:id="rId40"/>
    <p:sldId id="350" r:id="rId41"/>
    <p:sldId id="348" r:id="rId42"/>
    <p:sldId id="361" r:id="rId43"/>
    <p:sldId id="310" r:id="rId44"/>
    <p:sldId id="311" r:id="rId45"/>
    <p:sldId id="331" r:id="rId46"/>
    <p:sldId id="333" r:id="rId47"/>
    <p:sldId id="312" r:id="rId48"/>
    <p:sldId id="313" r:id="rId49"/>
    <p:sldId id="318" r:id="rId50"/>
    <p:sldId id="319" r:id="rId51"/>
    <p:sldId id="385" r:id="rId52"/>
    <p:sldId id="325" r:id="rId53"/>
    <p:sldId id="335" r:id="rId54"/>
    <p:sldId id="336" r:id="rId55"/>
    <p:sldId id="337" r:id="rId56"/>
    <p:sldId id="340" r:id="rId57"/>
    <p:sldId id="341" r:id="rId58"/>
    <p:sldId id="339" r:id="rId59"/>
    <p:sldId id="34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tin, Nicole" initials="MN" lastIdx="4" clrIdx="6">
    <p:extLst>
      <p:ext uri="{19B8F6BF-5375-455C-9EA6-DF929625EA0E}">
        <p15:presenceInfo xmlns:p15="http://schemas.microsoft.com/office/powerpoint/2012/main" userId="S-1-5-21-1106761166-651487977-1343923553-79992" providerId="AD"/>
      </p:ext>
    </p:extLst>
  </p:cmAuthor>
  <p:cmAuthor id="1" name="Hettich, Kyndal" initials="HK" lastIdx="24" clrIdx="0">
    <p:extLst>
      <p:ext uri="{19B8F6BF-5375-455C-9EA6-DF929625EA0E}">
        <p15:presenceInfo xmlns:p15="http://schemas.microsoft.com/office/powerpoint/2012/main" userId="S-1-5-21-1106761166-651487977-1343923553-51217" providerId="AD"/>
      </p:ext>
    </p:extLst>
  </p:cmAuthor>
  <p:cmAuthor id="8" name="Van Hoorn, Megan" initials="VHM" lastIdx="14" clrIdx="7">
    <p:extLst>
      <p:ext uri="{19B8F6BF-5375-455C-9EA6-DF929625EA0E}">
        <p15:presenceInfo xmlns:p15="http://schemas.microsoft.com/office/powerpoint/2012/main" userId="S-1-5-21-1106761166-651487977-1343923553-51218" providerId="AD"/>
      </p:ext>
    </p:extLst>
  </p:cmAuthor>
  <p:cmAuthor id="2" name="Fabus, Nicole" initials="FN" lastIdx="12" clrIdx="1">
    <p:extLst>
      <p:ext uri="{19B8F6BF-5375-455C-9EA6-DF929625EA0E}">
        <p15:presenceInfo xmlns:p15="http://schemas.microsoft.com/office/powerpoint/2012/main" userId="S-1-5-21-1106761166-651487977-1343923553-42128" providerId="AD"/>
      </p:ext>
    </p:extLst>
  </p:cmAuthor>
  <p:cmAuthor id="3" name="Heisler, Rebecca" initials="HR" lastIdx="34" clrIdx="2">
    <p:extLst>
      <p:ext uri="{19B8F6BF-5375-455C-9EA6-DF929625EA0E}">
        <p15:presenceInfo xmlns:p15="http://schemas.microsoft.com/office/powerpoint/2012/main" userId="S-1-5-21-1106761166-651487977-1343923553-82539" providerId="AD"/>
      </p:ext>
    </p:extLst>
  </p:cmAuthor>
  <p:cmAuthor id="4" name="Prom, Kendall" initials="PK" lastIdx="10" clrIdx="3">
    <p:extLst>
      <p:ext uri="{19B8F6BF-5375-455C-9EA6-DF929625EA0E}">
        <p15:presenceInfo xmlns:p15="http://schemas.microsoft.com/office/powerpoint/2012/main" userId="S-1-5-21-1106761166-651487977-1343923553-116030" providerId="AD"/>
      </p:ext>
    </p:extLst>
  </p:cmAuthor>
  <p:cmAuthor id="5" name="Sperl, Nicole" initials="SN" lastIdx="2" clrIdx="4">
    <p:extLst>
      <p:ext uri="{19B8F6BF-5375-455C-9EA6-DF929625EA0E}">
        <p15:presenceInfo xmlns:p15="http://schemas.microsoft.com/office/powerpoint/2012/main" userId="S-1-5-21-1106761166-651487977-1343923553-114636" providerId="AD"/>
      </p:ext>
    </p:extLst>
  </p:cmAuthor>
  <p:cmAuthor id="6" name="Karls, Catherine" initials="KC" lastIdx="11" clrIdx="5">
    <p:extLst>
      <p:ext uri="{19B8F6BF-5375-455C-9EA6-DF929625EA0E}">
        <p15:presenceInfo xmlns:p15="http://schemas.microsoft.com/office/powerpoint/2012/main" userId="S-1-5-21-1106761166-651487977-1343923553-367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13"/>
    <p:restoredTop sz="73120" autoAdjust="0"/>
  </p:normalViewPr>
  <p:slideViewPr>
    <p:cSldViewPr snapToGrid="0" snapToObjects="1">
      <p:cViewPr varScale="1">
        <p:scale>
          <a:sx n="82" d="100"/>
          <a:sy n="82" d="100"/>
        </p:scale>
        <p:origin x="1518" y="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omments/comment1.xml><?xml version="1.0" encoding="utf-8"?>
<p:cmLst xmlns:a="http://schemas.openxmlformats.org/drawingml/2006/main" xmlns:r="http://schemas.openxmlformats.org/officeDocument/2006/relationships" xmlns:p="http://schemas.openxmlformats.org/presentationml/2006/main">
  <p:cm authorId="8" dt="2021-01-22T15:01:40.555" idx="1">
    <p:pos x="10" y="10"/>
    <p:text>This is all great info but seems like a lot for one slide - maybe make into 2 slides? 1st slide GA &amp; Stages of Infacy (age classifications); 2nd slide growth classifications?</p:text>
    <p:extLst>
      <p:ext uri="{C676402C-5697-4E1C-873F-D02D1690AC5C}">
        <p15:threadingInfo xmlns:p15="http://schemas.microsoft.com/office/powerpoint/2012/main" timeZoneBias="360"/>
      </p:ext>
    </p:extLst>
  </p:cm>
  <p:cm authorId="2" dt="2021-01-25T13:30:41.015" idx="7">
    <p:pos x="10" y="106"/>
    <p:text>I agree- weight classifictions on a separate slide would still make sense</p:text>
    <p:extLst>
      <p:ext uri="{C676402C-5697-4E1C-873F-D02D1690AC5C}">
        <p15:threadingInfo xmlns:p15="http://schemas.microsoft.com/office/powerpoint/2012/main" timeZoneBias="360">
          <p15:parentCm authorId="8" idx="1"/>
        </p15:threadingInfo>
      </p:ext>
    </p:extLst>
  </p:cm>
  <p:cm authorId="3" dt="2021-01-25T14:48:01.317" idx="24">
    <p:pos x="10" y="202"/>
    <p:text>done</p:text>
    <p:extLst>
      <p:ext uri="{C676402C-5697-4E1C-873F-D02D1690AC5C}">
        <p15:threadingInfo xmlns:p15="http://schemas.microsoft.com/office/powerpoint/2012/main" timeZoneBias="360">
          <p15:parentCm authorId="8" idx="1"/>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7" dt="2020-11-12T12:47:02.003" idx="4">
    <p:pos x="202" y="202"/>
    <p:text>I wonder if we are going to want the trial information on these slides, as they'll need to be updated then when the trial is over..</p:text>
    <p:extLst>
      <p:ext uri="{C676402C-5697-4E1C-873F-D02D1690AC5C}">
        <p15:threadingInfo xmlns:p15="http://schemas.microsoft.com/office/powerpoint/2012/main" timeZoneBias="360"/>
      </p:ext>
    </p:extLst>
  </p:cm>
  <p:cm authorId="3" dt="2021-01-01T08:59:06.093" idx="16">
    <p:pos x="202" y="298"/>
    <p:text>I will discuss with Beth about timing of the trial. May be able to wait for voice over if we will have enough data soon!</p:text>
    <p:extLst>
      <p:ext uri="{C676402C-5697-4E1C-873F-D02D1690AC5C}">
        <p15:threadingInfo xmlns:p15="http://schemas.microsoft.com/office/powerpoint/2012/main" timeZoneBias="360">
          <p15:parentCm authorId="7" idx="4"/>
        </p15:threadingInfo>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3" dt="2020-10-27T07:43:34.165" idx="9">
    <p:pos x="3624" y="460"/>
    <p:text>Should we add formula mixing into this powerpoint?</p:text>
    <p:extLst>
      <p:ext uri="{C676402C-5697-4E1C-873F-D02D1690AC5C}">
        <p15:threadingInfo xmlns:p15="http://schemas.microsoft.com/office/powerpoint/2012/main" timeZoneBias="300"/>
      </p:ext>
    </p:extLst>
  </p:cm>
  <p:cm authorId="6" dt="2020-11-11T11:46:46.044" idx="4">
    <p:pos x="3624" y="556"/>
    <p:text>No, covered in formula module.</p:text>
    <p:extLst>
      <p:ext uri="{C676402C-5697-4E1C-873F-D02D1690AC5C}">
        <p15:threadingInfo xmlns:p15="http://schemas.microsoft.com/office/powerpoint/2012/main" timeZoneBias="360">
          <p15:parentCm authorId="3" idx="9"/>
        </p15:threadingInfo>
      </p:ext>
    </p:extLst>
  </p:cm>
  <p:cm authorId="3" dt="2020-11-04T15:15:31.467" idx="11">
    <p:pos x="10" y="10"/>
    <p:text>Need to link formula substitution list and reference where to find formula recipes</p:text>
    <p:extLst>
      <p:ext uri="{C676402C-5697-4E1C-873F-D02D1690AC5C}">
        <p15:threadingInfo xmlns:p15="http://schemas.microsoft.com/office/powerpoint/2012/main" timeZoneBias="360"/>
      </p:ext>
    </p:extLst>
  </p:cm>
  <p:cm authorId="6" dt="2020-11-11T11:47:56.995" idx="5">
    <p:pos x="10" y="106"/>
    <p:text>Covered in formula module.</p:text>
    <p:extLst>
      <p:ext uri="{C676402C-5697-4E1C-873F-D02D1690AC5C}">
        <p15:threadingInfo xmlns:p15="http://schemas.microsoft.com/office/powerpoint/2012/main" timeZoneBias="360">
          <p15:parentCm authorId="3" idx="11"/>
        </p15:threadingInfo>
      </p:ext>
    </p:extLst>
  </p:cm>
  <p:cm authorId="6" dt="2020-11-11T11:48:02.128" idx="6">
    <p:pos x="106" y="106"/>
    <p:text>All of these slides for formula are covered in the formula module I do-shouldn't need to be repeated here and open up for confusion.</p:text>
    <p:extLst>
      <p:ext uri="{C676402C-5697-4E1C-873F-D02D1690AC5C}">
        <p15:threadingInfo xmlns:p15="http://schemas.microsoft.com/office/powerpoint/2012/main" timeZoneBias="360"/>
      </p:ext>
    </p:extLst>
  </p:cm>
  <p:cm authorId="1" dt="2020-11-11T14:36:50.721" idx="17">
    <p:pos x="106" y="202"/>
    <p:text>add as a refersher and refer back to the formula module (brief)</p:text>
    <p:extLst>
      <p:ext uri="{C676402C-5697-4E1C-873F-D02D1690AC5C}">
        <p15:threadingInfo xmlns:p15="http://schemas.microsoft.com/office/powerpoint/2012/main" timeZoneBias="360">
          <p15:parentCm authorId="6" idx="6"/>
        </p15:threadingInfo>
      </p:ext>
    </p:extLst>
  </p:cm>
  <p:cm authorId="7" dt="2020-11-12T12:41:13.503" idx="1">
    <p:pos x="106" y="298"/>
    <p:text>Remove WIC information in parentheses for ease of using these slides in future years</p:text>
    <p:extLst>
      <p:ext uri="{C676402C-5697-4E1C-873F-D02D1690AC5C}">
        <p15:threadingInfo xmlns:p15="http://schemas.microsoft.com/office/powerpoint/2012/main" timeZoneBias="360">
          <p15:parentCm authorId="6" idx="6"/>
        </p15:threadingInfo>
      </p:ext>
    </p:extLst>
  </p:cm>
  <p:cm authorId="3" dt="2021-01-01T08:57:05.154" idx="13">
    <p:pos x="106" y="394"/>
    <p:text>removed</p:text>
    <p:extLst>
      <p:ext uri="{C676402C-5697-4E1C-873F-D02D1690AC5C}">
        <p15:threadingInfo xmlns:p15="http://schemas.microsoft.com/office/powerpoint/2012/main" timeZoneBias="360">
          <p15:parentCm authorId="6" idx="6"/>
        </p15:threadingInfo>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7" dt="2020-11-12T12:41:30.187" idx="2">
    <p:pos x="10" y="10"/>
    <p:text>Use "CW" in parentheses to be consistent with previous slide. Remove (WIC)?</p:text>
    <p:extLst>
      <p:ext uri="{C676402C-5697-4E1C-873F-D02D1690AC5C}">
        <p15:threadingInfo xmlns:p15="http://schemas.microsoft.com/office/powerpoint/2012/main" timeZoneBias="360"/>
      </p:ext>
    </p:extLst>
  </p:cm>
  <p:cm authorId="3" dt="2021-01-01T08:57:41.373" idx="14">
    <p:pos x="10" y="106"/>
    <p:text>Updated</p:text>
    <p:extLst>
      <p:ext uri="{C676402C-5697-4E1C-873F-D02D1690AC5C}">
        <p15:threadingInfo xmlns:p15="http://schemas.microsoft.com/office/powerpoint/2012/main" timeZoneBias="360">
          <p15:parentCm authorId="7" idx="2"/>
        </p15:threadingInfo>
      </p:ext>
    </p:extLst>
  </p:cm>
</p:cmLst>
</file>

<file path=ppt/comments/comment13.xml><?xml version="1.0" encoding="utf-8"?>
<p:cmLst xmlns:a="http://schemas.openxmlformats.org/drawingml/2006/main" xmlns:r="http://schemas.openxmlformats.org/officeDocument/2006/relationships" xmlns:p="http://schemas.openxmlformats.org/presentationml/2006/main">
  <p:cm authorId="2" dt="2020-11-10T15:41:10.970" idx="5">
    <p:pos x="10" y="10"/>
    <p:text>Should we specify Liquid protein should only be used in the NICU in the hospital - since it comes out of NICU budget (per recent discussion i had on a NICU to PICU transfer pt)</p:text>
    <p:extLst>
      <p:ext uri="{C676402C-5697-4E1C-873F-D02D1690AC5C}">
        <p15:threadingInfo xmlns:p15="http://schemas.microsoft.com/office/powerpoint/2012/main" timeZoneBias="360"/>
      </p:ext>
    </p:extLst>
  </p:cm>
  <p:cm authorId="6" dt="2020-11-11T11:49:30.985" idx="8">
    <p:pos x="10" y="106"/>
    <p:text>Yes, only NICU.</p:text>
    <p:extLst>
      <p:ext uri="{C676402C-5697-4E1C-873F-D02D1690AC5C}">
        <p15:threadingInfo xmlns:p15="http://schemas.microsoft.com/office/powerpoint/2012/main" timeZoneBias="360">
          <p15:parentCm authorId="2" idx="5"/>
        </p15:threadingInfo>
      </p:ext>
    </p:extLst>
  </p:cm>
  <p:cm authorId="3" dt="2021-01-01T08:59:44.234" idx="17">
    <p:pos x="10" y="202"/>
    <p:text>added</p:text>
    <p:extLst>
      <p:ext uri="{C676402C-5697-4E1C-873F-D02D1690AC5C}">
        <p15:threadingInfo xmlns:p15="http://schemas.microsoft.com/office/powerpoint/2012/main" timeZoneBias="360">
          <p15:parentCm authorId="2" idx="5"/>
        </p15:threadingInfo>
      </p:ext>
    </p:extLst>
  </p:cm>
</p:cmLst>
</file>

<file path=ppt/comments/comment14.xml><?xml version="1.0" encoding="utf-8"?>
<p:cmLst xmlns:a="http://schemas.openxmlformats.org/drawingml/2006/main" xmlns:r="http://schemas.openxmlformats.org/officeDocument/2006/relationships" xmlns:p="http://schemas.openxmlformats.org/presentationml/2006/main">
  <p:cm authorId="3" dt="2020-11-05T15:14:16.331" idx="12">
    <p:pos x="791" y="1172"/>
    <p:text>Need to link formula recipes for displacement Information</p:text>
    <p:extLst>
      <p:ext uri="{C676402C-5697-4E1C-873F-D02D1690AC5C}">
        <p15:threadingInfo xmlns:p15="http://schemas.microsoft.com/office/powerpoint/2012/main" timeZoneBias="360"/>
      </p:ext>
    </p:extLst>
  </p:cm>
  <p:cm authorId="6" dt="2020-11-11T11:50:12.528" idx="10">
    <p:pos x="10" y="10"/>
    <p:text>All of this content I cover, not sure needs to be in this presentation</p:text>
    <p:extLst>
      <p:ext uri="{C676402C-5697-4E1C-873F-D02D1690AC5C}">
        <p15:threadingInfo xmlns:p15="http://schemas.microsoft.com/office/powerpoint/2012/main" timeZoneBias="360"/>
      </p:ext>
    </p:extLst>
  </p:cm>
  <p:cm authorId="1" dt="2020-11-11T14:43:40.003" idx="19">
    <p:pos x="10" y="106"/>
    <p:text>we decided to keep</p:text>
    <p:extLst>
      <p:ext uri="{C676402C-5697-4E1C-873F-D02D1690AC5C}">
        <p15:threadingInfo xmlns:p15="http://schemas.microsoft.com/office/powerpoint/2012/main" timeZoneBias="360">
          <p15:parentCm authorId="6" idx="10"/>
        </p15:threadingInfo>
      </p:ext>
    </p:extLst>
  </p:cm>
  <p:cm authorId="3" dt="2021-01-01T09:00:38.234" idx="18">
    <p:pos x="10" y="202"/>
    <p:text>agree to keep - this needs reinforcement and many examples as I've had lots of new people really struggle with this.</p:text>
    <p:extLst>
      <p:ext uri="{C676402C-5697-4E1C-873F-D02D1690AC5C}">
        <p15:threadingInfo xmlns:p15="http://schemas.microsoft.com/office/powerpoint/2012/main" timeZoneBias="360">
          <p15:parentCm authorId="6" idx="10"/>
        </p15:threadingInfo>
      </p:ext>
    </p:extLst>
  </p:cm>
</p:cmLst>
</file>

<file path=ppt/comments/comment15.xml><?xml version="1.0" encoding="utf-8"?>
<p:cmLst xmlns:a="http://schemas.openxmlformats.org/drawingml/2006/main" xmlns:r="http://schemas.openxmlformats.org/officeDocument/2006/relationships" xmlns:p="http://schemas.openxmlformats.org/presentationml/2006/main">
  <p:cm authorId="8" dt="2021-01-22T15:19:23.328" idx="7">
    <p:pos x="6516" y="1660"/>
    <p:text>I believe the AAP's latest recs are "around" or "about" 6 months instead of 4-6 months</p:text>
    <p:extLst>
      <p:ext uri="{C676402C-5697-4E1C-873F-D02D1690AC5C}">
        <p15:threadingInfo xmlns:p15="http://schemas.microsoft.com/office/powerpoint/2012/main" timeZoneBias="360"/>
      </p:ext>
    </p:extLst>
  </p:cm>
  <p:cm authorId="4" dt="2021-02-08T15:11:49.356" idx="8">
    <p:pos x="6516" y="1756"/>
    <p:text>changed</p:text>
    <p:extLst>
      <p:ext uri="{C676402C-5697-4E1C-873F-D02D1690AC5C}">
        <p15:threadingInfo xmlns:p15="http://schemas.microsoft.com/office/powerpoint/2012/main" timeZoneBias="360">
          <p15:parentCm authorId="8" idx="7"/>
        </p15:threadingInfo>
      </p:ext>
    </p:extLst>
  </p:cm>
  <p:cm authorId="8" dt="2021-01-22T15:24:31.527" idx="9">
    <p:pos x="6968" y="1982"/>
    <p:text>This first bullet &amp; the 3rd bullet feel a little out of place when talking about complementary feeding. Would they make more sense under General Feeding Guidelines or moved with another heading?</p:text>
    <p:extLst>
      <p:ext uri="{C676402C-5697-4E1C-873F-D02D1690AC5C}">
        <p15:threadingInfo xmlns:p15="http://schemas.microsoft.com/office/powerpoint/2012/main" timeZoneBias="360"/>
      </p:ext>
    </p:extLst>
  </p:cm>
  <p:cm authorId="4" dt="2021-02-08T15:11:59.558" idx="9">
    <p:pos x="6968" y="2078"/>
    <p:text>moved</p:text>
    <p:extLst>
      <p:ext uri="{C676402C-5697-4E1C-873F-D02D1690AC5C}">
        <p15:threadingInfo xmlns:p15="http://schemas.microsoft.com/office/powerpoint/2012/main" timeZoneBias="360">
          <p15:parentCm authorId="8" idx="9"/>
        </p15:threadingInfo>
      </p:ext>
    </p:extLst>
  </p:cm>
</p:cmLst>
</file>

<file path=ppt/comments/comment16.xml><?xml version="1.0" encoding="utf-8"?>
<p:cmLst xmlns:a="http://schemas.openxmlformats.org/drawingml/2006/main" xmlns:r="http://schemas.openxmlformats.org/officeDocument/2006/relationships" xmlns:p="http://schemas.openxmlformats.org/presentationml/2006/main">
  <p:cm authorId="8" dt="2021-01-22T15:27:23.745" idx="10">
    <p:pos x="2304" y="2422"/>
    <p:text>I think we need to elaborate more on what the research actually tells us or I fear we're misleading learners that these are advantages &amp; disadvantages even if the research doesn't support it</p:text>
    <p:extLst>
      <p:ext uri="{C676402C-5697-4E1C-873F-D02D1690AC5C}">
        <p15:threadingInfo xmlns:p15="http://schemas.microsoft.com/office/powerpoint/2012/main" timeZoneBias="360"/>
      </p:ext>
    </p:extLst>
  </p:cm>
  <p:cm authorId="4" dt="2021-02-09T14:49:41.451" idx="10">
    <p:pos x="2304" y="2518"/>
    <p:text>updated and can discuss further at meeting; we could include in voice over then with emphasis on results from bliss study</p:text>
    <p:extLst>
      <p:ext uri="{C676402C-5697-4E1C-873F-D02D1690AC5C}">
        <p15:threadingInfo xmlns:p15="http://schemas.microsoft.com/office/powerpoint/2012/main" timeZoneBias="360">
          <p15:parentCm authorId="8" idx="10"/>
        </p15:threadingInfo>
      </p:ext>
    </p:extLst>
  </p:cm>
  <p:cm authorId="8" dt="2021-02-10T08:47:49.060" idx="12">
    <p:pos x="2304" y="2614"/>
    <p:text>Looks great!</p:text>
    <p:extLst>
      <p:ext uri="{C676402C-5697-4E1C-873F-D02D1690AC5C}">
        <p15:threadingInfo xmlns:p15="http://schemas.microsoft.com/office/powerpoint/2012/main" timeZoneBias="360">
          <p15:parentCm authorId="8" idx="10"/>
        </p15:threadingInfo>
      </p:ext>
    </p:extLst>
  </p:cm>
  <p:cm authorId="8" dt="2021-02-10T08:49:25.504" idx="14">
    <p:pos x="10" y="10"/>
    <p:text>Can add in voiceover, but I think we should explain that infants should learn to eat from a spoon at some point as this is an important feeding milestone.</p:text>
    <p:extLst>
      <p:ext uri="{C676402C-5697-4E1C-873F-D02D1690AC5C}">
        <p15:threadingInfo xmlns:p15="http://schemas.microsoft.com/office/powerpoint/2012/main" timeZoneBias="360"/>
      </p:ext>
    </p:extLst>
  </p:cm>
</p:cmLst>
</file>

<file path=ppt/comments/comment17.xml><?xml version="1.0" encoding="utf-8"?>
<p:cmLst xmlns:a="http://schemas.openxmlformats.org/drawingml/2006/main" xmlns:r="http://schemas.openxmlformats.org/officeDocument/2006/relationships" xmlns:p="http://schemas.openxmlformats.org/presentationml/2006/main">
  <p:cm authorId="8" dt="2021-02-10T08:48:17.863" idx="13">
    <p:pos x="10" y="10"/>
    <p:text>Maybe something to add in the voiceover, but I feel like BLW doesn't have to be all or nothing. It can be on a spectrum where soft solids are offered alongside purees.</p:text>
    <p:extLst>
      <p:ext uri="{C676402C-5697-4E1C-873F-D02D1690AC5C}">
        <p15:threadingInfo xmlns:p15="http://schemas.microsoft.com/office/powerpoint/2012/main" timeZoneBias="360"/>
      </p:ext>
    </p:extLst>
  </p:cm>
</p:cmLst>
</file>

<file path=ppt/comments/comment18.xml><?xml version="1.0" encoding="utf-8"?>
<p:cmLst xmlns:a="http://schemas.openxmlformats.org/drawingml/2006/main" xmlns:r="http://schemas.openxmlformats.org/officeDocument/2006/relationships" xmlns:p="http://schemas.openxmlformats.org/presentationml/2006/main">
  <p:cm authorId="2" dt="2020-11-10T15:42:27.383" idx="6">
    <p:pos x="10" y="10"/>
    <p:text>Instead of listing Live in Wisconsin as eligability- should we somehow explain it is a national program, available in all states, products available will vary by state and make sure to  use form specific to state pt lives in</p:text>
    <p:extLst>
      <p:ext uri="{C676402C-5697-4E1C-873F-D02D1690AC5C}">
        <p15:threadingInfo xmlns:p15="http://schemas.microsoft.com/office/powerpoint/2012/main" timeZoneBias="360"/>
      </p:ext>
    </p:extLst>
  </p:cm>
  <p:cm authorId="1" dt="2020-11-11T14:47:05.914" idx="20">
    <p:pos x="10" y="106"/>
    <p:text>mention something about other states having WIC (michigan, must use correct form for where the patient lives). Forms/formulas may be different as well</p:text>
    <p:extLst>
      <p:ext uri="{C676402C-5697-4E1C-873F-D02D1690AC5C}">
        <p15:threadingInfo xmlns:p15="http://schemas.microsoft.com/office/powerpoint/2012/main" timeZoneBias="360">
          <p15:parentCm authorId="2" idx="6"/>
        </p15:threadingInfo>
      </p:ext>
    </p:extLst>
  </p:cm>
  <p:cm authorId="1" dt="2020-11-11T14:49:30.480" idx="21">
    <p:pos x="10" y="202"/>
    <p:text>maybe just put go to WIC website, instead of adding link as this can become outdated</p:text>
    <p:extLst>
      <p:ext uri="{C676402C-5697-4E1C-873F-D02D1690AC5C}">
        <p15:threadingInfo xmlns:p15="http://schemas.microsoft.com/office/powerpoint/2012/main" timeZoneBias="360">
          <p15:parentCm authorId="2" idx="6"/>
        </p15:threadingInfo>
      </p:ext>
    </p:extLst>
  </p:cm>
  <p:cm authorId="3" dt="2021-01-01T09:09:04.676" idx="20">
    <p:pos x="10" y="298"/>
    <p:text>That is the link for the general website - should not change.</p:text>
    <p:extLst>
      <p:ext uri="{C676402C-5697-4E1C-873F-D02D1690AC5C}">
        <p15:threadingInfo xmlns:p15="http://schemas.microsoft.com/office/powerpoint/2012/main" timeZoneBias="360">
          <p15:parentCm authorId="2" idx="6"/>
        </p15:threadingInfo>
      </p:ext>
    </p:extLst>
  </p:cm>
  <p:cm authorId="6" dt="2020-11-11T11:51:34.803" idx="11">
    <p:pos x="106" y="106"/>
    <p:text>I cover in formula module.</p:text>
    <p:extLst>
      <p:ext uri="{C676402C-5697-4E1C-873F-D02D1690AC5C}">
        <p15:threadingInfo xmlns:p15="http://schemas.microsoft.com/office/powerpoint/2012/main" timeZoneBias="360"/>
      </p:ext>
    </p:extLst>
  </p:cm>
  <p:cm authorId="3" dt="2021-01-01T09:05:44.378" idx="19">
    <p:pos x="106" y="202"/>
    <p:text>Also feel this needs reinforcement because many new RDs have struggled with filling this out in the past - should we keep?</p:text>
    <p:extLst>
      <p:ext uri="{C676402C-5697-4E1C-873F-D02D1690AC5C}">
        <p15:threadingInfo xmlns:p15="http://schemas.microsoft.com/office/powerpoint/2012/main" timeZoneBias="360">
          <p15:parentCm authorId="6" idx="11"/>
        </p15:threadingInfo>
      </p:ext>
    </p:extLst>
  </p:cm>
  <p:cm authorId="3" dt="2021-01-01T09:09:51.067" idx="21">
    <p:pos x="202" y="202"/>
    <p:text>Updated to state nationwide program, state specific wic form. Formula varies by state on next slide already</p:text>
    <p:extLst>
      <p:ext uri="{C676402C-5697-4E1C-873F-D02D1690AC5C}">
        <p15:threadingInfo xmlns:p15="http://schemas.microsoft.com/office/powerpoint/2012/main" timeZoneBias="360"/>
      </p:ext>
    </p:extLst>
  </p:cm>
  <p:cm authorId="8" dt="2021-01-22T15:30:58.119" idx="11">
    <p:pos x="298" y="298"/>
    <p:text>Probably need a transition slide before this to go from Solid Foods to WIC</p:text>
    <p:extLst>
      <p:ext uri="{C676402C-5697-4E1C-873F-D02D1690AC5C}">
        <p15:threadingInfo xmlns:p15="http://schemas.microsoft.com/office/powerpoint/2012/main" timeZoneBias="360"/>
      </p:ext>
    </p:extLst>
  </p:cm>
  <p:cm authorId="3" dt="2021-01-25T15:11:07.094" idx="30">
    <p:pos x="298" y="394"/>
    <p:text>done</p:text>
    <p:extLst>
      <p:ext uri="{C676402C-5697-4E1C-873F-D02D1690AC5C}">
        <p15:threadingInfo xmlns:p15="http://schemas.microsoft.com/office/powerpoint/2012/main" timeZoneBias="360">
          <p15:parentCm authorId="8" idx="11"/>
        </p15:threadingInfo>
      </p:ext>
    </p:extLst>
  </p:cm>
</p:cmLst>
</file>

<file path=ppt/comments/comment19.xml><?xml version="1.0" encoding="utf-8"?>
<p:cmLst xmlns:a="http://schemas.openxmlformats.org/drawingml/2006/main" xmlns:r="http://schemas.openxmlformats.org/officeDocument/2006/relationships" xmlns:p="http://schemas.openxmlformats.org/presentationml/2006/main">
  <p:cm authorId="2" dt="2021-01-25T14:03:56.982" idx="12">
    <p:pos x="10" y="10"/>
    <p:text>Update screenshots to current WIC form?</p:text>
    <p:extLst>
      <p:ext uri="{C676402C-5697-4E1C-873F-D02D1690AC5C}">
        <p15:threadingInfo xmlns:p15="http://schemas.microsoft.com/office/powerpoint/2012/main" timeZoneBias="360"/>
      </p:ext>
    </p:extLst>
  </p:cm>
  <p:cm authorId="3" dt="2021-01-25T15:11:35.478" idx="31">
    <p:pos x="10" y="106"/>
    <p:text>Insert crying face emoji. Just realized that this AM. Will work on this</p:text>
    <p:extLst>
      <p:ext uri="{C676402C-5697-4E1C-873F-D02D1690AC5C}">
        <p15:threadingInfo xmlns:p15="http://schemas.microsoft.com/office/powerpoint/2012/main" timeZoneBias="360">
          <p15:parentCm authorId="2" idx="12"/>
        </p15:threadingInfo>
      </p:ext>
    </p:extLst>
  </p:cm>
  <p:cm authorId="3" dt="2021-02-02T09:28:11.763" idx="33">
    <p:pos x="10" y="202"/>
    <p:text>Completed</p:text>
    <p:extLst>
      <p:ext uri="{C676402C-5697-4E1C-873F-D02D1690AC5C}">
        <p15:threadingInfo xmlns:p15="http://schemas.microsoft.com/office/powerpoint/2012/main" timeZoneBias="360">
          <p15:parentCm authorId="2" idx="12"/>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8" dt="2021-01-22T15:04:39.004" idx="2">
    <p:pos x="6051" y="2744"/>
    <p:text>Should we include that 6 weeks could also be reported as 1.5 months CGA?</p:text>
    <p:extLst>
      <p:ext uri="{C676402C-5697-4E1C-873F-D02D1690AC5C}">
        <p15:threadingInfo xmlns:p15="http://schemas.microsoft.com/office/powerpoint/2012/main" timeZoneBias="360"/>
      </p:ext>
    </p:extLst>
  </p:cm>
  <p:cm authorId="3" dt="2021-01-25T15:02:12.771" idx="26">
    <p:pos x="6051" y="2840"/>
    <p:text>Added</p:text>
    <p:extLst>
      <p:ext uri="{C676402C-5697-4E1C-873F-D02D1690AC5C}">
        <p15:threadingInfo xmlns:p15="http://schemas.microsoft.com/office/powerpoint/2012/main" timeZoneBias="360">
          <p15:parentCm authorId="8" idx="2"/>
        </p15:threadingInfo>
      </p:ext>
    </p:extLst>
  </p:cm>
  <p:cm authorId="8" dt="2021-01-22T15:05:52.509" idx="3">
    <p:pos x="1524" y="1418"/>
    <p:text>We correct until 24 months corrected age, right?</p:text>
    <p:extLst>
      <p:ext uri="{C676402C-5697-4E1C-873F-D02D1690AC5C}">
        <p15:threadingInfo xmlns:p15="http://schemas.microsoft.com/office/powerpoint/2012/main" timeZoneBias="360"/>
      </p:ext>
    </p:extLst>
  </p:cm>
  <p:cm authorId="5" dt="2021-01-25T13:19:30.788" idx="2">
    <p:pos x="1524" y="1514"/>
    <p:text>I agree, that this should be specified.</p:text>
    <p:extLst>
      <p:ext uri="{C676402C-5697-4E1C-873F-D02D1690AC5C}">
        <p15:threadingInfo xmlns:p15="http://schemas.microsoft.com/office/powerpoint/2012/main" timeZoneBias="360">
          <p15:parentCm authorId="8" idx="3"/>
        </p15:threadingInfo>
      </p:ext>
    </p:extLst>
  </p:cm>
  <p:cm authorId="2" dt="2021-01-25T13:31:27.197" idx="8">
    <p:pos x="1524" y="1610"/>
    <p:text>24 months chronologic age</p:text>
    <p:extLst>
      <p:ext uri="{C676402C-5697-4E1C-873F-D02D1690AC5C}">
        <p15:threadingInfo xmlns:p15="http://schemas.microsoft.com/office/powerpoint/2012/main" timeZoneBias="360">
          <p15:parentCm authorId="8" idx="3"/>
        </p15:threadingInfo>
      </p:ext>
    </p:extLst>
  </p:cm>
  <p:cm authorId="3" dt="2021-01-25T15:01:56.644" idx="25">
    <p:pos x="1524" y="1706"/>
    <p:text>changed</p:text>
    <p:extLst>
      <p:ext uri="{C676402C-5697-4E1C-873F-D02D1690AC5C}">
        <p15:threadingInfo xmlns:p15="http://schemas.microsoft.com/office/powerpoint/2012/main" timeZoneBias="360">
          <p15:parentCm authorId="8"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1-01-06T21:02:43.568" idx="6">
    <p:pos x="10" y="10"/>
    <p:text>Removed 2 pieces from the monitoring sections and included in notes so that maybe it can just be in the voice over? Let me know what you think - the slide just seemed so too wordy!</p:text>
    <p:extLst>
      <p:ext uri="{C676402C-5697-4E1C-873F-D02D1690AC5C}">
        <p15:threadingInfo xmlns:p15="http://schemas.microsoft.com/office/powerpoint/2012/main" timeZoneBias="360"/>
      </p:ext>
    </p:extLst>
  </p:cm>
  <p:cm authorId="1" dt="2021-01-21T10:19:04.716" idx="22">
    <p:pos x="10" y="106"/>
    <p:text>I agree Kendall. Maybe consider putting into a table to organize the information differently and make it look less wordy?</p:text>
    <p:extLst>
      <p:ext uri="{C676402C-5697-4E1C-873F-D02D1690AC5C}">
        <p15:threadingInfo xmlns:p15="http://schemas.microsoft.com/office/powerpoint/2012/main" timeZoneBias="360">
          <p15:parentCm authorId="4" idx="6"/>
        </p15:threadingInfo>
      </p:ext>
    </p:extLst>
  </p:cm>
  <p:cm authorId="3" dt="2021-02-02T09:44:01.922" idx="34">
    <p:pos x="10" y="202"/>
    <p:text>done - added a table and broke it out into 3 slides</p:text>
    <p:extLst>
      <p:ext uri="{C676402C-5697-4E1C-873F-D02D1690AC5C}">
        <p15:threadingInfo xmlns:p15="http://schemas.microsoft.com/office/powerpoint/2012/main" timeZoneBias="360">
          <p15:parentCm authorId="4" idx="6"/>
        </p15:threadingInf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4" dt="2021-01-06T21:08:32.841" idx="7">
    <p:pos x="5778" y="2589"/>
    <p:text>Since this section falls under the premature infant, shoudl we take out 37 weeks - 1 year? I do know we don't talk about Zn specifically in the term infant, but maybe this is in the TPN module or it's in the TPN guidelines on connec</p:text>
    <p:extLst>
      <p:ext uri="{C676402C-5697-4E1C-873F-D02D1690AC5C}">
        <p15:threadingInfo xmlns:p15="http://schemas.microsoft.com/office/powerpoint/2012/main" timeZoneBias="360"/>
      </p:ext>
    </p:extLst>
  </p:cm>
  <p:cm authorId="8" dt="2021-01-22T15:09:40.055" idx="4">
    <p:pos x="5778" y="2685"/>
    <p:text>Because it's listed as "1 year CGA", I assumed the requirement is for preemies who are now &gt;37 weeks corrected but I could be misreading it. Either way, good point to clarify.</p:text>
    <p:extLst>
      <p:ext uri="{C676402C-5697-4E1C-873F-D02D1690AC5C}">
        <p15:threadingInfo xmlns:p15="http://schemas.microsoft.com/office/powerpoint/2012/main" timeZoneBias="360">
          <p15:parentCm authorId="4" idx="7"/>
        </p15:threadingInfo>
      </p:ext>
    </p:extLst>
  </p:cm>
  <p:cm authorId="2" dt="2021-01-25T13:38:40.167" idx="9">
    <p:pos x="5778" y="2781"/>
    <p:text>I think it  makes sense to keep it.</p:text>
    <p:extLst>
      <p:ext uri="{C676402C-5697-4E1C-873F-D02D1690AC5C}">
        <p15:threadingInfo xmlns:p15="http://schemas.microsoft.com/office/powerpoint/2012/main" timeZoneBias="360">
          <p15:parentCm authorId="4" idx="7"/>
        </p15:threadingInfo>
      </p:ext>
    </p:extLst>
  </p:cm>
  <p:cm authorId="2" dt="2021-01-25T13:38:45.502" idx="10">
    <p:pos x="10" y="10"/>
    <p:text>Should there be a  comment on endpoint for enteral zinc?</p:text>
    <p:extLst>
      <p:ext uri="{C676402C-5697-4E1C-873F-D02D1690AC5C}">
        <p15:threadingInfo xmlns:p15="http://schemas.microsoft.com/office/powerpoint/2012/main" timeZoneBias="360"/>
      </p:ext>
    </p:extLst>
  </p:cm>
  <p:cm authorId="3" dt="2021-01-25T15:03:43.873" idx="27">
    <p:pos x="10" y="106"/>
    <p:text>I asked for this in the EN guidelines and got shot down. Everyone does it differently but I can put something generic</p:text>
    <p:extLst>
      <p:ext uri="{C676402C-5697-4E1C-873F-D02D1690AC5C}">
        <p15:threadingInfo xmlns:p15="http://schemas.microsoft.com/office/powerpoint/2012/main" timeZoneBias="360">
          <p15:parentCm authorId="2" idx="10"/>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6" dt="2020-11-11T11:44:08.812" idx="1">
    <p:pos x="10" y="10"/>
    <p:text>Makes sense to include for neonates.  I wonder if by discussing infants and overall decrease by 12-15% we're opening to confusion and redundance of PN 1/2.</p:text>
    <p:extLst>
      <p:ext uri="{C676402C-5697-4E1C-873F-D02D1690AC5C}">
        <p15:threadingInfo xmlns:p15="http://schemas.microsoft.com/office/powerpoint/2012/main" timeZoneBias="3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6" dt="2020-11-11T11:45:04.083" idx="2">
    <p:pos x="10" y="10"/>
    <p:text>Same as previous slide</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1-21T10:23:36.430" idx="23">
    <p:pos x="6639" y="2155"/>
    <p:text>We should change to human milk</p:text>
    <p:extLst>
      <p:ext uri="{C676402C-5697-4E1C-873F-D02D1690AC5C}">
        <p15:threadingInfo xmlns:p15="http://schemas.microsoft.com/office/powerpoint/2012/main" timeZoneBias="360"/>
      </p:ext>
    </p:extLst>
  </p:cm>
  <p:cm authorId="3" dt="2021-01-25T15:05:13.662" idx="28">
    <p:pos x="6639" y="2251"/>
    <p:text>done, great catch</p:text>
    <p:extLst>
      <p:ext uri="{C676402C-5697-4E1C-873F-D02D1690AC5C}">
        <p15:threadingInfo xmlns:p15="http://schemas.microsoft.com/office/powerpoint/2012/main" timeZoneBias="360">
          <p15:parentCm authorId="1" idx="23"/>
        </p15:threadingInfo>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2" dt="2021-01-25T13:48:58.815" idx="11">
    <p:pos x="4781" y="2440"/>
    <p:text>Specify MVI w/ iron and dosing?</p:text>
    <p:extLst>
      <p:ext uri="{C676402C-5697-4E1C-873F-D02D1690AC5C}">
        <p15:threadingInfo xmlns:p15="http://schemas.microsoft.com/office/powerpoint/2012/main" timeZoneBias="360"/>
      </p:ext>
    </p:extLst>
  </p:cm>
  <p:cm authorId="3" dt="2021-01-25T15:07:13.749" idx="29">
    <p:pos x="4781" y="2536"/>
    <p:text>Do you think we should use the same slide as above with the different weights? Or make it more generic? I added the slide next and we can adjust however is needed.</p:text>
    <p:extLst>
      <p:ext uri="{C676402C-5697-4E1C-873F-D02D1690AC5C}">
        <p15:threadingInfo xmlns:p15="http://schemas.microsoft.com/office/powerpoint/2012/main" timeZoneBias="360">
          <p15:parentCm authorId="2" idx="11"/>
        </p15:threadingInfo>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5" dt="2020-11-10T14:17:12.679" idx="1">
    <p:pos x="10" y="10"/>
    <p:text>Do we feel like it would read easier if we moved the 1st bullet point with the MVI with Fe or at the bottom of the slide?</p:text>
    <p:extLst>
      <p:ext uri="{C676402C-5697-4E1C-873F-D02D1690AC5C}">
        <p15:threadingInfo xmlns:p15="http://schemas.microsoft.com/office/powerpoint/2012/main" timeZoneBias="360"/>
      </p:ext>
    </p:extLst>
  </p:cm>
  <p:cm authorId="2" dt="2020-11-10T15:40:05.501" idx="3">
    <p:pos x="10" y="106"/>
    <p:text>I agree- it seems to make more sense to have the Dosing and provides bullet points swapped.</p:text>
    <p:extLst>
      <p:ext uri="{C676402C-5697-4E1C-873F-D02D1690AC5C}">
        <p15:threadingInfo xmlns:p15="http://schemas.microsoft.com/office/powerpoint/2012/main" timeZoneBias="360">
          <p15:parentCm authorId="5" idx="1"/>
        </p15:threadingInfo>
      </p:ext>
    </p:extLst>
  </p:cm>
  <p:cm authorId="2" dt="2020-11-10T15:40:08.377" idx="4">
    <p:pos x="106" y="106"/>
    <p:text>Should we also specifically call out on this slide or the previous slide that all preterm infants should have MVI or will that just be in the voiceover</p:text>
    <p:extLst>
      <p:ext uri="{C676402C-5697-4E1C-873F-D02D1690AC5C}">
        <p15:threadingInfo xmlns:p15="http://schemas.microsoft.com/office/powerpoint/2012/main" timeZoneBias="360"/>
      </p:ext>
    </p:extLst>
  </p:cm>
  <p:cm authorId="1" dt="2020-11-11T14:33:30.561" idx="15">
    <p:pos x="106" y="202"/>
    <p:text>add content to slide</p:text>
    <p:extLst>
      <p:ext uri="{C676402C-5697-4E1C-873F-D02D1690AC5C}">
        <p15:threadingInfo xmlns:p15="http://schemas.microsoft.com/office/powerpoint/2012/main" timeZoneBias="360">
          <p15:parentCm authorId="2" idx="4"/>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87E6BB-CB99-401F-83A2-40C88A683889}" type="datetimeFigureOut">
              <a:rPr lang="en-US" smtClean="0"/>
              <a:t>3/19/2021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481EA-E708-48EF-9CF9-A29235E93ED3}" type="slidenum">
              <a:rPr lang="en-US" smtClean="0"/>
              <a:t>‹#›</a:t>
            </a:fld>
            <a:endParaRPr lang="en-US"/>
          </a:p>
        </p:txBody>
      </p:sp>
    </p:spTree>
    <p:extLst>
      <p:ext uri="{BB962C8B-B14F-4D97-AF65-F5344CB8AC3E}">
        <p14:creationId xmlns:p14="http://schemas.microsoft.com/office/powerpoint/2010/main" val="2783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a:t>
            </a:fld>
            <a:endParaRPr lang="en-US"/>
          </a:p>
        </p:txBody>
      </p:sp>
    </p:spTree>
    <p:extLst>
      <p:ext uri="{BB962C8B-B14F-4D97-AF65-F5344CB8AC3E}">
        <p14:creationId xmlns:p14="http://schemas.microsoft.com/office/powerpoint/2010/main" val="237639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11</a:t>
            </a:fld>
            <a:endParaRPr lang="en-US"/>
          </a:p>
        </p:txBody>
      </p:sp>
    </p:spTree>
    <p:extLst>
      <p:ext uri="{BB962C8B-B14F-4D97-AF65-F5344CB8AC3E}">
        <p14:creationId xmlns:p14="http://schemas.microsoft.com/office/powerpoint/2010/main" val="310527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14</a:t>
            </a:fld>
            <a:endParaRPr lang="en-US"/>
          </a:p>
        </p:txBody>
      </p:sp>
    </p:spTree>
    <p:extLst>
      <p:ext uri="{BB962C8B-B14F-4D97-AF65-F5344CB8AC3E}">
        <p14:creationId xmlns:p14="http://schemas.microsoft.com/office/powerpoint/2010/main" val="4033966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bone supplements in the NICU for osteopenia</a:t>
            </a:r>
            <a:r>
              <a:rPr lang="en-US" baseline="0" dirty="0"/>
              <a:t> of Prematurity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15</a:t>
            </a:fld>
            <a:endParaRPr lang="en-US"/>
          </a:p>
        </p:txBody>
      </p:sp>
    </p:spTree>
    <p:extLst>
      <p:ext uri="{BB962C8B-B14F-4D97-AF65-F5344CB8AC3E}">
        <p14:creationId xmlns:p14="http://schemas.microsoft.com/office/powerpoint/2010/main" val="289442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rtl="0" eaLnBrk="1" fontAlgn="t" latinLnBrk="0" hangingPunct="1">
              <a:buAutoNum type="arabicPeriod"/>
            </a:pPr>
            <a:r>
              <a:rPr lang="en-US" dirty="0"/>
              <a:t>Calories: 110-135 kcal/kg, Protein 4-4.5 g/kg, Fluids 135-200 ml/kg.</a:t>
            </a:r>
            <a:r>
              <a:rPr lang="en-US" baseline="0" dirty="0"/>
              <a:t> Advance to 150 ml/kg or 28 ml q 3 hours to provide 149 ml/kg, 119 kcal/kg and 3.6 g/kg protein</a:t>
            </a:r>
            <a:endParaRPr lang="en-US" dirty="0"/>
          </a:p>
          <a:p>
            <a:pPr marL="0" indent="0" rtl="0" eaLnBrk="1" fontAlgn="t" latinLnBrk="0" hangingPunct="1">
              <a:buNone/>
            </a:pP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17</a:t>
            </a:fld>
            <a:endParaRPr lang="en-US"/>
          </a:p>
        </p:txBody>
      </p:sp>
    </p:spTree>
    <p:extLst>
      <p:ext uri="{BB962C8B-B14F-4D97-AF65-F5344CB8AC3E}">
        <p14:creationId xmlns:p14="http://schemas.microsoft.com/office/powerpoint/2010/main" val="3636598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patients on TPN, calculate REE based on activity level, then subtract 12% -15% of the calories to take into account the thermic effect of food which is absent when TPN is provided which drops</a:t>
            </a:r>
            <a:r>
              <a:rPr lang="en-US" sz="1200" kern="1200" baseline="0" dirty="0">
                <a:solidFill>
                  <a:schemeClr val="tx1"/>
                </a:solidFill>
                <a:effectLst/>
                <a:latin typeface="+mn-lt"/>
                <a:ea typeface="+mn-ea"/>
                <a:cs typeface="+mn-cs"/>
              </a:rPr>
              <a:t> calories down an activity level. For example: If providing 99 kcal/kg EN (1.6-1.8), decrease to 88 kcal/kg for PN (12% decrease or REE x 1.4-1.6)</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19</a:t>
            </a:fld>
            <a:endParaRPr lang="en-US"/>
          </a:p>
        </p:txBody>
      </p:sp>
    </p:spTree>
    <p:extLst>
      <p:ext uri="{BB962C8B-B14F-4D97-AF65-F5344CB8AC3E}">
        <p14:creationId xmlns:p14="http://schemas.microsoft.com/office/powerpoint/2010/main" val="121337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21</a:t>
            </a:fld>
            <a:endParaRPr lang="en-US"/>
          </a:p>
        </p:txBody>
      </p:sp>
    </p:spTree>
    <p:extLst>
      <p:ext uri="{BB962C8B-B14F-4D97-AF65-F5344CB8AC3E}">
        <p14:creationId xmlns:p14="http://schemas.microsoft.com/office/powerpoint/2010/main" val="3429981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22</a:t>
            </a:fld>
            <a:endParaRPr lang="en-US"/>
          </a:p>
        </p:txBody>
      </p:sp>
    </p:spTree>
    <p:extLst>
      <p:ext uri="{BB962C8B-B14F-4D97-AF65-F5344CB8AC3E}">
        <p14:creationId xmlns:p14="http://schemas.microsoft.com/office/powerpoint/2010/main" val="2323869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Dosing on next page</a:t>
            </a:r>
            <a:r>
              <a:rPr lang="en-US" baseline="0" dirty="0"/>
              <a:t> for MVI</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23</a:t>
            </a:fld>
            <a:endParaRPr lang="en-US"/>
          </a:p>
        </p:txBody>
      </p:sp>
    </p:spTree>
    <p:extLst>
      <p:ext uri="{BB962C8B-B14F-4D97-AF65-F5344CB8AC3E}">
        <p14:creationId xmlns:p14="http://schemas.microsoft.com/office/powerpoint/2010/main" val="40213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24</a:t>
            </a:fld>
            <a:endParaRPr lang="en-US"/>
          </a:p>
        </p:txBody>
      </p:sp>
    </p:spTree>
    <p:extLst>
      <p:ext uri="{BB962C8B-B14F-4D97-AF65-F5344CB8AC3E}">
        <p14:creationId xmlns:p14="http://schemas.microsoft.com/office/powerpoint/2010/main" val="363119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25</a:t>
            </a:fld>
            <a:endParaRPr lang="en-US"/>
          </a:p>
        </p:txBody>
      </p:sp>
    </p:spTree>
    <p:extLst>
      <p:ext uri="{BB962C8B-B14F-4D97-AF65-F5344CB8AC3E}">
        <p14:creationId xmlns:p14="http://schemas.microsoft.com/office/powerpoint/2010/main" val="3619905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a:t>
            </a:fld>
            <a:endParaRPr lang="en-US"/>
          </a:p>
        </p:txBody>
      </p:sp>
    </p:spTree>
    <p:extLst>
      <p:ext uri="{BB962C8B-B14F-4D97-AF65-F5344CB8AC3E}">
        <p14:creationId xmlns:p14="http://schemas.microsoft.com/office/powerpoint/2010/main" val="1093468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Gaining</a:t>
            </a:r>
            <a:r>
              <a:rPr lang="en-US" baseline="0" dirty="0"/>
              <a:t> 16 g/day average x 47 days</a:t>
            </a:r>
          </a:p>
          <a:p>
            <a:endParaRPr lang="en-US" baseline="0" dirty="0"/>
          </a:p>
          <a:p>
            <a:r>
              <a:rPr lang="en-US" baseline="0" dirty="0"/>
              <a:t>A1: Currently receiving 106 ml/kg, 71 kcal/kg, 1.48 g/kg protein.</a:t>
            </a:r>
          </a:p>
          <a:p>
            <a:r>
              <a:rPr lang="en-US" baseline="0" dirty="0"/>
              <a:t>A2: </a:t>
            </a:r>
            <a:r>
              <a:rPr lang="en-US" baseline="0" dirty="0" err="1"/>
              <a:t>Nutr</a:t>
            </a:r>
            <a:r>
              <a:rPr lang="en-US" baseline="0" dirty="0"/>
              <a:t> </a:t>
            </a:r>
            <a:r>
              <a:rPr lang="en-US" baseline="0" dirty="0" err="1"/>
              <a:t>rx</a:t>
            </a:r>
            <a:r>
              <a:rPr lang="en-US" baseline="0" dirty="0"/>
              <a:t>: &gt;100 ml/kg, at least 88-99 kcal/kg, &gt;1.52 g/kg protein</a:t>
            </a:r>
          </a:p>
          <a:p>
            <a:r>
              <a:rPr lang="en-US" baseline="0" dirty="0"/>
              <a:t>A3: 400 units cholecalciferol daily</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26</a:t>
            </a:fld>
            <a:endParaRPr lang="en-US"/>
          </a:p>
        </p:txBody>
      </p:sp>
    </p:spTree>
    <p:extLst>
      <p:ext uri="{BB962C8B-B14F-4D97-AF65-F5344CB8AC3E}">
        <p14:creationId xmlns:p14="http://schemas.microsoft.com/office/powerpoint/2010/main" val="400106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a:t>
            </a:r>
            <a:r>
              <a:rPr lang="en-US" baseline="0" dirty="0"/>
              <a:t> off of Texas Children’s Hospital. All human milk fortifier that reduces the risk of NEC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29</a:t>
            </a:fld>
            <a:endParaRPr lang="en-US"/>
          </a:p>
        </p:txBody>
      </p:sp>
    </p:spTree>
    <p:extLst>
      <p:ext uri="{BB962C8B-B14F-4D97-AF65-F5344CB8AC3E}">
        <p14:creationId xmlns:p14="http://schemas.microsoft.com/office/powerpoint/2010/main" val="1050807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30</a:t>
            </a:fld>
            <a:endParaRPr lang="en-US"/>
          </a:p>
        </p:txBody>
      </p:sp>
    </p:spTree>
    <p:extLst>
      <p:ext uri="{BB962C8B-B14F-4D97-AF65-F5344CB8AC3E}">
        <p14:creationId xmlns:p14="http://schemas.microsoft.com/office/powerpoint/2010/main" val="2562674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*Voice</a:t>
            </a:r>
            <a:r>
              <a:rPr lang="en-US" baseline="0" dirty="0"/>
              <a:t> over- discuss progression -  first step of fluids, if unable to tolerate volume, fortify. If fortification is not tolerated or is maxed out, then add </a:t>
            </a:r>
            <a:r>
              <a:rPr lang="en-US" baseline="0" dirty="0" err="1"/>
              <a:t>modulars</a:t>
            </a:r>
            <a:r>
              <a:rPr lang="en-US" baseline="0" dirty="0"/>
              <a:t>.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37</a:t>
            </a:fld>
            <a:endParaRPr lang="en-US"/>
          </a:p>
        </p:txBody>
      </p:sp>
    </p:spTree>
    <p:extLst>
      <p:ext uri="{BB962C8B-B14F-4D97-AF65-F5344CB8AC3E}">
        <p14:creationId xmlns:p14="http://schemas.microsoft.com/office/powerpoint/2010/main" val="8358972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a:t>
            </a:r>
            <a:r>
              <a:rPr lang="en-US" baseline="0" dirty="0"/>
              <a:t> now go through how to calculate formula recipes.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38</a:t>
            </a:fld>
            <a:endParaRPr lang="en-US"/>
          </a:p>
        </p:txBody>
      </p:sp>
    </p:spTree>
    <p:extLst>
      <p:ext uri="{BB962C8B-B14F-4D97-AF65-F5344CB8AC3E}">
        <p14:creationId xmlns:p14="http://schemas.microsoft.com/office/powerpoint/2010/main" val="267123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a formula</a:t>
            </a:r>
            <a:r>
              <a:rPr lang="en-US" baseline="0" dirty="0"/>
              <a:t> recipe or determine the calorie concentration a family has been making, we need to know 3 things: - how much water each g of powder displaces, how many grams of powder are in a scoop, and how many calories in each gram of powder.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39</a:t>
            </a:fld>
            <a:endParaRPr lang="en-US"/>
          </a:p>
        </p:txBody>
      </p:sp>
    </p:spTree>
    <p:extLst>
      <p:ext uri="{BB962C8B-B14F-4D97-AF65-F5344CB8AC3E}">
        <p14:creationId xmlns:p14="http://schemas.microsoft.com/office/powerpoint/2010/main" val="4099648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Displacement is how much</a:t>
            </a:r>
            <a:r>
              <a:rPr lang="en-US" baseline="0" dirty="0"/>
              <a:t> water will be displaced when the powder is added further increasing the volume. </a:t>
            </a:r>
          </a:p>
          <a:p>
            <a:pPr lvl="1"/>
            <a:r>
              <a:rPr lang="en-US" dirty="0"/>
              <a:t>8.7 grams powder per scoop</a:t>
            </a:r>
          </a:p>
          <a:p>
            <a:pPr lvl="1"/>
            <a:r>
              <a:rPr lang="en-US" dirty="0"/>
              <a:t>44 kcals per scoop OR 5.1 kcal per gram powder</a:t>
            </a:r>
          </a:p>
          <a:p>
            <a:pPr lvl="1"/>
            <a:r>
              <a:rPr lang="en-US" dirty="0"/>
              <a:t>Displacement: 0.76</a:t>
            </a:r>
            <a:endParaRPr lang="en-US" baseline="0" dirty="0"/>
          </a:p>
          <a:p>
            <a:r>
              <a:rPr lang="en-US" dirty="0"/>
              <a:t>Make 600 mL of 24 </a:t>
            </a:r>
            <a:r>
              <a:rPr lang="en-US" dirty="0" err="1"/>
              <a:t>cal</a:t>
            </a:r>
            <a:r>
              <a:rPr lang="en-US" dirty="0"/>
              <a:t>/</a:t>
            </a:r>
            <a:r>
              <a:rPr lang="en-US" dirty="0" err="1"/>
              <a:t>oz</a:t>
            </a:r>
            <a:r>
              <a:rPr lang="en-US" baseline="0" dirty="0"/>
              <a:t> formula: Take 600 mL * (24 calories/30 mL) = 480 kcal. </a:t>
            </a:r>
          </a:p>
          <a:p>
            <a:r>
              <a:rPr lang="en-US" baseline="0" dirty="0"/>
              <a:t>Determine how many grams of powder needed: 480 calories / 5.1 calories/g = 94 g powder</a:t>
            </a:r>
          </a:p>
          <a:p>
            <a:r>
              <a:rPr lang="en-US" baseline="0" dirty="0"/>
              <a:t>Determine displacement from powder: 94 g powder * 0.76 mL/g = 71 mL</a:t>
            </a:r>
          </a:p>
          <a:p>
            <a:r>
              <a:rPr lang="en-US" baseline="0" dirty="0"/>
              <a:t>Calculate total volume of water needed: 600 mL (total for recipe) – 71 mL (displacement) = 529 mL water</a:t>
            </a:r>
          </a:p>
          <a:p>
            <a:r>
              <a:rPr lang="en-US" baseline="0" dirty="0"/>
              <a:t>Recipe for family = 529 mL + 94 g Enfamil </a:t>
            </a:r>
            <a:r>
              <a:rPr lang="en-US" baseline="0" dirty="0" err="1"/>
              <a:t>NeuroPro</a:t>
            </a:r>
            <a:r>
              <a:rPr lang="en-US" baseline="0" dirty="0"/>
              <a:t> </a:t>
            </a:r>
            <a:r>
              <a:rPr lang="en-US" baseline="0" dirty="0" err="1"/>
              <a:t>Gentlease</a:t>
            </a:r>
            <a:r>
              <a:rPr lang="en-US" baseline="0" dirty="0"/>
              <a:t> = ~600 mL 24 </a:t>
            </a:r>
            <a:r>
              <a:rPr lang="en-US" baseline="0" dirty="0" err="1"/>
              <a:t>cal</a:t>
            </a:r>
            <a:r>
              <a:rPr lang="en-US" baseline="0" dirty="0"/>
              <a:t>/</a:t>
            </a:r>
            <a:r>
              <a:rPr lang="en-US" baseline="0" dirty="0" err="1"/>
              <a:t>oz</a:t>
            </a:r>
            <a:r>
              <a:rPr lang="en-US" baseline="0" dirty="0"/>
              <a:t> ( can then work backwards to double check work)</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40</a:t>
            </a:fld>
            <a:endParaRPr lang="en-US"/>
          </a:p>
        </p:txBody>
      </p:sp>
    </p:spTree>
    <p:extLst>
      <p:ext uri="{BB962C8B-B14F-4D97-AF65-F5344CB8AC3E}">
        <p14:creationId xmlns:p14="http://schemas.microsoft.com/office/powerpoint/2010/main" val="4203054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1. 27.8 </a:t>
            </a:r>
            <a:r>
              <a:rPr lang="en-US" dirty="0" err="1"/>
              <a:t>cal</a:t>
            </a:r>
            <a:r>
              <a:rPr lang="en-US" dirty="0"/>
              <a:t>/</a:t>
            </a:r>
            <a:r>
              <a:rPr lang="en-US" dirty="0" err="1"/>
              <a:t>oz</a:t>
            </a:r>
            <a:r>
              <a:rPr lang="en-US" baseline="0" dirty="0"/>
              <a:t> and a total volume of 6.4 </a:t>
            </a:r>
            <a:r>
              <a:rPr lang="en-US" baseline="0" dirty="0" err="1"/>
              <a:t>oz</a:t>
            </a:r>
            <a:r>
              <a:rPr lang="en-US" baseline="0" dirty="0"/>
              <a:t> </a:t>
            </a:r>
            <a:endParaRPr lang="en-US" dirty="0"/>
          </a:p>
          <a:p>
            <a:r>
              <a:rPr lang="en-US" dirty="0"/>
              <a:t>2. 144 ml/kg, 133 kcal/kg and 2.9 g/kg protein </a:t>
            </a:r>
          </a:p>
          <a:p>
            <a:r>
              <a:rPr lang="en-US" dirty="0"/>
              <a:t>3. Enfamil</a:t>
            </a:r>
            <a:r>
              <a:rPr lang="en-US" baseline="0" dirty="0"/>
              <a:t> </a:t>
            </a:r>
            <a:r>
              <a:rPr lang="en-US" baseline="0" dirty="0" err="1"/>
              <a:t>NeuroPro</a:t>
            </a:r>
            <a:r>
              <a:rPr lang="en-US" baseline="0" dirty="0"/>
              <a:t> Infant </a:t>
            </a:r>
            <a:endParaRPr lang="en-US" dirty="0"/>
          </a:p>
          <a:p>
            <a:pPr marL="228600" indent="-228600">
              <a:buAutoNum type="arabicPeriod" startAt="4"/>
            </a:pPr>
            <a:r>
              <a:rPr lang="en-US" dirty="0"/>
              <a:t>At risk for iron deficiency</a:t>
            </a:r>
            <a:r>
              <a:rPr lang="en-US" baseline="0" dirty="0"/>
              <a:t> due to no solid food intake. Recommend changing to 1 ml MVI with Fe. Consider speech consult </a:t>
            </a:r>
          </a:p>
          <a:p>
            <a:pPr marL="228600" indent="-228600">
              <a:buAutoNum type="arabicPeriod" startAt="4"/>
            </a:pPr>
            <a:endParaRPr lang="en-US" baseline="0" dirty="0"/>
          </a:p>
          <a:p>
            <a:pPr marL="0" indent="0">
              <a:buNone/>
            </a:pPr>
            <a:r>
              <a:rPr lang="en-US" baseline="0" dirty="0"/>
              <a:t>Take some time to work through this case study on your worksheet.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41</a:t>
            </a:fld>
            <a:endParaRPr lang="en-US"/>
          </a:p>
        </p:txBody>
      </p:sp>
    </p:spTree>
    <p:extLst>
      <p:ext uri="{BB962C8B-B14F-4D97-AF65-F5344CB8AC3E}">
        <p14:creationId xmlns:p14="http://schemas.microsoft.com/office/powerpoint/2010/main" val="426389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baby is developmentally ready, families</a:t>
            </a:r>
            <a:r>
              <a:rPr lang="en-US" baseline="0" dirty="0"/>
              <a:t> should begin introducing solid foods.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42</a:t>
            </a:fld>
            <a:endParaRPr lang="en-US"/>
          </a:p>
        </p:txBody>
      </p:sp>
    </p:spTree>
    <p:extLst>
      <p:ext uri="{BB962C8B-B14F-4D97-AF65-F5344CB8AC3E}">
        <p14:creationId xmlns:p14="http://schemas.microsoft.com/office/powerpoint/2010/main" val="1368816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AAP recommends human</a:t>
            </a:r>
            <a:r>
              <a:rPr lang="en-US" baseline="0" dirty="0"/>
              <a:t> milk or infant formula exclusively for about 6 months. When baby can hold their head up, open their mouth when food is coming their way, and no longer has the tongue thrust reflex, then they may be ready to start complementary foods.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43</a:t>
            </a:fld>
            <a:endParaRPr lang="en-US"/>
          </a:p>
        </p:txBody>
      </p:sp>
    </p:spTree>
    <p:extLst>
      <p:ext uri="{BB962C8B-B14F-4D97-AF65-F5344CB8AC3E}">
        <p14:creationId xmlns:p14="http://schemas.microsoft.com/office/powerpoint/2010/main" val="3847399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table shows how to classify</a:t>
            </a:r>
            <a:r>
              <a:rPr lang="en-US" sz="1200" baseline="0" dirty="0"/>
              <a:t> infants based on their growth. (read chart?)</a:t>
            </a:r>
            <a:endParaRPr lang="en-US" sz="1200" dirty="0"/>
          </a:p>
        </p:txBody>
      </p:sp>
      <p:sp>
        <p:nvSpPr>
          <p:cNvPr id="4" name="Slide Number Placeholder 3"/>
          <p:cNvSpPr>
            <a:spLocks noGrp="1"/>
          </p:cNvSpPr>
          <p:nvPr>
            <p:ph type="sldNum" sz="quarter" idx="10"/>
          </p:nvPr>
        </p:nvSpPr>
        <p:spPr/>
        <p:txBody>
          <a:bodyPr/>
          <a:lstStyle/>
          <a:p>
            <a:fld id="{B9F481EA-E708-48EF-9CF9-A29235E93ED3}" type="slidenum">
              <a:rPr lang="en-US" smtClean="0"/>
              <a:t>4</a:t>
            </a:fld>
            <a:endParaRPr lang="en-US"/>
          </a:p>
        </p:txBody>
      </p:sp>
    </p:spTree>
    <p:extLst>
      <p:ext uri="{BB962C8B-B14F-4D97-AF65-F5344CB8AC3E}">
        <p14:creationId xmlns:p14="http://schemas.microsoft.com/office/powerpoint/2010/main" val="30809068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should continue to honor</a:t>
            </a:r>
            <a:r>
              <a:rPr lang="en-US" baseline="0" dirty="0"/>
              <a:t> baby’s hunger and satiety cues. </a:t>
            </a:r>
          </a:p>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44</a:t>
            </a:fld>
            <a:endParaRPr lang="en-US"/>
          </a:p>
        </p:txBody>
      </p:sp>
    </p:spTree>
    <p:extLst>
      <p:ext uri="{BB962C8B-B14F-4D97-AF65-F5344CB8AC3E}">
        <p14:creationId xmlns:p14="http://schemas.microsoft.com/office/powerpoint/2010/main" val="291499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a:t>
            </a:r>
            <a:r>
              <a:rPr lang="en-US" baseline="0" dirty="0"/>
              <a:t> from Pediatric Nutrition 4</a:t>
            </a:r>
            <a:r>
              <a:rPr lang="en-US" baseline="30000" dirty="0"/>
              <a:t>th</a:t>
            </a:r>
            <a:r>
              <a:rPr lang="en-US" baseline="0" dirty="0"/>
              <a:t> edition. </a:t>
            </a:r>
            <a:r>
              <a:rPr lang="en-US" baseline="0" dirty="0" err="1"/>
              <a:t>Samour</a:t>
            </a:r>
            <a:r>
              <a:rPr lang="en-US" baseline="0" dirty="0"/>
              <a:t> and King. Table 5-12</a:t>
            </a:r>
          </a:p>
          <a:p>
            <a:r>
              <a:rPr lang="en-US" baseline="0" dirty="0"/>
              <a:t>Here is an overview taken from the Pediatric Nutrition textbook from </a:t>
            </a:r>
            <a:r>
              <a:rPr lang="en-US" baseline="0" dirty="0" err="1"/>
              <a:t>Samour</a:t>
            </a:r>
            <a:r>
              <a:rPr lang="en-US" baseline="0" dirty="0"/>
              <a:t> and King (Table 5-12) of the progression of feeding skills and the appropriate textures.</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45</a:t>
            </a:fld>
            <a:endParaRPr lang="en-US"/>
          </a:p>
        </p:txBody>
      </p:sp>
    </p:spTree>
    <p:extLst>
      <p:ext uri="{BB962C8B-B14F-4D97-AF65-F5344CB8AC3E}">
        <p14:creationId xmlns:p14="http://schemas.microsoft.com/office/powerpoint/2010/main" val="2298810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further guidelines for appropriate serving sizes</a:t>
            </a:r>
            <a:r>
              <a:rPr lang="en-US" baseline="0" dirty="0"/>
              <a:t> and daily intake.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46</a:t>
            </a:fld>
            <a:endParaRPr lang="en-US"/>
          </a:p>
        </p:txBody>
      </p:sp>
    </p:spTree>
    <p:extLst>
      <p:ext uri="{BB962C8B-B14F-4D97-AF65-F5344CB8AC3E}">
        <p14:creationId xmlns:p14="http://schemas.microsoft.com/office/powerpoint/2010/main" val="16072653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want baby’s diet to include a variety of healthy foods, here are foods that should be avoided in the first year of life. </a:t>
            </a:r>
            <a:r>
              <a:rPr lang="en-US" sz="1200" b="0" i="0" u="none" strike="noStrike" kern="1200" baseline="0" dirty="0">
                <a:solidFill>
                  <a:schemeClr val="tx1"/>
                </a:solidFill>
                <a:latin typeface="+mn-lt"/>
                <a:ea typeface="+mn-ea"/>
                <a:cs typeface="+mn-cs"/>
              </a:rPr>
              <a:t>Babies can choke on small pieces and hard, thick, or sticky food such as those included in the table.</a:t>
            </a:r>
            <a:endParaRPr lang="en-US" dirty="0"/>
          </a:p>
          <a:p>
            <a:r>
              <a:rPr lang="en-US" dirty="0"/>
              <a:t>Healthy babies don’t need</a:t>
            </a:r>
            <a:r>
              <a:rPr lang="en-US" baseline="0" dirty="0"/>
              <a:t> extra water, however s</a:t>
            </a:r>
            <a:r>
              <a:rPr lang="en-US" dirty="0"/>
              <a:t>tarting</a:t>
            </a:r>
            <a:r>
              <a:rPr lang="en-US" baseline="0" dirty="0"/>
              <a:t> at 6 months babies may have 1-2 </a:t>
            </a:r>
            <a:r>
              <a:rPr lang="en-US" baseline="0" dirty="0" err="1"/>
              <a:t>oz</a:t>
            </a:r>
            <a:r>
              <a:rPr lang="en-US" baseline="0" dirty="0"/>
              <a:t> water when solids are started. This is a good opportunity for families to start practicing using an open cup.</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47</a:t>
            </a:fld>
            <a:endParaRPr lang="en-US"/>
          </a:p>
        </p:txBody>
      </p:sp>
    </p:spTree>
    <p:extLst>
      <p:ext uri="{BB962C8B-B14F-4D97-AF65-F5344CB8AC3E}">
        <p14:creationId xmlns:p14="http://schemas.microsoft.com/office/powerpoint/2010/main" val="3014475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a:t>
            </a:r>
            <a:r>
              <a:rPr lang="en-US" baseline="0" dirty="0"/>
              <a:t>allergens, including peanuts, can be introduced in a safe form once solids are started. Current research indicates that peanut avoidance is associated with greater frequency of peanut allergies than with peanut consumptions. Families should talk to their pediatrician if baby has severe eczema or an immediate allergic reaction to any food.</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48</a:t>
            </a:fld>
            <a:endParaRPr lang="en-US"/>
          </a:p>
        </p:txBody>
      </p:sp>
    </p:spTree>
    <p:extLst>
      <p:ext uri="{BB962C8B-B14F-4D97-AF65-F5344CB8AC3E}">
        <p14:creationId xmlns:p14="http://schemas.microsoft.com/office/powerpoint/2010/main" val="63165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BLISS study (2015):</a:t>
            </a:r>
            <a:r>
              <a:rPr lang="en-US" baseline="0" dirty="0"/>
              <a:t> 206 New Zealand families randomized to modified BLW vs control group, Baby Led Introduction to Starting Solids</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 common approach that families may utilize to introducing solids is baby led weaning. </a:t>
            </a:r>
            <a:r>
              <a:rPr lang="en-US" i="1" u="sng" baseline="0" dirty="0"/>
              <a:t>Presumed </a:t>
            </a:r>
            <a:r>
              <a:rPr lang="en-US" i="0" u="none" baseline="0" dirty="0"/>
              <a:t>advantages include</a:t>
            </a:r>
            <a:r>
              <a:rPr lang="en-US" baseline="0" dirty="0"/>
              <a:t>: lower risk of obesity, better diet quality (short vs long term), favorable caregiver feeding practices, encourages fine motor development. </a:t>
            </a:r>
            <a:r>
              <a:rPr lang="en-US" i="1" u="sng" baseline="0" dirty="0"/>
              <a:t>Presumed</a:t>
            </a:r>
            <a:r>
              <a:rPr lang="en-US" i="0" u="none" baseline="0" dirty="0"/>
              <a:t> disadvantages: </a:t>
            </a:r>
            <a:r>
              <a:rPr lang="en-US" baseline="0" dirty="0"/>
              <a:t>iron (and potentially other nutrient) deficiencies, increased incidence of choking, growth faltering, inappropriate family foods, inattentive feeding by caregivers</a:t>
            </a:r>
          </a:p>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49</a:t>
            </a:fld>
            <a:endParaRPr lang="en-US"/>
          </a:p>
        </p:txBody>
      </p:sp>
    </p:spTree>
    <p:extLst>
      <p:ext uri="{BB962C8B-B14F-4D97-AF65-F5344CB8AC3E}">
        <p14:creationId xmlns:p14="http://schemas.microsoft.com/office/powerpoint/2010/main" val="13776817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considerations for BLW,</a:t>
            </a:r>
            <a:r>
              <a:rPr lang="en-US" baseline="0" dirty="0"/>
              <a:t> but remember that t</a:t>
            </a:r>
            <a:r>
              <a:rPr lang="en-US" dirty="0"/>
              <a:t>he approach</a:t>
            </a:r>
            <a:r>
              <a:rPr lang="en-US" baseline="0" dirty="0"/>
              <a:t> to introducing solids can be a spectrum and include components of both traditional spoon feeding and baby led weaning. Ultimately, it comes down to what will work best for a family.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50</a:t>
            </a:fld>
            <a:endParaRPr lang="en-US"/>
          </a:p>
        </p:txBody>
      </p:sp>
    </p:spTree>
    <p:extLst>
      <p:ext uri="{BB962C8B-B14F-4D97-AF65-F5344CB8AC3E}">
        <p14:creationId xmlns:p14="http://schemas.microsoft.com/office/powerpoint/2010/main" val="10259717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Case study – fill out </a:t>
            </a:r>
            <a:r>
              <a:rPr lang="en-US" dirty="0" err="1"/>
              <a:t>wic</a:t>
            </a:r>
            <a:r>
              <a:rPr lang="en-US" dirty="0"/>
              <a:t> form. What to tell family. Where to get specialty</a:t>
            </a:r>
            <a:r>
              <a:rPr lang="en-US" baseline="0" dirty="0"/>
              <a:t> formula (</a:t>
            </a:r>
            <a:r>
              <a:rPr lang="en-US" baseline="0" dirty="0" err="1"/>
              <a:t>Elecare</a:t>
            </a:r>
            <a:r>
              <a:rPr lang="en-US" baseline="0" dirty="0"/>
              <a:t>) </a:t>
            </a:r>
            <a:r>
              <a:rPr lang="en-US" dirty="0"/>
              <a:t>WIC form – when it is needed. What WIC provides</a:t>
            </a:r>
            <a:r>
              <a:rPr lang="en-US" baseline="0" dirty="0"/>
              <a:t> food vs formula, link to </a:t>
            </a:r>
            <a:r>
              <a:rPr lang="en-US" baseline="0" dirty="0" err="1"/>
              <a:t>amt</a:t>
            </a:r>
            <a:r>
              <a:rPr lang="en-US" baseline="0" dirty="0"/>
              <a:t> they provide.</a:t>
            </a:r>
          </a:p>
          <a:p>
            <a:endParaRPr lang="en-US" baseline="0" dirty="0"/>
          </a:p>
          <a:p>
            <a:r>
              <a:rPr lang="en-US" baseline="0" dirty="0"/>
              <a:t>WIC is a national, federally funded program that provides supplemental nutrition for Pregnant, Breastfeeding, and post partum women, infants, and children younger than 5 years old at nutrition risk. WIC provides nutrition education, breastfeeding education and support, supplemental nutritious foods, and connection to other community services. Special formulas can be provided to families with a completed WIC form. This form is state specific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52</a:t>
            </a:fld>
            <a:endParaRPr lang="en-US"/>
          </a:p>
        </p:txBody>
      </p:sp>
    </p:spTree>
    <p:extLst>
      <p:ext uri="{BB962C8B-B14F-4D97-AF65-F5344CB8AC3E}">
        <p14:creationId xmlns:p14="http://schemas.microsoft.com/office/powerpoint/2010/main" val="948431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benefits provided from WIC.</a:t>
            </a:r>
            <a:r>
              <a:rPr lang="en-US" baseline="0" dirty="0"/>
              <a:t> </a:t>
            </a:r>
            <a:r>
              <a:rPr lang="en-US" dirty="0"/>
              <a:t>Always</a:t>
            </a:r>
            <a:r>
              <a:rPr lang="en-US" baseline="0" dirty="0"/>
              <a:t> check the brand of formula WIC will be providing as it varies by state and can change yearly.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53</a:t>
            </a:fld>
            <a:endParaRPr lang="en-US"/>
          </a:p>
        </p:txBody>
      </p:sp>
    </p:spTree>
    <p:extLst>
      <p:ext uri="{BB962C8B-B14F-4D97-AF65-F5344CB8AC3E}">
        <p14:creationId xmlns:p14="http://schemas.microsoft.com/office/powerpoint/2010/main" val="3200042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it using</a:t>
            </a:r>
            <a:r>
              <a:rPr lang="en-US" baseline="0" dirty="0"/>
              <a:t> WIC works. Family makes a WIC appointment. If specialty formula is needed, they should bring their WIC form. After their appointment, family’s card will be loaded with their benefits. Family then goes to the store to obtain foods/formulas. Note that specialty formulas may not be as readily available as standard formulas, requiring extra steps to obtain.</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54</a:t>
            </a:fld>
            <a:endParaRPr lang="en-US"/>
          </a:p>
        </p:txBody>
      </p:sp>
    </p:spTree>
    <p:extLst>
      <p:ext uri="{BB962C8B-B14F-4D97-AF65-F5344CB8AC3E}">
        <p14:creationId xmlns:p14="http://schemas.microsoft.com/office/powerpoint/2010/main" val="234111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we will be discussing specific recommendations for the premature infant.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a:t>
            </a:fld>
            <a:endParaRPr lang="en-US"/>
          </a:p>
        </p:txBody>
      </p:sp>
    </p:spTree>
    <p:extLst>
      <p:ext uri="{BB962C8B-B14F-4D97-AF65-F5344CB8AC3E}">
        <p14:creationId xmlns:p14="http://schemas.microsoft.com/office/powerpoint/2010/main" val="12332848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a:t>
            </a:r>
            <a:r>
              <a:rPr lang="en-US" baseline="0" dirty="0"/>
              <a:t> Wisconsin WIC form. Again, this form is state specific. You need to fill out Patient’s name, date of birth, caregiver name, height, weight, and any other clinical information you have.</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55</a:t>
            </a:fld>
            <a:endParaRPr lang="en-US"/>
          </a:p>
        </p:txBody>
      </p:sp>
    </p:spTree>
    <p:extLst>
      <p:ext uri="{BB962C8B-B14F-4D97-AF65-F5344CB8AC3E}">
        <p14:creationId xmlns:p14="http://schemas.microsoft.com/office/powerpoint/2010/main" val="3871857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Fill out all sections under</a:t>
            </a:r>
            <a:r>
              <a:rPr lang="en-US" baseline="0" dirty="0"/>
              <a:t> Requested Medical Formula</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56</a:t>
            </a:fld>
            <a:endParaRPr lang="en-US"/>
          </a:p>
        </p:txBody>
      </p:sp>
    </p:spTree>
    <p:extLst>
      <p:ext uri="{BB962C8B-B14F-4D97-AF65-F5344CB8AC3E}">
        <p14:creationId xmlns:p14="http://schemas.microsoft.com/office/powerpoint/2010/main" val="2860302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Contraindications</a:t>
            </a:r>
            <a:r>
              <a:rPr lang="en-US" baseline="0" dirty="0"/>
              <a:t> such as </a:t>
            </a:r>
            <a:r>
              <a:rPr lang="en-US" baseline="0" dirty="0" err="1"/>
              <a:t>pt</a:t>
            </a:r>
            <a:r>
              <a:rPr lang="en-US" baseline="0" dirty="0"/>
              <a:t> is all tube fed and does not take PO, so check the appropriate box to provide only formula OR omit PB for allergies. </a:t>
            </a:r>
            <a:endParaRPr lang="en-US" dirty="0"/>
          </a:p>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57</a:t>
            </a:fld>
            <a:endParaRPr lang="en-US"/>
          </a:p>
        </p:txBody>
      </p:sp>
    </p:spTree>
    <p:extLst>
      <p:ext uri="{BB962C8B-B14F-4D97-AF65-F5344CB8AC3E}">
        <p14:creationId xmlns:p14="http://schemas.microsoft.com/office/powerpoint/2010/main" val="35671318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Formula</a:t>
            </a:r>
            <a:r>
              <a:rPr lang="en-US" baseline="0" dirty="0"/>
              <a:t> mixing education. Call WIC office to set up a visit in order to receive benefits. Will need to call a pharmacy to order </a:t>
            </a:r>
            <a:r>
              <a:rPr lang="en-US" baseline="0" dirty="0" err="1"/>
              <a:t>Elecare</a:t>
            </a:r>
            <a:r>
              <a:rPr lang="en-US" baseline="0" dirty="0"/>
              <a:t> as it is not found in stores. This should be done ASAP as it can take awhile to receive the formula.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Take some time to work through this case study on your worksheet. This is the last case study on the work sheet and concludes the Neonate and Infant </a:t>
            </a:r>
            <a:r>
              <a:rPr lang="en-US" baseline="0"/>
              <a:t>power point.</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59</a:t>
            </a:fld>
            <a:endParaRPr lang="en-US"/>
          </a:p>
        </p:txBody>
      </p:sp>
    </p:spTree>
    <p:extLst>
      <p:ext uri="{BB962C8B-B14F-4D97-AF65-F5344CB8AC3E}">
        <p14:creationId xmlns:p14="http://schemas.microsoft.com/office/powerpoint/2010/main" val="5052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Infants</a:t>
            </a:r>
            <a:r>
              <a:rPr lang="en-US" baseline="0" dirty="0"/>
              <a:t> born premature require you to correct their age to account for prematurity. To do this ***You m</a:t>
            </a:r>
            <a:r>
              <a:rPr lang="en-US" dirty="0"/>
              <a:t>ay calculate CGA</a:t>
            </a:r>
            <a:r>
              <a:rPr lang="en-US" baseline="0" dirty="0"/>
              <a:t> In weeks or months. Ex: 6 weeks CGA is equivalent to 1.5 months CGA</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6</a:t>
            </a:fld>
            <a:endParaRPr lang="en-US"/>
          </a:p>
        </p:txBody>
      </p:sp>
    </p:spTree>
    <p:extLst>
      <p:ext uri="{BB962C8B-B14F-4D97-AF65-F5344CB8AC3E}">
        <p14:creationId xmlns:p14="http://schemas.microsoft.com/office/powerpoint/2010/main" val="3125678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looking at the WHO growth chart, you can check the box</a:t>
            </a:r>
            <a:r>
              <a:rPr lang="en-US" baseline="0" dirty="0"/>
              <a:t> that says show gestation adjusted age chart to find the corrected Z score. These are the Z scores you will use for documentation. You will start using the WHO growth chart once a </a:t>
            </a:r>
            <a:r>
              <a:rPr lang="en-US" baseline="0" dirty="0" err="1"/>
              <a:t>pt</a:t>
            </a:r>
            <a:r>
              <a:rPr lang="en-US" baseline="0" dirty="0"/>
              <a:t> corrects to 44 weeks GA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7</a:t>
            </a:fld>
            <a:endParaRPr lang="en-US"/>
          </a:p>
        </p:txBody>
      </p:sp>
    </p:spTree>
    <p:extLst>
      <p:ext uri="{BB962C8B-B14F-4D97-AF65-F5344CB8AC3E}">
        <p14:creationId xmlns:p14="http://schemas.microsoft.com/office/powerpoint/2010/main" val="290501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14 weeks</a:t>
            </a:r>
            <a:endParaRPr lang="en-US" baseline="0" dirty="0"/>
          </a:p>
          <a:p>
            <a:pPr marL="228600" indent="-228600">
              <a:buAutoNum type="arabicParenR"/>
            </a:pPr>
            <a:r>
              <a:rPr lang="en-US" baseline="0" dirty="0"/>
              <a:t>54 weeks or 1 year 2 weeks</a:t>
            </a:r>
          </a:p>
          <a:p>
            <a:pPr marL="228600" indent="-228600">
              <a:buAutoNum type="arabicParenR"/>
            </a:pPr>
            <a:r>
              <a:rPr lang="en-US" baseline="0" dirty="0"/>
              <a:t>Do not calculate CGA after 2 years of age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8</a:t>
            </a:fld>
            <a:endParaRPr lang="en-US"/>
          </a:p>
        </p:txBody>
      </p:sp>
    </p:spTree>
    <p:extLst>
      <p:ext uri="{BB962C8B-B14F-4D97-AF65-F5344CB8AC3E}">
        <p14:creationId xmlns:p14="http://schemas.microsoft.com/office/powerpoint/2010/main" val="127232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Macronutrient</a:t>
            </a:r>
            <a:r>
              <a:rPr lang="en-US" baseline="0" dirty="0"/>
              <a:t> needs including calories, protein and fluid will vary based on birth weight. ( Read chart ?). </a:t>
            </a:r>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9</a:t>
            </a:fld>
            <a:endParaRPr lang="en-US"/>
          </a:p>
        </p:txBody>
      </p:sp>
    </p:spTree>
    <p:extLst>
      <p:ext uri="{BB962C8B-B14F-4D97-AF65-F5344CB8AC3E}">
        <p14:creationId xmlns:p14="http://schemas.microsoft.com/office/powerpoint/2010/main" val="1175283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Preterm infants</a:t>
            </a:r>
            <a:r>
              <a:rPr lang="en-US" baseline="0" dirty="0"/>
              <a:t> or term infants at risk for anemia should receive iron to promote brain development </a:t>
            </a:r>
            <a:endParaRPr lang="en-US" dirty="0"/>
          </a:p>
          <a:p>
            <a:endParaRPr lang="en-US" dirty="0"/>
          </a:p>
        </p:txBody>
      </p:sp>
      <p:sp>
        <p:nvSpPr>
          <p:cNvPr id="4" name="Slide Number Placeholder 3"/>
          <p:cNvSpPr>
            <a:spLocks noGrp="1"/>
          </p:cNvSpPr>
          <p:nvPr>
            <p:ph type="sldNum" sz="quarter" idx="10"/>
          </p:nvPr>
        </p:nvSpPr>
        <p:spPr/>
        <p:txBody>
          <a:bodyPr/>
          <a:lstStyle/>
          <a:p>
            <a:fld id="{B9F481EA-E708-48EF-9CF9-A29235E93ED3}" type="slidenum">
              <a:rPr lang="en-US" smtClean="0"/>
              <a:t>10</a:t>
            </a:fld>
            <a:endParaRPr lang="en-US"/>
          </a:p>
        </p:txBody>
      </p:sp>
    </p:spTree>
    <p:extLst>
      <p:ext uri="{BB962C8B-B14F-4D97-AF65-F5344CB8AC3E}">
        <p14:creationId xmlns:p14="http://schemas.microsoft.com/office/powerpoint/2010/main" val="29576096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xmlns=""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xmlns=""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xmlns=""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xmlns=""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omments" Target="../comments/comment3.xml"/><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omments" Target="../comments/comment4.xml"/><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5.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comments" Target="../comments/comment6.xml"/><Relationship Id="rId5" Type="http://schemas.openxmlformats.org/officeDocument/2006/relationships/image" Target="../media/image15.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comments" Target="../comments/comment7.xml"/><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comments" Target="../comments/comment8.xml"/><Relationship Id="rId5" Type="http://schemas.openxmlformats.org/officeDocument/2006/relationships/image" Target="../media/image15.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5.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comments" Target="../comments/comment10.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5.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comments" Target="../comments/comment1.xml"/><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omments" Target="../comments/comment11.xml"/><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comments" Target="../comments/comment1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comments" Target="../comments/comment1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comments" Target="../comments/comment14.xml"/><Relationship Id="rId5" Type="http://schemas.openxmlformats.org/officeDocument/2006/relationships/image" Target="../media/image15.png"/><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15.png"/><Relationship Id="rId4"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comments" Target="../comments/comment15.xml"/><Relationship Id="rId5" Type="http://schemas.openxmlformats.org/officeDocument/2006/relationships/image" Target="../media/image15.png"/><Relationship Id="rId4"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6.mp3"/><Relationship Id="rId1" Type="http://schemas.microsoft.com/office/2007/relationships/media" Target="../media/media46.mp3"/><Relationship Id="rId5" Type="http://schemas.openxmlformats.org/officeDocument/2006/relationships/image" Target="../media/image15.png"/><Relationship Id="rId4"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7.mp3"/><Relationship Id="rId1" Type="http://schemas.microsoft.com/office/2007/relationships/media" Target="../media/media47.mp3"/><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8.mp3"/><Relationship Id="rId1" Type="http://schemas.microsoft.com/office/2007/relationships/media" Target="../media/media48.mp3"/><Relationship Id="rId5" Type="http://schemas.openxmlformats.org/officeDocument/2006/relationships/image" Target="../media/image15.png"/><Relationship Id="rId4" Type="http://schemas.openxmlformats.org/officeDocument/2006/relationships/notesSlide" Target="../notesSlides/notesSlide34.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comments" Target="../comments/comment16.xml"/><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comments" Target="../comments/comment17.xml"/><Relationship Id="rId5" Type="http://schemas.openxmlformats.org/officeDocument/2006/relationships/image" Target="../media/image15.png"/><Relationship Id="rId4"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1.mp3"/><Relationship Id="rId1" Type="http://schemas.microsoft.com/office/2007/relationships/media" Target="../media/media51.mp3"/><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18.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15.png"/><Relationship Id="rId5" Type="http://schemas.openxmlformats.org/officeDocument/2006/relationships/hyperlink" Target="https://www.dhs.wisconsin.gov/wic/index.htm" TargetMode="External"/><Relationship Id="rId4"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15.png"/><Relationship Id="rId4" Type="http://schemas.openxmlformats.org/officeDocument/2006/relationships/notesSlide" Target="../notesSlides/notesSlide3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4.mp3"/><Relationship Id="rId1" Type="http://schemas.microsoft.com/office/2007/relationships/media" Target="../media/media54.mp3"/><Relationship Id="rId5" Type="http://schemas.openxmlformats.org/officeDocument/2006/relationships/image" Target="../media/image15.png"/><Relationship Id="rId4"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comments" Target="../comments/comment19.xml"/><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7.mp3"/><Relationship Id="rId1" Type="http://schemas.microsoft.com/office/2007/relationships/media" Target="../media/media57.mp3"/><Relationship Id="rId6" Type="http://schemas.openxmlformats.org/officeDocument/2006/relationships/image" Target="../media/image15.png"/><Relationship Id="rId5" Type="http://schemas.openxmlformats.org/officeDocument/2006/relationships/image" Target="../media/image22.png"/><Relationship Id="rId4" Type="http://schemas.openxmlformats.org/officeDocument/2006/relationships/notesSlide" Target="../notesSlides/notesSlide4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8.mp3"/><Relationship Id="rId1" Type="http://schemas.microsoft.com/office/2007/relationships/media" Target="../media/media58.mp3"/><Relationship Id="rId5" Type="http://schemas.openxmlformats.org/officeDocument/2006/relationships/image" Target="../media/image15.png"/><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9.mp3"/><Relationship Id="rId1" Type="http://schemas.microsoft.com/office/2007/relationships/media" Target="../media/media59.mp3"/><Relationship Id="rId5" Type="http://schemas.openxmlformats.org/officeDocument/2006/relationships/image" Target="../media/image15.png"/><Relationship Id="rId4"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comments" Target="../comments/comment2.xml"/><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6412" y="1297874"/>
            <a:ext cx="4044950" cy="1730147"/>
          </a:xfrm>
        </p:spPr>
        <p:txBody>
          <a:bodyPr>
            <a:normAutofit/>
          </a:bodyPr>
          <a:lstStyle/>
          <a:p>
            <a:r>
              <a:rPr lang="en-US" dirty="0"/>
              <a:t>Neonatal and Infant Nutrition</a:t>
            </a:r>
          </a:p>
        </p:txBody>
      </p:sp>
      <p:pic>
        <p:nvPicPr>
          <p:cNvPr id="4" name="Picture 3"/>
          <p:cNvPicPr>
            <a:picLocks noChangeAspect="1"/>
          </p:cNvPicPr>
          <p:nvPr/>
        </p:nvPicPr>
        <p:blipFill rotWithShape="1">
          <a:blip r:embed="rId4"/>
          <a:srcRect l="15754" r="10347"/>
          <a:stretch/>
        </p:blipFill>
        <p:spPr>
          <a:xfrm>
            <a:off x="112542" y="393896"/>
            <a:ext cx="6991644" cy="6307417"/>
          </a:xfrm>
          <a:prstGeom prst="rect">
            <a:avLst/>
          </a:prstGeom>
        </p:spPr>
      </p:pic>
      <p:pic>
        <p:nvPicPr>
          <p:cNvPr id="5" name="Audio 4">
            <a:hlinkClick r:id="" action="ppaction://media"/>
            <a:extLst>
              <a:ext uri="{FF2B5EF4-FFF2-40B4-BE49-F238E27FC236}">
                <a16:creationId xmlns:a16="http://schemas.microsoft.com/office/drawing/2014/main" xmlns="" id="{84AB76ED-B759-47A2-A4A1-34098E3A25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xmlns:p14="http://schemas.microsoft.com/office/powerpoint/2010/main">
    <mc:Choice Requires="p14">
      <p:transition spd="slow" p14:dur="2000" advTm="4979"/>
    </mc:Choice>
    <mc:Fallback xmlns="">
      <p:transition spd="slow" advTm="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5"/>
          <a:stretch>
            <a:fillRect/>
          </a:stretch>
        </p:blipFill>
        <p:spPr>
          <a:xfrm>
            <a:off x="1411541" y="3503030"/>
            <a:ext cx="9368917" cy="1630156"/>
          </a:xfrm>
          <a:prstGeom prst="rect">
            <a:avLst/>
          </a:prstGeom>
        </p:spPr>
      </p:pic>
      <p:sp>
        <p:nvSpPr>
          <p:cNvPr id="2" name="Title 1"/>
          <p:cNvSpPr>
            <a:spLocks noGrp="1"/>
          </p:cNvSpPr>
          <p:nvPr>
            <p:ph type="title"/>
          </p:nvPr>
        </p:nvSpPr>
        <p:spPr/>
        <p:txBody>
          <a:bodyPr/>
          <a:lstStyle/>
          <a:p>
            <a:r>
              <a:rPr lang="en-US" dirty="0"/>
              <a:t>Micronutrient Needs: MVI and iron</a:t>
            </a:r>
          </a:p>
        </p:txBody>
      </p:sp>
      <p:sp>
        <p:nvSpPr>
          <p:cNvPr id="4" name="Content Placeholder 2"/>
          <p:cNvSpPr>
            <a:spLocks noGrp="1"/>
          </p:cNvSpPr>
          <p:nvPr>
            <p:ph idx="1"/>
          </p:nvPr>
        </p:nvSpPr>
        <p:spPr/>
        <p:txBody>
          <a:bodyPr>
            <a:normAutofit/>
          </a:bodyPr>
          <a:lstStyle/>
          <a:p>
            <a:r>
              <a:rPr lang="en-US" dirty="0"/>
              <a:t>Required for all premature infants</a:t>
            </a:r>
          </a:p>
          <a:p>
            <a:r>
              <a:rPr lang="en-US" dirty="0"/>
              <a:t>Each 1 mL MVI with Fe provides 11 mg elemental iron and 400 units Vitamin D</a:t>
            </a:r>
          </a:p>
          <a:p>
            <a:r>
              <a:rPr lang="en-US" dirty="0"/>
              <a:t>Dosing:</a:t>
            </a:r>
          </a:p>
          <a:p>
            <a:endParaRPr lang="en-US" dirty="0"/>
          </a:p>
          <a:p>
            <a:endParaRPr lang="en-US" dirty="0"/>
          </a:p>
          <a:p>
            <a:endParaRPr lang="en-US" dirty="0"/>
          </a:p>
          <a:p>
            <a:r>
              <a:rPr lang="en-US" dirty="0"/>
              <a:t>Continue supplementation until 1 year corrected gestational age</a:t>
            </a:r>
          </a:p>
          <a:p>
            <a:pPr lvl="1"/>
            <a:endParaRPr lang="en-US" dirty="0"/>
          </a:p>
        </p:txBody>
      </p:sp>
      <p:pic>
        <p:nvPicPr>
          <p:cNvPr id="6" name="Audio 5">
            <a:hlinkClick r:id="" action="ppaction://media"/>
            <a:extLst>
              <a:ext uri="{FF2B5EF4-FFF2-40B4-BE49-F238E27FC236}">
                <a16:creationId xmlns:a16="http://schemas.microsoft.com/office/drawing/2014/main" xmlns="" id="{E9665A5A-AB5F-4E52-A29C-0C02A0D8D1F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2995831"/>
      </p:ext>
    </p:extLst>
  </p:cSld>
  <p:clrMapOvr>
    <a:masterClrMapping/>
  </p:clrMapOvr>
  <mc:AlternateContent xmlns:mc="http://schemas.openxmlformats.org/markup-compatibility/2006" xmlns:p14="http://schemas.microsoft.com/office/powerpoint/2010/main">
    <mc:Choice Requires="p14">
      <p:transition spd="slow" p14:dur="2000" advTm="29651"/>
    </mc:Choice>
    <mc:Fallback xmlns="">
      <p:transition spd="slow" advTm="29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 Needs: Sodium </a:t>
            </a:r>
          </a:p>
        </p:txBody>
      </p:sp>
      <p:sp>
        <p:nvSpPr>
          <p:cNvPr id="3" name="Content Placeholder 2"/>
          <p:cNvSpPr>
            <a:spLocks noGrp="1"/>
          </p:cNvSpPr>
          <p:nvPr>
            <p:ph idx="1"/>
          </p:nvPr>
        </p:nvSpPr>
        <p:spPr>
          <a:xfrm>
            <a:off x="838200" y="1372066"/>
            <a:ext cx="10515600" cy="4821692"/>
          </a:xfrm>
        </p:spPr>
        <p:txBody>
          <a:bodyPr>
            <a:normAutofit/>
          </a:bodyPr>
          <a:lstStyle/>
          <a:p>
            <a:r>
              <a:rPr lang="en-US" dirty="0"/>
              <a:t>Essential electrolyte for neurological development and adequate growth</a:t>
            </a:r>
          </a:p>
          <a:p>
            <a:endParaRPr lang="en-US" dirty="0"/>
          </a:p>
          <a:p>
            <a:r>
              <a:rPr lang="en-US" dirty="0"/>
              <a:t>Requirements for Na may be much greater for individual infants due to renal immaturity, growth, or administration of </a:t>
            </a:r>
            <a:r>
              <a:rPr lang="en-US" dirty="0" err="1"/>
              <a:t>natriuretics</a:t>
            </a:r>
            <a:r>
              <a:rPr lang="en-US" dirty="0"/>
              <a:t> (i.e. theophylline, caffeine, diuretics, or dopamine).</a:t>
            </a:r>
          </a:p>
          <a:p>
            <a:endParaRPr lang="en-US" dirty="0"/>
          </a:p>
          <a:p>
            <a:r>
              <a:rPr lang="en-US" dirty="0"/>
              <a:t>Hyponatremia my be a problem after the first week of life due to excessive fluid administration and increased urinary excretion of sodium.</a:t>
            </a:r>
          </a:p>
          <a:p>
            <a:endParaRPr lang="en-US" dirty="0"/>
          </a:p>
          <a:p>
            <a:pPr marL="0" indent="0">
              <a:buNone/>
            </a:pPr>
            <a:endParaRPr lang="en-US" dirty="0"/>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xmlns="" id="{36F55462-DB63-4F6C-AE1E-B53BFB1E7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700472"/>
      </p:ext>
    </p:extLst>
  </p:cSld>
  <p:clrMapOvr>
    <a:masterClrMapping/>
  </p:clrMapOvr>
  <mc:AlternateContent xmlns:mc="http://schemas.openxmlformats.org/markup-compatibility/2006" xmlns:p14="http://schemas.microsoft.com/office/powerpoint/2010/main">
    <mc:Choice Requires="p14">
      <p:transition spd="slow" p14:dur="2000" advTm="24646"/>
    </mc:Choice>
    <mc:Fallback xmlns="">
      <p:transition spd="slow" advTm="2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Sodium Requirements </a:t>
            </a:r>
          </a:p>
        </p:txBody>
      </p:sp>
      <p:sp>
        <p:nvSpPr>
          <p:cNvPr id="3" name="Content Placeholder 2"/>
          <p:cNvSpPr>
            <a:spLocks noGrp="1"/>
          </p:cNvSpPr>
          <p:nvPr>
            <p:ph idx="1"/>
          </p:nvPr>
        </p:nvSpPr>
        <p:spPr/>
        <p:txBody>
          <a:bodyPr/>
          <a:lstStyle/>
          <a:p>
            <a:r>
              <a:rPr lang="en-US" dirty="0"/>
              <a:t>Daily requirement:</a:t>
            </a:r>
          </a:p>
          <a:p>
            <a:pPr lvl="1"/>
            <a:r>
              <a:rPr lang="en-US" dirty="0"/>
              <a:t>2-5 </a:t>
            </a:r>
            <a:r>
              <a:rPr lang="en-US" dirty="0" err="1"/>
              <a:t>mEq</a:t>
            </a:r>
            <a:r>
              <a:rPr lang="en-US" dirty="0"/>
              <a:t>/kg/day</a:t>
            </a:r>
          </a:p>
          <a:p>
            <a:pPr lvl="1"/>
            <a:r>
              <a:rPr lang="en-US" dirty="0"/>
              <a:t>Not required in the first 24 hours of life until urine output is established.</a:t>
            </a:r>
          </a:p>
          <a:p>
            <a:endParaRPr lang="en-US" dirty="0"/>
          </a:p>
        </p:txBody>
      </p:sp>
      <p:graphicFrame>
        <p:nvGraphicFramePr>
          <p:cNvPr id="4" name="Content Placeholder 5"/>
          <p:cNvGraphicFramePr>
            <a:graphicFrameLocks/>
          </p:cNvGraphicFramePr>
          <p:nvPr>
            <p:extLst>
              <p:ext uri="{D42A27DB-BD31-4B8C-83A1-F6EECF244321}">
                <p14:modId xmlns:p14="http://schemas.microsoft.com/office/powerpoint/2010/main" val="3608032154"/>
              </p:ext>
            </p:extLst>
          </p:nvPr>
        </p:nvGraphicFramePr>
        <p:xfrm>
          <a:off x="768532" y="3610883"/>
          <a:ext cx="10515600" cy="1854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370840">
                <a:tc gridSpan="2">
                  <a:txBody>
                    <a:bodyPr/>
                    <a:lstStyle/>
                    <a:p>
                      <a:pPr algn="ctr"/>
                      <a:r>
                        <a:rPr lang="en-US" dirty="0"/>
                        <a:t>Sodium Dosing</a:t>
                      </a:r>
                      <a:r>
                        <a:rPr lang="en-US" baseline="0" dirty="0"/>
                        <a:t> for Preterm Infants </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b="1" dirty="0"/>
                        <a:t>Gestational</a:t>
                      </a:r>
                      <a:r>
                        <a:rPr lang="en-US" b="1" baseline="0" dirty="0"/>
                        <a:t> Age</a:t>
                      </a:r>
                      <a:endParaRPr lang="en-US" b="1" dirty="0"/>
                    </a:p>
                  </a:txBody>
                  <a:tcPr/>
                </a:tc>
                <a:tc>
                  <a:txBody>
                    <a:bodyPr/>
                    <a:lstStyle/>
                    <a:p>
                      <a:r>
                        <a:rPr lang="en-US" b="1" dirty="0"/>
                        <a:t>Na</a:t>
                      </a:r>
                      <a:r>
                        <a:rPr lang="en-US" b="1" baseline="0" dirty="0"/>
                        <a:t> dosing</a:t>
                      </a:r>
                      <a:endParaRPr lang="en-US" b="1" dirty="0"/>
                    </a:p>
                  </a:txBody>
                  <a:tcPr/>
                </a:tc>
                <a:extLst>
                  <a:ext uri="{0D108BD9-81ED-4DB2-BD59-A6C34878D82A}">
                    <a16:rowId xmlns:a16="http://schemas.microsoft.com/office/drawing/2014/main" xmlns="" val="10001"/>
                  </a:ext>
                </a:extLst>
              </a:tr>
              <a:tr h="370840">
                <a:tc>
                  <a:txBody>
                    <a:bodyPr/>
                    <a:lstStyle/>
                    <a:p>
                      <a:r>
                        <a:rPr lang="en-US" dirty="0"/>
                        <a:t>23-25 week gestation</a:t>
                      </a:r>
                    </a:p>
                  </a:txBody>
                  <a:tcPr/>
                </a:tc>
                <a:tc>
                  <a:txBody>
                    <a:bodyPr/>
                    <a:lstStyle/>
                    <a:p>
                      <a:r>
                        <a:rPr lang="en-US" dirty="0"/>
                        <a:t>4 </a:t>
                      </a:r>
                      <a:r>
                        <a:rPr lang="en-US" dirty="0" err="1"/>
                        <a:t>mEq</a:t>
                      </a:r>
                      <a:r>
                        <a:rPr lang="en-US" dirty="0"/>
                        <a:t>/kg</a:t>
                      </a:r>
                      <a:r>
                        <a:rPr lang="en-US" baseline="0" dirty="0"/>
                        <a:t> </a:t>
                      </a:r>
                      <a:endParaRPr lang="en-US" dirty="0"/>
                    </a:p>
                  </a:txBody>
                  <a:tcPr/>
                </a:tc>
                <a:extLst>
                  <a:ext uri="{0D108BD9-81ED-4DB2-BD59-A6C34878D82A}">
                    <a16:rowId xmlns:a16="http://schemas.microsoft.com/office/drawing/2014/main" xmlns="" val="10002"/>
                  </a:ext>
                </a:extLst>
              </a:tr>
              <a:tr h="370840">
                <a:tc>
                  <a:txBody>
                    <a:bodyPr/>
                    <a:lstStyle/>
                    <a:p>
                      <a:r>
                        <a:rPr lang="en-US" dirty="0"/>
                        <a:t>26-28 week gestation</a:t>
                      </a:r>
                    </a:p>
                  </a:txBody>
                  <a:tcPr/>
                </a:tc>
                <a:tc>
                  <a:txBody>
                    <a:bodyPr/>
                    <a:lstStyle/>
                    <a:p>
                      <a:r>
                        <a:rPr lang="en-US" dirty="0"/>
                        <a:t>2-3</a:t>
                      </a:r>
                      <a:r>
                        <a:rPr lang="en-US" baseline="0" dirty="0"/>
                        <a:t> </a:t>
                      </a:r>
                      <a:r>
                        <a:rPr lang="en-US" baseline="0" dirty="0" err="1"/>
                        <a:t>mEq</a:t>
                      </a:r>
                      <a:r>
                        <a:rPr lang="en-US" baseline="0" dirty="0"/>
                        <a:t>/kg</a:t>
                      </a:r>
                      <a:endParaRPr lang="en-US" dirty="0"/>
                    </a:p>
                  </a:txBody>
                  <a:tcPr/>
                </a:tc>
                <a:extLst>
                  <a:ext uri="{0D108BD9-81ED-4DB2-BD59-A6C34878D82A}">
                    <a16:rowId xmlns:a16="http://schemas.microsoft.com/office/drawing/2014/main" xmlns="" val="10003"/>
                  </a:ext>
                </a:extLst>
              </a:tr>
              <a:tr h="370840">
                <a:tc>
                  <a:txBody>
                    <a:bodyPr/>
                    <a:lstStyle/>
                    <a:p>
                      <a:r>
                        <a:rPr lang="en-US" dirty="0"/>
                        <a:t>29-32 week gestation</a:t>
                      </a:r>
                    </a:p>
                  </a:txBody>
                  <a:tcPr/>
                </a:tc>
                <a:tc>
                  <a:txBody>
                    <a:bodyPr/>
                    <a:lstStyle/>
                    <a:p>
                      <a:r>
                        <a:rPr lang="en-US" dirty="0"/>
                        <a:t>2-3 </a:t>
                      </a:r>
                      <a:r>
                        <a:rPr lang="en-US" dirty="0" err="1"/>
                        <a:t>mEq</a:t>
                      </a:r>
                      <a:r>
                        <a:rPr lang="en-US" dirty="0"/>
                        <a:t>/kg or as necessary</a:t>
                      </a:r>
                      <a:r>
                        <a:rPr lang="en-US" baseline="0" dirty="0"/>
                        <a:t> </a:t>
                      </a:r>
                      <a:endParaRPr lang="en-US" dirty="0"/>
                    </a:p>
                  </a:txBody>
                  <a:tcPr/>
                </a:tc>
                <a:extLst>
                  <a:ext uri="{0D108BD9-81ED-4DB2-BD59-A6C34878D82A}">
                    <a16:rowId xmlns:a16="http://schemas.microsoft.com/office/drawing/2014/main" xmlns="" val="10004"/>
                  </a:ext>
                </a:extLst>
              </a:tr>
            </a:tbl>
          </a:graphicData>
        </a:graphic>
      </p:graphicFrame>
      <p:pic>
        <p:nvPicPr>
          <p:cNvPr id="6" name="Audio 5">
            <a:hlinkClick r:id="" action="ppaction://media"/>
            <a:extLst>
              <a:ext uri="{FF2B5EF4-FFF2-40B4-BE49-F238E27FC236}">
                <a16:creationId xmlns:a16="http://schemas.microsoft.com/office/drawing/2014/main" xmlns="" id="{4E72DEE6-69AF-444B-A76A-9447349A14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87986264"/>
      </p:ext>
    </p:extLst>
  </p:cSld>
  <p:clrMapOvr>
    <a:masterClrMapping/>
  </p:clrMapOvr>
  <mc:AlternateContent xmlns:mc="http://schemas.openxmlformats.org/markup-compatibility/2006" xmlns:p14="http://schemas.microsoft.com/office/powerpoint/2010/main">
    <mc:Choice Requires="p14">
      <p:transition spd="slow" p14:dur="2000" advTm="36285"/>
    </mc:Choice>
    <mc:Fallback xmlns="">
      <p:transition spd="slow" advTm="36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 Needs: Sodium</a:t>
            </a:r>
          </a:p>
        </p:txBody>
      </p:sp>
      <p:sp>
        <p:nvSpPr>
          <p:cNvPr id="3" name="Content Placeholder 2"/>
          <p:cNvSpPr>
            <a:spLocks noGrp="1"/>
          </p:cNvSpPr>
          <p:nvPr>
            <p:ph idx="1"/>
          </p:nvPr>
        </p:nvSpPr>
        <p:spPr/>
        <p:txBody>
          <a:bodyPr/>
          <a:lstStyle/>
          <a:p>
            <a:r>
              <a:rPr lang="en-US" dirty="0"/>
              <a:t>Monitoring</a:t>
            </a:r>
          </a:p>
          <a:p>
            <a:pPr lvl="1"/>
            <a:r>
              <a:rPr lang="en-US" dirty="0"/>
              <a:t>Monitor total fluid intake and sodium load including maintenance fluids, medications, and medication drips.</a:t>
            </a:r>
          </a:p>
          <a:p>
            <a:pPr lvl="1"/>
            <a:r>
              <a:rPr lang="en-US" dirty="0"/>
              <a:t>For preterm infants, obtain a urine sodium at 4 weeks of life to determine if supplementation is adequate. </a:t>
            </a:r>
          </a:p>
          <a:p>
            <a:pPr lvl="1"/>
            <a:r>
              <a:rPr lang="en-US" dirty="0"/>
              <a:t>Goal is urine sodium &gt;20. If &lt;20, will need to provide supplementation. </a:t>
            </a:r>
          </a:p>
          <a:p>
            <a:pPr lvl="2"/>
            <a:r>
              <a:rPr lang="en-US" dirty="0"/>
              <a:t>No need to obtain urine sodium level if </a:t>
            </a:r>
            <a:r>
              <a:rPr lang="en-US" dirty="0" err="1"/>
              <a:t>pt</a:t>
            </a:r>
            <a:r>
              <a:rPr lang="en-US" dirty="0"/>
              <a:t> is on diuretics as level will be inaccurate. </a:t>
            </a:r>
          </a:p>
          <a:p>
            <a:pPr marL="0" indent="0">
              <a:buNone/>
            </a:pPr>
            <a:r>
              <a:rPr lang="en-US" dirty="0"/>
              <a:t> </a:t>
            </a:r>
          </a:p>
        </p:txBody>
      </p:sp>
      <p:pic>
        <p:nvPicPr>
          <p:cNvPr id="8" name="Audio 7">
            <a:hlinkClick r:id="" action="ppaction://media"/>
            <a:extLst>
              <a:ext uri="{FF2B5EF4-FFF2-40B4-BE49-F238E27FC236}">
                <a16:creationId xmlns:a16="http://schemas.microsoft.com/office/drawing/2014/main" xmlns="" id="{8993A843-154B-4438-950D-435DFC400E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2523535"/>
      </p:ext>
    </p:extLst>
  </p:cSld>
  <p:clrMapOvr>
    <a:masterClrMapping/>
  </p:clrMapOvr>
  <mc:AlternateContent xmlns:mc="http://schemas.openxmlformats.org/markup-compatibility/2006" xmlns:p14="http://schemas.microsoft.com/office/powerpoint/2010/main">
    <mc:Choice Requires="p14">
      <p:transition spd="slow" p14:dur="2000" advTm="25873"/>
    </mc:Choice>
    <mc:Fallback xmlns="">
      <p:transition spd="slow" advTm="25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58203"/>
            <a:ext cx="10515600" cy="1325563"/>
          </a:xfrm>
        </p:spPr>
        <p:txBody>
          <a:bodyPr/>
          <a:lstStyle/>
          <a:p>
            <a:r>
              <a:rPr lang="en-US" dirty="0"/>
              <a:t>Micronutrient Needs: Zinc</a:t>
            </a:r>
          </a:p>
        </p:txBody>
      </p:sp>
      <p:sp>
        <p:nvSpPr>
          <p:cNvPr id="3" name="Content Placeholder 2"/>
          <p:cNvSpPr>
            <a:spLocks noGrp="1"/>
          </p:cNvSpPr>
          <p:nvPr>
            <p:ph idx="1"/>
          </p:nvPr>
        </p:nvSpPr>
        <p:spPr>
          <a:xfrm>
            <a:off x="838200" y="1456656"/>
            <a:ext cx="10515600" cy="4634177"/>
          </a:xfrm>
        </p:spPr>
        <p:txBody>
          <a:bodyPr>
            <a:normAutofit/>
          </a:bodyPr>
          <a:lstStyle/>
          <a:p>
            <a:r>
              <a:rPr lang="en-US" sz="2000" dirty="0"/>
              <a:t>Role: part of many enzymes; involved in immune reactions, wound healing, and normal development of fetus</a:t>
            </a:r>
          </a:p>
          <a:p>
            <a:r>
              <a:rPr lang="en-US" sz="2000" dirty="0"/>
              <a:t>Acquired in third trimester of pregnancy, therefore increased needs in preterm infant</a:t>
            </a:r>
          </a:p>
          <a:p>
            <a:r>
              <a:rPr lang="en-US" sz="2000" dirty="0"/>
              <a:t>TPN:</a:t>
            </a:r>
          </a:p>
          <a:p>
            <a:pPr lvl="2"/>
            <a:r>
              <a:rPr lang="en-US" dirty="0"/>
              <a:t>&lt;37 weeks GA: 400 mcg/kg/day</a:t>
            </a:r>
          </a:p>
          <a:p>
            <a:pPr lvl="2"/>
            <a:r>
              <a:rPr lang="en-US" dirty="0"/>
              <a:t>37 weeks GA – 1 year CGA: 250 mcg/kg/day</a:t>
            </a:r>
          </a:p>
          <a:p>
            <a:pPr lvl="2"/>
            <a:r>
              <a:rPr lang="en-US" dirty="0"/>
              <a:t>Increased needs with GI losses</a:t>
            </a:r>
          </a:p>
          <a:p>
            <a:r>
              <a:rPr lang="en-US" sz="2000" dirty="0"/>
              <a:t>Enteral</a:t>
            </a:r>
          </a:p>
          <a:p>
            <a:pPr lvl="2"/>
            <a:r>
              <a:rPr lang="en-US" dirty="0"/>
              <a:t>For premature infants, start supplementation based on fortifier. </a:t>
            </a:r>
          </a:p>
          <a:p>
            <a:pPr lvl="2"/>
            <a:r>
              <a:rPr lang="en-US" dirty="0"/>
              <a:t>Continue fortification until </a:t>
            </a:r>
            <a:r>
              <a:rPr lang="en-US" dirty="0" err="1"/>
              <a:t>pt</a:t>
            </a:r>
            <a:r>
              <a:rPr lang="en-US" dirty="0"/>
              <a:t> is 37 weeks or on premature discharge formula</a:t>
            </a:r>
          </a:p>
          <a:p>
            <a:pPr lvl="2"/>
            <a:endParaRPr lang="en-US" dirty="0"/>
          </a:p>
          <a:p>
            <a:endParaRPr lang="en-US" sz="2000" dirty="0"/>
          </a:p>
        </p:txBody>
      </p:sp>
      <p:graphicFrame>
        <p:nvGraphicFramePr>
          <p:cNvPr id="6" name="Table 5"/>
          <p:cNvGraphicFramePr>
            <a:graphicFrameLocks noGrp="1"/>
          </p:cNvGraphicFramePr>
          <p:nvPr>
            <p:extLst>
              <p:ext uri="{D42A27DB-BD31-4B8C-83A1-F6EECF244321}">
                <p14:modId xmlns:p14="http://schemas.microsoft.com/office/powerpoint/2010/main" val="1075068393"/>
              </p:ext>
            </p:extLst>
          </p:nvPr>
        </p:nvGraphicFramePr>
        <p:xfrm>
          <a:off x="987314" y="5079913"/>
          <a:ext cx="9566444" cy="1010920"/>
        </p:xfrm>
        <a:graphic>
          <a:graphicData uri="http://schemas.openxmlformats.org/drawingml/2006/table">
            <a:tbl>
              <a:tblPr firstRow="1" bandRow="1">
                <a:tableStyleId>{5C22544A-7EE6-4342-B048-85BDC9FD1C3A}</a:tableStyleId>
              </a:tblPr>
              <a:tblGrid>
                <a:gridCol w="2391611">
                  <a:extLst>
                    <a:ext uri="{9D8B030D-6E8A-4147-A177-3AD203B41FA5}">
                      <a16:colId xmlns:a16="http://schemas.microsoft.com/office/drawing/2014/main" xmlns="" val="20000"/>
                    </a:ext>
                  </a:extLst>
                </a:gridCol>
                <a:gridCol w="2391611">
                  <a:extLst>
                    <a:ext uri="{9D8B030D-6E8A-4147-A177-3AD203B41FA5}">
                      <a16:colId xmlns:a16="http://schemas.microsoft.com/office/drawing/2014/main" xmlns="" val="20001"/>
                    </a:ext>
                  </a:extLst>
                </a:gridCol>
                <a:gridCol w="2391611">
                  <a:extLst>
                    <a:ext uri="{9D8B030D-6E8A-4147-A177-3AD203B41FA5}">
                      <a16:colId xmlns:a16="http://schemas.microsoft.com/office/drawing/2014/main" xmlns="" val="20002"/>
                    </a:ext>
                  </a:extLst>
                </a:gridCol>
                <a:gridCol w="2391611">
                  <a:extLst>
                    <a:ext uri="{9D8B030D-6E8A-4147-A177-3AD203B41FA5}">
                      <a16:colId xmlns:a16="http://schemas.microsoft.com/office/drawing/2014/main" xmlns="" val="20003"/>
                    </a:ext>
                  </a:extLst>
                </a:gridCol>
              </a:tblGrid>
              <a:tr h="547089">
                <a:tc>
                  <a:txBody>
                    <a:bodyPr/>
                    <a:lstStyle/>
                    <a:p>
                      <a:r>
                        <a:rPr lang="en-US" dirty="0"/>
                        <a:t>Formula</a:t>
                      </a:r>
                    </a:p>
                  </a:txBody>
                  <a:tcPr/>
                </a:tc>
                <a:tc>
                  <a:txBody>
                    <a:bodyPr/>
                    <a:lstStyle/>
                    <a:p>
                      <a:r>
                        <a:rPr lang="en-US" dirty="0"/>
                        <a:t>HM + Powder</a:t>
                      </a:r>
                      <a:r>
                        <a:rPr lang="en-US" baseline="0" dirty="0"/>
                        <a:t> HMF or  </a:t>
                      </a:r>
                      <a:r>
                        <a:rPr lang="en-US" baseline="0" dirty="0" err="1"/>
                        <a:t>Prolacta</a:t>
                      </a:r>
                      <a:endParaRPr lang="en-US" dirty="0"/>
                    </a:p>
                  </a:txBody>
                  <a:tcPr/>
                </a:tc>
                <a:tc>
                  <a:txBody>
                    <a:bodyPr/>
                    <a:lstStyle/>
                    <a:p>
                      <a:r>
                        <a:rPr lang="en-US" dirty="0"/>
                        <a:t>HM + Liquid HMF</a:t>
                      </a:r>
                    </a:p>
                  </a:txBody>
                  <a:tcPr/>
                </a:tc>
                <a:tc>
                  <a:txBody>
                    <a:bodyPr/>
                    <a:lstStyle/>
                    <a:p>
                      <a:r>
                        <a:rPr lang="en-US" dirty="0"/>
                        <a:t>Enfamil Premature Regular or High Protein</a:t>
                      </a:r>
                    </a:p>
                  </a:txBody>
                  <a:tcPr/>
                </a:tc>
                <a:extLst>
                  <a:ext uri="{0D108BD9-81ED-4DB2-BD59-A6C34878D82A}">
                    <a16:rowId xmlns:a16="http://schemas.microsoft.com/office/drawing/2014/main" xmlns="" val="10000"/>
                  </a:ext>
                </a:extLst>
              </a:tr>
              <a:tr h="370840">
                <a:tc>
                  <a:txBody>
                    <a:bodyPr/>
                    <a:lstStyle/>
                    <a:p>
                      <a:r>
                        <a:rPr lang="en-US" dirty="0"/>
                        <a:t>Dose</a:t>
                      </a:r>
                    </a:p>
                  </a:txBody>
                  <a:tcPr/>
                </a:tc>
                <a:tc>
                  <a:txBody>
                    <a:bodyPr/>
                    <a:lstStyle/>
                    <a:p>
                      <a:r>
                        <a:rPr lang="en-US" dirty="0"/>
                        <a:t>1 mg/kg/day</a:t>
                      </a:r>
                    </a:p>
                  </a:txBody>
                  <a:tcPr/>
                </a:tc>
                <a:tc>
                  <a:txBody>
                    <a:bodyPr/>
                    <a:lstStyle/>
                    <a:p>
                      <a:r>
                        <a:rPr lang="en-US" dirty="0"/>
                        <a:t>0.75 mg/kg/day</a:t>
                      </a:r>
                    </a:p>
                  </a:txBody>
                  <a:tcPr/>
                </a:tc>
                <a:tc>
                  <a:txBody>
                    <a:bodyPr/>
                    <a:lstStyle/>
                    <a:p>
                      <a:r>
                        <a:rPr lang="en-US" dirty="0"/>
                        <a:t>0.5 mg/kg/day</a:t>
                      </a:r>
                    </a:p>
                  </a:txBody>
                  <a:tcPr/>
                </a:tc>
                <a:extLst>
                  <a:ext uri="{0D108BD9-81ED-4DB2-BD59-A6C34878D82A}">
                    <a16:rowId xmlns:a16="http://schemas.microsoft.com/office/drawing/2014/main" xmlns="" val="10001"/>
                  </a:ext>
                </a:extLst>
              </a:tr>
            </a:tbl>
          </a:graphicData>
        </a:graphic>
      </p:graphicFrame>
      <p:pic>
        <p:nvPicPr>
          <p:cNvPr id="5" name="Audio 4">
            <a:hlinkClick r:id="" action="ppaction://media"/>
            <a:extLst>
              <a:ext uri="{FF2B5EF4-FFF2-40B4-BE49-F238E27FC236}">
                <a16:creationId xmlns:a16="http://schemas.microsoft.com/office/drawing/2014/main" xmlns="" id="{A1CED61E-B6DF-486A-ACA5-ACA2AB4CE1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1131020"/>
      </p:ext>
    </p:extLst>
  </p:cSld>
  <p:clrMapOvr>
    <a:masterClrMapping/>
  </p:clrMapOvr>
  <mc:AlternateContent xmlns:mc="http://schemas.openxmlformats.org/markup-compatibility/2006" xmlns:p14="http://schemas.microsoft.com/office/powerpoint/2010/main">
    <mc:Choice Requires="p14">
      <p:transition spd="slow" p14:dur="2000" advTm="70306"/>
    </mc:Choice>
    <mc:Fallback xmlns="">
      <p:transition spd="slow" advTm="7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 Needs: Magnesium, Phosphorus, Calcium, Vitamin D</a:t>
            </a:r>
          </a:p>
        </p:txBody>
      </p:sp>
      <p:sp>
        <p:nvSpPr>
          <p:cNvPr id="3" name="Content Placeholder 2"/>
          <p:cNvSpPr>
            <a:spLocks noGrp="1"/>
          </p:cNvSpPr>
          <p:nvPr>
            <p:ph idx="1"/>
          </p:nvPr>
        </p:nvSpPr>
        <p:spPr/>
        <p:txBody>
          <a:bodyPr>
            <a:normAutofit fontScale="85000" lnSpcReduction="20000"/>
          </a:bodyPr>
          <a:lstStyle/>
          <a:p>
            <a:r>
              <a:rPr lang="en-US" dirty="0"/>
              <a:t>Indications:	</a:t>
            </a:r>
          </a:p>
          <a:p>
            <a:pPr lvl="1"/>
            <a:r>
              <a:rPr lang="en-US" dirty="0"/>
              <a:t>Radiographic evidence of osteopenia of prematurity</a:t>
            </a:r>
          </a:p>
          <a:p>
            <a:pPr lvl="1"/>
            <a:r>
              <a:rPr lang="en-US" dirty="0"/>
              <a:t>Underlying conditions such as long term TPN use, malabsorption/high ostomy output or chronic diuretics/steroids. </a:t>
            </a:r>
          </a:p>
          <a:p>
            <a:r>
              <a:rPr lang="en-US" dirty="0"/>
              <a:t>Lab indications:</a:t>
            </a:r>
          </a:p>
          <a:p>
            <a:pPr lvl="1"/>
            <a:r>
              <a:rPr lang="en-US" dirty="0"/>
              <a:t>Significantly elevated alkaline phosphatase without evidence of cholestasis </a:t>
            </a:r>
          </a:p>
          <a:p>
            <a:pPr lvl="1"/>
            <a:r>
              <a:rPr lang="en-US" dirty="0"/>
              <a:t>Hypocalcemia</a:t>
            </a:r>
          </a:p>
          <a:p>
            <a:pPr lvl="1"/>
            <a:r>
              <a:rPr lang="en-US" dirty="0"/>
              <a:t>Hypophosphatemia</a:t>
            </a:r>
          </a:p>
          <a:p>
            <a:pPr lvl="1"/>
            <a:r>
              <a:rPr lang="en-US" dirty="0"/>
              <a:t>Hypomagnesemia</a:t>
            </a:r>
          </a:p>
          <a:p>
            <a:r>
              <a:rPr lang="en-US" dirty="0"/>
              <a:t>Dosing:</a:t>
            </a:r>
          </a:p>
          <a:p>
            <a:pPr lvl="1"/>
            <a:r>
              <a:rPr lang="en-US" dirty="0"/>
              <a:t>Refer to the NICU handbook for dosing of bone supplements</a:t>
            </a:r>
          </a:p>
          <a:p>
            <a:r>
              <a:rPr lang="en-US" dirty="0"/>
              <a:t>Monitoring:</a:t>
            </a:r>
          </a:p>
          <a:p>
            <a:pPr lvl="1"/>
            <a:r>
              <a:rPr lang="en-US" dirty="0"/>
              <a:t>Monitor ionized calcium, phosphorus, alkaline phosphatase, magnesium every 1-2 weeks. Consider checking 25 OH Vitamin D Total. </a:t>
            </a:r>
          </a:p>
          <a:p>
            <a:pPr lvl="1"/>
            <a:endParaRPr lang="en-US" dirty="0"/>
          </a:p>
          <a:p>
            <a:pPr lvl="1"/>
            <a:endParaRPr lang="en-US" dirty="0"/>
          </a:p>
        </p:txBody>
      </p:sp>
      <p:pic>
        <p:nvPicPr>
          <p:cNvPr id="7" name="Audio 6">
            <a:hlinkClick r:id="" action="ppaction://media"/>
            <a:extLst>
              <a:ext uri="{FF2B5EF4-FFF2-40B4-BE49-F238E27FC236}">
                <a16:creationId xmlns:a16="http://schemas.microsoft.com/office/drawing/2014/main" xmlns="" id="{548333E1-1AF7-467C-8E11-063FB177F1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0949845"/>
      </p:ext>
    </p:extLst>
  </p:cSld>
  <p:clrMapOvr>
    <a:masterClrMapping/>
  </p:clrMapOvr>
  <mc:AlternateContent xmlns:mc="http://schemas.openxmlformats.org/markup-compatibility/2006" xmlns:p14="http://schemas.microsoft.com/office/powerpoint/2010/main">
    <mc:Choice Requires="p14">
      <p:transition spd="slow" p14:dur="2000" advTm="51088"/>
    </mc:Choice>
    <mc:Fallback xmlns="">
      <p:transition spd="slow" advTm="5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Goals</a:t>
            </a:r>
          </a:p>
        </p:txBody>
      </p:sp>
      <p:sp>
        <p:nvSpPr>
          <p:cNvPr id="4" name="Content Placeholder 2"/>
          <p:cNvSpPr>
            <a:spLocks noGrp="1"/>
          </p:cNvSpPr>
          <p:nvPr>
            <p:ph idx="1"/>
          </p:nvPr>
        </p:nvSpPr>
        <p:spPr/>
        <p:txBody>
          <a:bodyPr>
            <a:normAutofit/>
          </a:bodyPr>
          <a:lstStyle/>
          <a:p>
            <a:pPr lvl="1"/>
            <a:r>
              <a:rPr lang="en-US" sz="2800" dirty="0"/>
              <a:t>Weight</a:t>
            </a:r>
          </a:p>
          <a:p>
            <a:pPr lvl="2"/>
            <a:r>
              <a:rPr lang="en-US" sz="2400" dirty="0"/>
              <a:t>&lt;2 kg or &lt;35 weeks: 15-20 g/kg/day</a:t>
            </a:r>
          </a:p>
          <a:p>
            <a:pPr lvl="2"/>
            <a:r>
              <a:rPr lang="en-US" sz="2400" dirty="0"/>
              <a:t>&gt;2 kg or &gt;35 weeks: 25-35 g/day (or ~15 g/kg/day)</a:t>
            </a:r>
          </a:p>
          <a:p>
            <a:pPr lvl="2"/>
            <a:r>
              <a:rPr lang="en-US" sz="2400" dirty="0"/>
              <a:t>3-6 months CGA: 15-21 g/day</a:t>
            </a:r>
          </a:p>
          <a:p>
            <a:pPr lvl="2"/>
            <a:endParaRPr lang="en-US" sz="2400" dirty="0"/>
          </a:p>
          <a:p>
            <a:pPr lvl="1"/>
            <a:r>
              <a:rPr lang="en-US" sz="2800" dirty="0"/>
              <a:t>Length and OFC</a:t>
            </a:r>
            <a:endParaRPr lang="en-US" dirty="0"/>
          </a:p>
          <a:p>
            <a:pPr lvl="2"/>
            <a:r>
              <a:rPr lang="en-US" sz="2400" dirty="0"/>
              <a:t>Increase 0.5-1 cm/week</a:t>
            </a:r>
            <a:endParaRPr lang="en-US" sz="3200" dirty="0"/>
          </a:p>
          <a:p>
            <a:pPr lvl="1"/>
            <a:endParaRPr lang="en-US" dirty="0"/>
          </a:p>
        </p:txBody>
      </p:sp>
      <p:pic>
        <p:nvPicPr>
          <p:cNvPr id="9" name="Audio 8">
            <a:hlinkClick r:id="" action="ppaction://media"/>
            <a:extLst>
              <a:ext uri="{FF2B5EF4-FFF2-40B4-BE49-F238E27FC236}">
                <a16:creationId xmlns:a16="http://schemas.microsoft.com/office/drawing/2014/main" xmlns="" id="{5E3F4846-2393-44DF-BBB6-484ED1ADA7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7087776"/>
      </p:ext>
    </p:extLst>
  </p:cSld>
  <p:clrMapOvr>
    <a:masterClrMapping/>
  </p:clrMapOvr>
  <mc:AlternateContent xmlns:mc="http://schemas.openxmlformats.org/markup-compatibility/2006" xmlns:p14="http://schemas.microsoft.com/office/powerpoint/2010/main">
    <mc:Choice Requires="p14">
      <p:transition spd="slow" p14:dur="2000" advTm="37138"/>
    </mc:Choice>
    <mc:Fallback xmlns="">
      <p:transition spd="slow" advTm="37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lstStyle/>
          <a:p>
            <a:r>
              <a:rPr lang="en-US" dirty="0"/>
              <a:t>Sam is a 2.5 week old, ex 29 6/7 </a:t>
            </a:r>
            <a:r>
              <a:rPr lang="en-US" dirty="0" err="1"/>
              <a:t>weeker</a:t>
            </a:r>
            <a:r>
              <a:rPr lang="en-US" dirty="0"/>
              <a:t> who is advancing feeds with 24 kcal/</a:t>
            </a:r>
            <a:r>
              <a:rPr lang="en-US" dirty="0" err="1"/>
              <a:t>oz</a:t>
            </a:r>
            <a:r>
              <a:rPr lang="en-US" dirty="0"/>
              <a:t> EBM + Liquid HMF and is coming off TPN. Weight at birth was 1.34 kg and current </a:t>
            </a:r>
            <a:r>
              <a:rPr lang="en-US" dirty="0" err="1"/>
              <a:t>wt</a:t>
            </a:r>
            <a:r>
              <a:rPr lang="en-US" dirty="0"/>
              <a:t> is 1.5 kg.</a:t>
            </a:r>
          </a:p>
          <a:p>
            <a:endParaRPr lang="en-US" dirty="0"/>
          </a:p>
          <a:p>
            <a:r>
              <a:rPr lang="en-US" dirty="0"/>
              <a:t>What are his micronutrient needs and goal feeds? </a:t>
            </a:r>
          </a:p>
          <a:p>
            <a:endParaRPr lang="en-US" dirty="0"/>
          </a:p>
          <a:p>
            <a:r>
              <a:rPr lang="en-US" dirty="0"/>
              <a:t>What supplements do you need to add? </a:t>
            </a:r>
          </a:p>
          <a:p>
            <a:endParaRPr lang="en-US" dirty="0"/>
          </a:p>
          <a:p>
            <a:r>
              <a:rPr lang="en-US" dirty="0"/>
              <a:t>What weight gain goals do you expect?</a:t>
            </a:r>
          </a:p>
        </p:txBody>
      </p:sp>
      <p:pic>
        <p:nvPicPr>
          <p:cNvPr id="4" name="Audio 3">
            <a:hlinkClick r:id="" action="ppaction://media"/>
            <a:extLst>
              <a:ext uri="{FF2B5EF4-FFF2-40B4-BE49-F238E27FC236}">
                <a16:creationId xmlns:a16="http://schemas.microsoft.com/office/drawing/2014/main" xmlns="" id="{FA0CF378-9D09-457C-B188-CC0AE63717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144189"/>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Term Infant</a:t>
            </a:r>
          </a:p>
        </p:txBody>
      </p:sp>
      <p:sp>
        <p:nvSpPr>
          <p:cNvPr id="3" name="Subtitle 2"/>
          <p:cNvSpPr>
            <a:spLocks noGrp="1"/>
          </p:cNvSpPr>
          <p:nvPr>
            <p:ph type="subTitle"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xmlns="" id="{D82D3418-2CDE-4A73-BF32-B5574CD8D5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35741194"/>
      </p:ext>
    </p:extLst>
  </p:cSld>
  <p:clrMapOvr>
    <a:masterClrMapping/>
  </p:clrMapOvr>
  <mc:AlternateContent xmlns:mc="http://schemas.openxmlformats.org/markup-compatibility/2006" xmlns:p14="http://schemas.microsoft.com/office/powerpoint/2010/main">
    <mc:Choice Requires="p14">
      <p:transition spd="slow" p14:dur="2000" advTm="5071"/>
    </mc:Choice>
    <mc:Fallback xmlns="">
      <p:transition spd="slow" advTm="5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Macronutrient Needs: Calories </a:t>
            </a:r>
          </a:p>
        </p:txBody>
      </p:sp>
      <p:pic>
        <p:nvPicPr>
          <p:cNvPr id="5" name="Content Placeholder 4"/>
          <p:cNvPicPr>
            <a:picLocks noGrp="1" noChangeAspect="1"/>
          </p:cNvPicPr>
          <p:nvPr>
            <p:ph idx="1"/>
          </p:nvPr>
        </p:nvPicPr>
        <p:blipFill>
          <a:blip r:embed="rId5"/>
          <a:stretch>
            <a:fillRect/>
          </a:stretch>
        </p:blipFill>
        <p:spPr>
          <a:xfrm>
            <a:off x="838200" y="1567895"/>
            <a:ext cx="8622115" cy="4077124"/>
          </a:xfrm>
          <a:prstGeom prst="rect">
            <a:avLst/>
          </a:prstGeom>
        </p:spPr>
      </p:pic>
      <p:sp>
        <p:nvSpPr>
          <p:cNvPr id="3" name="Rectangle 2"/>
          <p:cNvSpPr/>
          <p:nvPr/>
        </p:nvSpPr>
        <p:spPr>
          <a:xfrm>
            <a:off x="1012874" y="2096086"/>
            <a:ext cx="3221501" cy="343251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xmlns="" id="{67F0CA00-C0B3-4256-BD43-54322F4B1D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82397319"/>
      </p:ext>
    </p:extLst>
  </p:cSld>
  <p:clrMapOvr>
    <a:masterClrMapping/>
  </p:clrMapOvr>
  <mc:AlternateContent xmlns:mc="http://schemas.openxmlformats.org/markup-compatibility/2006" xmlns:p14="http://schemas.microsoft.com/office/powerpoint/2010/main">
    <mc:Choice Requires="p14">
      <p:transition spd="slow" p14:dur="2000" advTm="41497"/>
    </mc:Choice>
    <mc:Fallback xmlns="">
      <p:transition spd="slow" advTm="4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sz="half" idx="1"/>
          </p:nvPr>
        </p:nvSpPr>
        <p:spPr>
          <a:xfrm>
            <a:off x="838200" y="2482266"/>
            <a:ext cx="5181600" cy="2585202"/>
          </a:xfrm>
        </p:spPr>
        <p:txBody>
          <a:bodyPr/>
          <a:lstStyle/>
          <a:p>
            <a:r>
              <a:rPr lang="en-US" dirty="0"/>
              <a:t>The Premature Infant</a:t>
            </a:r>
          </a:p>
          <a:p>
            <a:pPr lvl="1"/>
            <a:r>
              <a:rPr lang="en-US" dirty="0"/>
              <a:t>Macronutrient Requirements</a:t>
            </a:r>
          </a:p>
          <a:p>
            <a:pPr lvl="1"/>
            <a:r>
              <a:rPr lang="en-US" dirty="0"/>
              <a:t>Micronutrient Requirements </a:t>
            </a:r>
          </a:p>
          <a:p>
            <a:pPr lvl="1"/>
            <a:r>
              <a:rPr lang="en-US" dirty="0"/>
              <a:t>Growth Velocity</a:t>
            </a:r>
          </a:p>
          <a:p>
            <a:pPr lvl="1"/>
            <a:r>
              <a:rPr lang="en-US" dirty="0"/>
              <a:t>Formula, Fortifiers, and </a:t>
            </a:r>
            <a:r>
              <a:rPr lang="en-US" dirty="0" err="1"/>
              <a:t>Modulars</a:t>
            </a:r>
            <a:endParaRPr lang="en-US" dirty="0"/>
          </a:p>
          <a:p>
            <a:pPr marL="0" indent="0">
              <a:buNone/>
            </a:pPr>
            <a:endParaRPr lang="en-US" dirty="0"/>
          </a:p>
        </p:txBody>
      </p:sp>
      <p:sp>
        <p:nvSpPr>
          <p:cNvPr id="4" name="Content Placeholder 3"/>
          <p:cNvSpPr>
            <a:spLocks noGrp="1"/>
          </p:cNvSpPr>
          <p:nvPr>
            <p:ph sz="half" idx="2"/>
          </p:nvPr>
        </p:nvSpPr>
        <p:spPr>
          <a:xfrm>
            <a:off x="6172200" y="2497556"/>
            <a:ext cx="5181600" cy="2569912"/>
          </a:xfrm>
        </p:spPr>
        <p:txBody>
          <a:bodyPr/>
          <a:lstStyle/>
          <a:p>
            <a:r>
              <a:rPr lang="en-US" dirty="0"/>
              <a:t>The Term Infant</a:t>
            </a:r>
          </a:p>
          <a:p>
            <a:pPr lvl="1"/>
            <a:r>
              <a:rPr lang="en-US" dirty="0"/>
              <a:t>Macronutrient Requirements</a:t>
            </a:r>
          </a:p>
          <a:p>
            <a:pPr lvl="1"/>
            <a:r>
              <a:rPr lang="en-US" dirty="0"/>
              <a:t>Micronutrient Requirements</a:t>
            </a:r>
          </a:p>
          <a:p>
            <a:pPr lvl="1"/>
            <a:r>
              <a:rPr lang="en-US" dirty="0"/>
              <a:t>Growth Velocity</a:t>
            </a:r>
          </a:p>
          <a:p>
            <a:pPr lvl="1"/>
            <a:r>
              <a:rPr lang="en-US" dirty="0"/>
              <a:t>Formula and </a:t>
            </a:r>
            <a:r>
              <a:rPr lang="en-US" dirty="0" err="1"/>
              <a:t>Modulars</a:t>
            </a:r>
            <a:endParaRPr lang="en-US" dirty="0"/>
          </a:p>
          <a:p>
            <a:endParaRPr lang="en-US" dirty="0"/>
          </a:p>
        </p:txBody>
      </p:sp>
      <p:sp>
        <p:nvSpPr>
          <p:cNvPr id="5" name="Content Placeholder 2"/>
          <p:cNvSpPr txBox="1">
            <a:spLocks/>
          </p:cNvSpPr>
          <p:nvPr/>
        </p:nvSpPr>
        <p:spPr>
          <a:xfrm>
            <a:off x="838200" y="1855872"/>
            <a:ext cx="10363200" cy="668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Classifying Neonates</a:t>
            </a:r>
          </a:p>
          <a:p>
            <a:pPr marL="0" indent="0">
              <a:buFont typeface="Arial" panose="020B0604020202020204" pitchFamily="34" charset="0"/>
              <a:buNone/>
            </a:pPr>
            <a:endParaRPr lang="en-US" dirty="0"/>
          </a:p>
        </p:txBody>
      </p:sp>
      <p:sp>
        <p:nvSpPr>
          <p:cNvPr id="6" name="Content Placeholder 2"/>
          <p:cNvSpPr txBox="1">
            <a:spLocks/>
          </p:cNvSpPr>
          <p:nvPr/>
        </p:nvSpPr>
        <p:spPr>
          <a:xfrm>
            <a:off x="838200" y="5024940"/>
            <a:ext cx="10363200" cy="668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General Feeding Guidelines and Beyond</a:t>
            </a:r>
          </a:p>
        </p:txBody>
      </p:sp>
      <p:pic>
        <p:nvPicPr>
          <p:cNvPr id="7" name="Audio 6">
            <a:hlinkClick r:id="" action="ppaction://media"/>
            <a:extLst>
              <a:ext uri="{FF2B5EF4-FFF2-40B4-BE49-F238E27FC236}">
                <a16:creationId xmlns:a16="http://schemas.microsoft.com/office/drawing/2014/main" xmlns="" id="{2E513AF8-FDE2-4813-99AA-05F4CEC9FC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16879939"/>
      </p:ext>
    </p:extLst>
  </p:cSld>
  <p:clrMapOvr>
    <a:masterClrMapping/>
  </p:clrMapOvr>
  <mc:AlternateContent xmlns:mc="http://schemas.openxmlformats.org/markup-compatibility/2006" xmlns:p14="http://schemas.microsoft.com/office/powerpoint/2010/main">
    <mc:Choice Requires="p14">
      <p:transition spd="slow" p14:dur="2000" advTm="15010"/>
    </mc:Choice>
    <mc:Fallback xmlns="">
      <p:transition spd="slow" advTm="15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Macronutrient Needs: Protein</a:t>
            </a:r>
          </a:p>
        </p:txBody>
      </p:sp>
      <p:pic>
        <p:nvPicPr>
          <p:cNvPr id="4" name="Content Placeholder 3"/>
          <p:cNvPicPr>
            <a:picLocks noGrp="1" noChangeAspect="1"/>
          </p:cNvPicPr>
          <p:nvPr>
            <p:ph idx="1"/>
          </p:nvPr>
        </p:nvPicPr>
        <p:blipFill>
          <a:blip r:embed="rId4"/>
          <a:stretch>
            <a:fillRect/>
          </a:stretch>
        </p:blipFill>
        <p:spPr>
          <a:xfrm>
            <a:off x="1009934" y="1690688"/>
            <a:ext cx="8400197" cy="4006072"/>
          </a:xfrm>
          <a:prstGeom prst="rect">
            <a:avLst/>
          </a:prstGeom>
        </p:spPr>
      </p:pic>
      <p:sp>
        <p:nvSpPr>
          <p:cNvPr id="5" name="Rectangle 4"/>
          <p:cNvSpPr/>
          <p:nvPr/>
        </p:nvSpPr>
        <p:spPr>
          <a:xfrm>
            <a:off x="1012874" y="2166426"/>
            <a:ext cx="3348111" cy="163185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22697" y="4274016"/>
            <a:ext cx="1434904" cy="70594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12874" y="1927274"/>
            <a:ext cx="2110154" cy="23915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12874" y="3956431"/>
            <a:ext cx="3924886" cy="23915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xmlns="" id="{B1A391F4-EE56-4E16-A703-BADBAA029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4451561"/>
      </p:ext>
    </p:extLst>
  </p:cSld>
  <p:clrMapOvr>
    <a:masterClrMapping/>
  </p:clrMapOvr>
  <mc:AlternateContent xmlns:mc="http://schemas.openxmlformats.org/markup-compatibility/2006" xmlns:p14="http://schemas.microsoft.com/office/powerpoint/2010/main">
    <mc:Choice Requires="p14">
      <p:transition spd="slow" p14:dur="2000" advTm="26852"/>
    </mc:Choice>
    <mc:Fallback xmlns="">
      <p:transition spd="slow" advTm="2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Macronutrient Needs: Fluids</a:t>
            </a:r>
          </a:p>
        </p:txBody>
      </p:sp>
      <p:sp>
        <p:nvSpPr>
          <p:cNvPr id="3" name="Content Placeholder 2"/>
          <p:cNvSpPr>
            <a:spLocks noGrp="1"/>
          </p:cNvSpPr>
          <p:nvPr>
            <p:ph idx="1"/>
          </p:nvPr>
        </p:nvSpPr>
        <p:spPr>
          <a:xfrm>
            <a:off x="838200" y="1690687"/>
            <a:ext cx="10515600" cy="4486275"/>
          </a:xfrm>
        </p:spPr>
        <p:txBody>
          <a:bodyPr/>
          <a:lstStyle/>
          <a:p>
            <a:pPr marL="457200" lvl="1"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83750606"/>
              </p:ext>
            </p:extLst>
          </p:nvPr>
        </p:nvGraphicFramePr>
        <p:xfrm>
          <a:off x="1597617" y="2826385"/>
          <a:ext cx="8429090" cy="110744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xmlns="" val="20000"/>
                    </a:ext>
                  </a:extLst>
                </a:gridCol>
                <a:gridCol w="4365090">
                  <a:extLst>
                    <a:ext uri="{9D8B030D-6E8A-4147-A177-3AD203B41FA5}">
                      <a16:colId xmlns:a16="http://schemas.microsoft.com/office/drawing/2014/main" xmlns="" val="20001"/>
                    </a:ext>
                  </a:extLst>
                </a:gridCol>
              </a:tblGrid>
              <a:tr h="0">
                <a:tc gridSpan="2">
                  <a:txBody>
                    <a:bodyPr/>
                    <a:lstStyle/>
                    <a:p>
                      <a:pPr algn="ctr"/>
                      <a:r>
                        <a:rPr lang="en-US" dirty="0"/>
                        <a:t>Calculating Fluid Needs:</a:t>
                      </a:r>
                      <a:r>
                        <a:rPr lang="en-US" baseline="0" dirty="0"/>
                        <a:t> Holliday Segar Method</a:t>
                      </a:r>
                      <a:endParaRPr lang="en-US" dirty="0"/>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dirty="0"/>
                        <a:t>&lt;10 kg</a:t>
                      </a:r>
                    </a:p>
                  </a:txBody>
                  <a:tcPr/>
                </a:tc>
                <a:tc>
                  <a:txBody>
                    <a:bodyPr/>
                    <a:lstStyle/>
                    <a:p>
                      <a:r>
                        <a:rPr lang="en-US" dirty="0"/>
                        <a:t>100 ml/kg </a:t>
                      </a:r>
                    </a:p>
                  </a:txBody>
                  <a:tcPr/>
                </a:tc>
                <a:extLst>
                  <a:ext uri="{0D108BD9-81ED-4DB2-BD59-A6C34878D82A}">
                    <a16:rowId xmlns:a16="http://schemas.microsoft.com/office/drawing/2014/main" xmlns="" val="10001"/>
                  </a:ext>
                </a:extLst>
              </a:tr>
              <a:tr h="370840">
                <a:tc>
                  <a:txBody>
                    <a:bodyPr/>
                    <a:lstStyle/>
                    <a:p>
                      <a:r>
                        <a:rPr lang="en-US" dirty="0"/>
                        <a:t>&gt;10 - &lt;20 kg</a:t>
                      </a:r>
                    </a:p>
                  </a:txBody>
                  <a:tcPr/>
                </a:tc>
                <a:tc>
                  <a:txBody>
                    <a:bodyPr/>
                    <a:lstStyle/>
                    <a:p>
                      <a:r>
                        <a:rPr lang="en-US" dirty="0"/>
                        <a:t>1000 ml + 50 </a:t>
                      </a:r>
                      <a:r>
                        <a:rPr lang="en-US" dirty="0" err="1"/>
                        <a:t>mls</a:t>
                      </a:r>
                      <a:r>
                        <a:rPr lang="en-US" dirty="0"/>
                        <a:t>/kg</a:t>
                      </a:r>
                      <a:r>
                        <a:rPr lang="en-US" baseline="0" dirty="0"/>
                        <a:t> for each kg above 10 kg</a:t>
                      </a:r>
                      <a:endParaRPr lang="en-US" dirty="0"/>
                    </a:p>
                  </a:txBody>
                  <a:tcPr/>
                </a:tc>
                <a:extLst>
                  <a:ext uri="{0D108BD9-81ED-4DB2-BD59-A6C34878D82A}">
                    <a16:rowId xmlns:a16="http://schemas.microsoft.com/office/drawing/2014/main" xmlns="" val="10002"/>
                  </a:ext>
                </a:extLst>
              </a:tr>
            </a:tbl>
          </a:graphicData>
        </a:graphic>
      </p:graphicFrame>
      <p:pic>
        <p:nvPicPr>
          <p:cNvPr id="6" name="Audio 5">
            <a:hlinkClick r:id="" action="ppaction://media"/>
            <a:extLst>
              <a:ext uri="{FF2B5EF4-FFF2-40B4-BE49-F238E27FC236}">
                <a16:creationId xmlns:a16="http://schemas.microsoft.com/office/drawing/2014/main" xmlns="" id="{306CCF87-27C3-44DA-B366-971C363C0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95712253"/>
      </p:ext>
    </p:extLst>
  </p:cSld>
  <p:clrMapOvr>
    <a:masterClrMapping/>
  </p:clrMapOvr>
  <mc:AlternateContent xmlns:mc="http://schemas.openxmlformats.org/markup-compatibility/2006" xmlns:p14="http://schemas.microsoft.com/office/powerpoint/2010/main">
    <mc:Choice Requires="p14">
      <p:transition spd="slow" p14:dur="2000" advTm="31906"/>
    </mc:Choice>
    <mc:Fallback xmlns="">
      <p:transition spd="slow" advTm="3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Feeding Guidelines: Human Milk and Formula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4826693"/>
              </p:ext>
            </p:extLst>
          </p:nvPr>
        </p:nvGraphicFramePr>
        <p:xfrm>
          <a:off x="838200" y="1825625"/>
          <a:ext cx="10515600" cy="30226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xmlns="" val="20000"/>
                    </a:ext>
                  </a:extLst>
                </a:gridCol>
                <a:gridCol w="2103120">
                  <a:extLst>
                    <a:ext uri="{9D8B030D-6E8A-4147-A177-3AD203B41FA5}">
                      <a16:colId xmlns:a16="http://schemas.microsoft.com/office/drawing/2014/main" xmlns="" val="20001"/>
                    </a:ext>
                  </a:extLst>
                </a:gridCol>
                <a:gridCol w="2103120">
                  <a:extLst>
                    <a:ext uri="{9D8B030D-6E8A-4147-A177-3AD203B41FA5}">
                      <a16:colId xmlns:a16="http://schemas.microsoft.com/office/drawing/2014/main" xmlns="" val="20002"/>
                    </a:ext>
                  </a:extLst>
                </a:gridCol>
                <a:gridCol w="2103120">
                  <a:extLst>
                    <a:ext uri="{9D8B030D-6E8A-4147-A177-3AD203B41FA5}">
                      <a16:colId xmlns:a16="http://schemas.microsoft.com/office/drawing/2014/main" xmlns="" val="20003"/>
                    </a:ext>
                  </a:extLst>
                </a:gridCol>
                <a:gridCol w="2103120">
                  <a:extLst>
                    <a:ext uri="{9D8B030D-6E8A-4147-A177-3AD203B41FA5}">
                      <a16:colId xmlns:a16="http://schemas.microsoft.com/office/drawing/2014/main" xmlns="" val="20004"/>
                    </a:ext>
                  </a:extLst>
                </a:gridCol>
              </a:tblGrid>
              <a:tr h="370840">
                <a:tc>
                  <a:txBody>
                    <a:bodyPr/>
                    <a:lstStyle/>
                    <a:p>
                      <a:endParaRPr lang="en-US" dirty="0"/>
                    </a:p>
                  </a:txBody>
                  <a:tcPr/>
                </a:tc>
                <a:tc>
                  <a:txBody>
                    <a:bodyPr/>
                    <a:lstStyle/>
                    <a:p>
                      <a:r>
                        <a:rPr lang="en-US" dirty="0"/>
                        <a:t>Birth to 6 months</a:t>
                      </a:r>
                    </a:p>
                  </a:txBody>
                  <a:tcPr/>
                </a:tc>
                <a:tc>
                  <a:txBody>
                    <a:bodyPr/>
                    <a:lstStyle/>
                    <a:p>
                      <a:r>
                        <a:rPr lang="en-US" dirty="0"/>
                        <a:t>6-7 months</a:t>
                      </a:r>
                    </a:p>
                  </a:txBody>
                  <a:tcPr/>
                </a:tc>
                <a:tc>
                  <a:txBody>
                    <a:bodyPr/>
                    <a:lstStyle/>
                    <a:p>
                      <a:r>
                        <a:rPr lang="en-US" dirty="0"/>
                        <a:t>8-9 months</a:t>
                      </a:r>
                    </a:p>
                  </a:txBody>
                  <a:tcPr/>
                </a:tc>
                <a:tc>
                  <a:txBody>
                    <a:bodyPr/>
                    <a:lstStyle/>
                    <a:p>
                      <a:r>
                        <a:rPr lang="en-US" dirty="0"/>
                        <a:t>10-12 months</a:t>
                      </a:r>
                    </a:p>
                  </a:txBody>
                  <a:tcPr/>
                </a:tc>
                <a:extLst>
                  <a:ext uri="{0D108BD9-81ED-4DB2-BD59-A6C34878D82A}">
                    <a16:rowId xmlns:a16="http://schemas.microsoft.com/office/drawing/2014/main" xmlns="" val="10000"/>
                  </a:ext>
                </a:extLst>
              </a:tr>
              <a:tr h="370840">
                <a:tc>
                  <a:txBody>
                    <a:bodyPr/>
                    <a:lstStyle/>
                    <a:p>
                      <a:r>
                        <a:rPr lang="en-US" b="1" dirty="0"/>
                        <a:t>Human Milk</a:t>
                      </a:r>
                    </a:p>
                  </a:txBody>
                  <a:tcPr/>
                </a:tc>
                <a:tc>
                  <a:txBody>
                    <a:bodyPr/>
                    <a:lstStyle/>
                    <a:p>
                      <a:r>
                        <a:rPr lang="en-US" b="1" dirty="0"/>
                        <a:t>8-12 feeds </a:t>
                      </a:r>
                      <a:r>
                        <a:rPr lang="en-US" dirty="0"/>
                        <a:t>per day with</a:t>
                      </a:r>
                      <a:r>
                        <a:rPr lang="en-US" baseline="0" dirty="0"/>
                        <a:t> 6 or more wet diapers per day by 5-7 days of life</a:t>
                      </a:r>
                      <a:endParaRPr lang="en-US" dirty="0"/>
                    </a:p>
                  </a:txBody>
                  <a:tcPr/>
                </a:tc>
                <a:tc gridSpan="3">
                  <a:txBody>
                    <a:bodyPr/>
                    <a:lstStyle/>
                    <a:p>
                      <a:r>
                        <a:rPr lang="en-US" dirty="0"/>
                        <a:t>After solid food introduction,</a:t>
                      </a:r>
                      <a:r>
                        <a:rPr lang="en-US" baseline="0" dirty="0"/>
                        <a:t> baby should not be feeding any sooner than every 2-3 hours</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10001"/>
                  </a:ext>
                </a:extLst>
              </a:tr>
              <a:tr h="370840">
                <a:tc>
                  <a:txBody>
                    <a:bodyPr/>
                    <a:lstStyle/>
                    <a:p>
                      <a:r>
                        <a:rPr lang="en-US" b="1" dirty="0"/>
                        <a:t>Infant</a:t>
                      </a:r>
                      <a:r>
                        <a:rPr lang="en-US" b="1" baseline="0" dirty="0"/>
                        <a:t> Formula</a:t>
                      </a:r>
                      <a:endParaRPr lang="en-US" b="1" dirty="0"/>
                    </a:p>
                  </a:txBody>
                  <a:tcPr/>
                </a:tc>
                <a:tc>
                  <a:txBody>
                    <a:bodyPr/>
                    <a:lstStyle/>
                    <a:p>
                      <a:r>
                        <a:rPr lang="en-US" b="1" dirty="0"/>
                        <a:t>Birth</a:t>
                      </a:r>
                      <a:r>
                        <a:rPr lang="en-US" dirty="0"/>
                        <a:t>:</a:t>
                      </a:r>
                      <a:r>
                        <a:rPr lang="en-US" baseline="0" dirty="0"/>
                        <a:t> 2-3 </a:t>
                      </a:r>
                      <a:r>
                        <a:rPr lang="en-US" baseline="0" dirty="0" err="1"/>
                        <a:t>oz</a:t>
                      </a:r>
                      <a:r>
                        <a:rPr lang="en-US" baseline="0" dirty="0"/>
                        <a:t> every 3-4 hours</a:t>
                      </a:r>
                    </a:p>
                    <a:p>
                      <a:r>
                        <a:rPr lang="en-US" b="1" baseline="0" dirty="0"/>
                        <a:t>By 1-2 months</a:t>
                      </a:r>
                      <a:r>
                        <a:rPr lang="en-US" baseline="0" dirty="0"/>
                        <a:t>: 4 </a:t>
                      </a:r>
                      <a:r>
                        <a:rPr lang="en-US" baseline="0" dirty="0" err="1"/>
                        <a:t>oz</a:t>
                      </a:r>
                      <a:r>
                        <a:rPr lang="en-US" baseline="0" dirty="0"/>
                        <a:t> per feed every 4 hours</a:t>
                      </a:r>
                      <a:endParaRPr lang="en-US" dirty="0"/>
                    </a:p>
                  </a:txBody>
                  <a:tcPr/>
                </a:tc>
                <a:tc>
                  <a:txBody>
                    <a:bodyPr/>
                    <a:lstStyle/>
                    <a:p>
                      <a:r>
                        <a:rPr lang="en-US" b="1" dirty="0"/>
                        <a:t>4-5 feedings </a:t>
                      </a:r>
                      <a:r>
                        <a:rPr lang="en-US" dirty="0"/>
                        <a:t>with 6-8 </a:t>
                      </a:r>
                      <a:r>
                        <a:rPr lang="en-US" dirty="0" err="1"/>
                        <a:t>oz</a:t>
                      </a:r>
                      <a:r>
                        <a:rPr lang="en-US" dirty="0"/>
                        <a:t> formula per feed</a:t>
                      </a:r>
                    </a:p>
                  </a:txBody>
                  <a:tcPr/>
                </a:tc>
                <a:tc>
                  <a:txBody>
                    <a:bodyPr/>
                    <a:lstStyle/>
                    <a:p>
                      <a:r>
                        <a:rPr lang="en-US" b="1" dirty="0"/>
                        <a:t>3-4 feedings</a:t>
                      </a:r>
                      <a:r>
                        <a:rPr lang="en-US" dirty="0"/>
                        <a:t> with 7-8 </a:t>
                      </a:r>
                      <a:r>
                        <a:rPr lang="en-US" dirty="0" err="1"/>
                        <a:t>oz</a:t>
                      </a:r>
                      <a:r>
                        <a:rPr lang="en-US" dirty="0"/>
                        <a:t> formula per feed</a:t>
                      </a:r>
                    </a:p>
                  </a:txBody>
                  <a:tcPr/>
                </a:tc>
                <a:tc>
                  <a:txBody>
                    <a:bodyPr/>
                    <a:lstStyle/>
                    <a:p>
                      <a:r>
                        <a:rPr lang="en-US" b="1" dirty="0"/>
                        <a:t>3-4 feedings </a:t>
                      </a:r>
                      <a:r>
                        <a:rPr lang="en-US" dirty="0"/>
                        <a:t>with 24-32 </a:t>
                      </a:r>
                      <a:r>
                        <a:rPr lang="en-US" dirty="0" err="1"/>
                        <a:t>oz</a:t>
                      </a:r>
                      <a:r>
                        <a:rPr lang="en-US" dirty="0"/>
                        <a:t> formula per day</a:t>
                      </a:r>
                    </a:p>
                  </a:txBody>
                  <a:tcPr/>
                </a:tc>
                <a:extLst>
                  <a:ext uri="{0D108BD9-81ED-4DB2-BD59-A6C34878D82A}">
                    <a16:rowId xmlns:a16="http://schemas.microsoft.com/office/drawing/2014/main" xmlns="" val="10002"/>
                  </a:ext>
                </a:extLst>
              </a:tr>
            </a:tbl>
          </a:graphicData>
        </a:graphic>
      </p:graphicFrame>
      <p:sp>
        <p:nvSpPr>
          <p:cNvPr id="3" name="Rectangle 2"/>
          <p:cNvSpPr/>
          <p:nvPr/>
        </p:nvSpPr>
        <p:spPr>
          <a:xfrm>
            <a:off x="838200" y="4848225"/>
            <a:ext cx="10515600" cy="646331"/>
          </a:xfrm>
          <a:prstGeom prst="rect">
            <a:avLst/>
          </a:prstGeom>
        </p:spPr>
        <p:txBody>
          <a:bodyPr wrap="square">
            <a:spAutoFit/>
          </a:bodyPr>
          <a:lstStyle/>
          <a:p>
            <a:pPr lvl="0">
              <a:defRPr/>
            </a:pPr>
            <a:r>
              <a:rPr lang="en-US" dirty="0"/>
              <a:t>*Do not prop your baby’s bottle. When bottle feeding, cradle your baby in a semi upright position and support their head. </a:t>
            </a:r>
          </a:p>
        </p:txBody>
      </p:sp>
      <p:sp>
        <p:nvSpPr>
          <p:cNvPr id="5" name="Rectangle 4"/>
          <p:cNvSpPr/>
          <p:nvPr/>
        </p:nvSpPr>
        <p:spPr>
          <a:xfrm>
            <a:off x="838200" y="5494556"/>
            <a:ext cx="8546432" cy="923330"/>
          </a:xfrm>
          <a:prstGeom prst="rect">
            <a:avLst/>
          </a:prstGeom>
        </p:spPr>
        <p:txBody>
          <a:bodyPr wrap="square">
            <a:spAutoFit/>
          </a:bodyPr>
          <a:lstStyle/>
          <a:p>
            <a:pPr lvl="0">
              <a:defRPr/>
            </a:pPr>
            <a:r>
              <a:rPr lang="en-US" dirty="0"/>
              <a:t>*Infants less than 6 months of age do not need extra water for hydration even in hot, dry climates. If your baby is sick, talk with their doctor before giving your baby fluids other than breast milk or infant formula.</a:t>
            </a:r>
          </a:p>
        </p:txBody>
      </p:sp>
      <p:pic>
        <p:nvPicPr>
          <p:cNvPr id="6" name="Audio 5">
            <a:hlinkClick r:id="" action="ppaction://media"/>
            <a:extLst>
              <a:ext uri="{FF2B5EF4-FFF2-40B4-BE49-F238E27FC236}">
                <a16:creationId xmlns:a16="http://schemas.microsoft.com/office/drawing/2014/main" xmlns="" id="{75458443-4D1B-4F5E-9F9F-CB60728716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16553500"/>
      </p:ext>
    </p:extLst>
  </p:cSld>
  <p:clrMapOvr>
    <a:masterClrMapping/>
  </p:clrMapOvr>
  <mc:AlternateContent xmlns:mc="http://schemas.openxmlformats.org/markup-compatibility/2006" xmlns:p14="http://schemas.microsoft.com/office/powerpoint/2010/main">
    <mc:Choice Requires="p14">
      <p:transition spd="slow" p14:dur="2000" advTm="28570"/>
    </mc:Choice>
    <mc:Fallback xmlns="">
      <p:transition spd="slow" advTm="28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 Needs – Vitamin D</a:t>
            </a:r>
          </a:p>
        </p:txBody>
      </p:sp>
      <p:sp>
        <p:nvSpPr>
          <p:cNvPr id="3" name="Content Placeholder 2"/>
          <p:cNvSpPr>
            <a:spLocks noGrp="1"/>
          </p:cNvSpPr>
          <p:nvPr>
            <p:ph idx="1"/>
          </p:nvPr>
        </p:nvSpPr>
        <p:spPr/>
        <p:txBody>
          <a:bodyPr>
            <a:normAutofit/>
          </a:bodyPr>
          <a:lstStyle/>
          <a:p>
            <a:r>
              <a:rPr lang="en-US" dirty="0"/>
              <a:t>Term Infants</a:t>
            </a:r>
          </a:p>
          <a:p>
            <a:pPr lvl="1"/>
            <a:r>
              <a:rPr lang="en-US" dirty="0"/>
              <a:t>Provide 400 units Vitamin D for infants taking &lt;1L of formula or receiving human milk.</a:t>
            </a:r>
          </a:p>
          <a:p>
            <a:r>
              <a:rPr lang="en-US" dirty="0"/>
              <a:t>Continue supplementation until 1 year unless infant is taking &gt;1L of formula</a:t>
            </a:r>
          </a:p>
          <a:p>
            <a:r>
              <a:rPr lang="en-US" dirty="0"/>
              <a:t>Provide MVI in place of Vitamin D when:</a:t>
            </a:r>
          </a:p>
          <a:p>
            <a:pPr lvl="1"/>
            <a:r>
              <a:rPr lang="en-US" dirty="0"/>
              <a:t>Additional micronutrients are needed such as s/p surgery, wound healing, malnutrition and in LGA infants due to increased blood volume. </a:t>
            </a:r>
          </a:p>
          <a:p>
            <a:pPr lvl="1"/>
            <a:r>
              <a:rPr lang="en-US" dirty="0"/>
              <a:t>An infant is unable to start solid foods at 6 months of age, as iron stores accumulated during the third trimester have been depleted. </a:t>
            </a:r>
          </a:p>
        </p:txBody>
      </p:sp>
      <p:pic>
        <p:nvPicPr>
          <p:cNvPr id="5" name="Audio 4">
            <a:hlinkClick r:id="" action="ppaction://media"/>
            <a:extLst>
              <a:ext uri="{FF2B5EF4-FFF2-40B4-BE49-F238E27FC236}">
                <a16:creationId xmlns:a16="http://schemas.microsoft.com/office/drawing/2014/main" xmlns="" id="{96C1E282-5267-4403-AB99-62708A8F10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7386292"/>
      </p:ext>
    </p:extLst>
  </p:cSld>
  <p:clrMapOvr>
    <a:masterClrMapping/>
  </p:clrMapOvr>
  <mc:AlternateContent xmlns:mc="http://schemas.openxmlformats.org/markup-compatibility/2006" xmlns:p14="http://schemas.microsoft.com/office/powerpoint/2010/main">
    <mc:Choice Requires="p14">
      <p:transition spd="slow" p14:dur="2000" advTm="42665"/>
    </mc:Choice>
    <mc:Fallback xmlns="">
      <p:transition spd="slow" advTm="42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Micronutrients – MVI and Fe</a:t>
            </a:r>
          </a:p>
        </p:txBody>
      </p:sp>
      <p:sp>
        <p:nvSpPr>
          <p:cNvPr id="3" name="Content Placeholder 2"/>
          <p:cNvSpPr>
            <a:spLocks noGrp="1"/>
          </p:cNvSpPr>
          <p:nvPr>
            <p:ph idx="1"/>
          </p:nvPr>
        </p:nvSpPr>
        <p:spPr/>
        <p:txBody>
          <a:bodyPr>
            <a:normAutofit/>
          </a:bodyPr>
          <a:lstStyle/>
          <a:p>
            <a:r>
              <a:rPr lang="en-US" dirty="0"/>
              <a:t>Each 1 mL MVI with Fe provides 11 mg elemental iron and 400 units Vitamin D</a:t>
            </a:r>
          </a:p>
          <a:p>
            <a:r>
              <a:rPr lang="en-US" dirty="0"/>
              <a:t>Dosing:</a:t>
            </a:r>
          </a:p>
        </p:txBody>
      </p:sp>
      <p:pic>
        <p:nvPicPr>
          <p:cNvPr id="4" name="Content Placeholder 3"/>
          <p:cNvPicPr>
            <a:picLocks noChangeAspect="1"/>
          </p:cNvPicPr>
          <p:nvPr/>
        </p:nvPicPr>
        <p:blipFill>
          <a:blip r:embed="rId5"/>
          <a:stretch>
            <a:fillRect/>
          </a:stretch>
        </p:blipFill>
        <p:spPr>
          <a:xfrm>
            <a:off x="838200" y="3244236"/>
            <a:ext cx="10308221" cy="1793591"/>
          </a:xfrm>
          <a:prstGeom prst="rect">
            <a:avLst/>
          </a:prstGeom>
        </p:spPr>
      </p:pic>
      <p:pic>
        <p:nvPicPr>
          <p:cNvPr id="5" name="Audio 4">
            <a:hlinkClick r:id="" action="ppaction://media"/>
            <a:extLst>
              <a:ext uri="{FF2B5EF4-FFF2-40B4-BE49-F238E27FC236}">
                <a16:creationId xmlns:a16="http://schemas.microsoft.com/office/drawing/2014/main" xmlns="" id="{533A4C94-A02F-4915-979F-333DE64CFD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5868449"/>
      </p:ext>
    </p:extLst>
  </p:cSld>
  <p:clrMapOvr>
    <a:masterClrMapping/>
  </p:clrMapOvr>
  <mc:AlternateContent xmlns:mc="http://schemas.openxmlformats.org/markup-compatibility/2006" xmlns:p14="http://schemas.microsoft.com/office/powerpoint/2010/main">
    <mc:Choice Requires="p14">
      <p:transition spd="slow" p14:dur="2000" advTm="9530"/>
    </mc:Choice>
    <mc:Fallback xmlns="">
      <p:transition spd="slow" advTm="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Velocity </a:t>
            </a:r>
          </a:p>
        </p:txBody>
      </p:sp>
      <p:graphicFrame>
        <p:nvGraphicFramePr>
          <p:cNvPr id="4" name="Table 3"/>
          <p:cNvGraphicFramePr>
            <a:graphicFrameLocks noGrp="1"/>
          </p:cNvGraphicFramePr>
          <p:nvPr>
            <p:extLst>
              <p:ext uri="{D42A27DB-BD31-4B8C-83A1-F6EECF244321}">
                <p14:modId xmlns:p14="http://schemas.microsoft.com/office/powerpoint/2010/main" val="541896470"/>
              </p:ext>
            </p:extLst>
          </p:nvPr>
        </p:nvGraphicFramePr>
        <p:xfrm>
          <a:off x="265114" y="1575589"/>
          <a:ext cx="5446522" cy="2037765"/>
        </p:xfrm>
        <a:graphic>
          <a:graphicData uri="http://schemas.openxmlformats.org/drawingml/2006/table">
            <a:tbl>
              <a:tblPr firstRow="1" firstCol="1" bandRow="1">
                <a:tableStyleId>{5C22544A-7EE6-4342-B048-85BDC9FD1C3A}</a:tableStyleId>
              </a:tblPr>
              <a:tblGrid>
                <a:gridCol w="1246320">
                  <a:extLst>
                    <a:ext uri="{9D8B030D-6E8A-4147-A177-3AD203B41FA5}">
                      <a16:colId xmlns:a16="http://schemas.microsoft.com/office/drawing/2014/main" xmlns="" val="20000"/>
                    </a:ext>
                  </a:extLst>
                </a:gridCol>
                <a:gridCol w="798507">
                  <a:extLst>
                    <a:ext uri="{9D8B030D-6E8A-4147-A177-3AD203B41FA5}">
                      <a16:colId xmlns:a16="http://schemas.microsoft.com/office/drawing/2014/main" xmlns="" val="20001"/>
                    </a:ext>
                  </a:extLst>
                </a:gridCol>
                <a:gridCol w="940180">
                  <a:extLst>
                    <a:ext uri="{9D8B030D-6E8A-4147-A177-3AD203B41FA5}">
                      <a16:colId xmlns:a16="http://schemas.microsoft.com/office/drawing/2014/main" xmlns="" val="20002"/>
                    </a:ext>
                  </a:extLst>
                </a:gridCol>
                <a:gridCol w="581155">
                  <a:extLst>
                    <a:ext uri="{9D8B030D-6E8A-4147-A177-3AD203B41FA5}">
                      <a16:colId xmlns:a16="http://schemas.microsoft.com/office/drawing/2014/main" xmlns="" val="20003"/>
                    </a:ext>
                  </a:extLst>
                </a:gridCol>
                <a:gridCol w="940180">
                  <a:extLst>
                    <a:ext uri="{9D8B030D-6E8A-4147-A177-3AD203B41FA5}">
                      <a16:colId xmlns:a16="http://schemas.microsoft.com/office/drawing/2014/main" xmlns="" val="20004"/>
                    </a:ext>
                  </a:extLst>
                </a:gridCol>
                <a:gridCol w="940180">
                  <a:extLst>
                    <a:ext uri="{9D8B030D-6E8A-4147-A177-3AD203B41FA5}">
                      <a16:colId xmlns:a16="http://schemas.microsoft.com/office/drawing/2014/main" xmlns="" val="20005"/>
                    </a:ext>
                  </a:extLst>
                </a:gridCol>
              </a:tblGrid>
              <a:tr h="320964">
                <a:tc gridSpan="4">
                  <a:txBody>
                    <a:bodyPr/>
                    <a:lstStyle/>
                    <a:p>
                      <a:pPr marL="0" marR="0">
                        <a:lnSpc>
                          <a:spcPct val="107000"/>
                        </a:lnSpc>
                        <a:spcBef>
                          <a:spcPts val="0"/>
                        </a:spcBef>
                        <a:spcAft>
                          <a:spcPts val="0"/>
                        </a:spcAft>
                      </a:pPr>
                      <a:r>
                        <a:rPr lang="en-US" sz="1600" dirty="0">
                          <a:effectLst/>
                        </a:rPr>
                        <a:t>       Weight Velocity for Males (g/d)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0" marR="0">
                        <a:lnSpc>
                          <a:spcPct val="107000"/>
                        </a:lnSpc>
                        <a:spcBef>
                          <a:spcPts val="0"/>
                        </a:spcBef>
                        <a:spcAft>
                          <a:spcPts val="0"/>
                        </a:spcAft>
                      </a:pPr>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0"/>
                  </a:ext>
                </a:extLst>
              </a:tr>
              <a:tr h="432945">
                <a:tc>
                  <a:txBody>
                    <a:bodyPr/>
                    <a:lstStyle/>
                    <a:p>
                      <a:pPr marL="0" marR="0">
                        <a:lnSpc>
                          <a:spcPct val="107000"/>
                        </a:lnSpc>
                        <a:spcBef>
                          <a:spcPts val="0"/>
                        </a:spcBef>
                        <a:spcAft>
                          <a:spcPts val="0"/>
                        </a:spcAft>
                      </a:pPr>
                      <a:r>
                        <a:rPr lang="en-US" sz="1600" dirty="0">
                          <a:effectLst/>
                        </a:rPr>
                        <a:t>Age (months)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77470" marR="0">
                        <a:lnSpc>
                          <a:spcPct val="107000"/>
                        </a:lnSpc>
                        <a:spcBef>
                          <a:spcPts val="0"/>
                        </a:spcBef>
                        <a:spcAft>
                          <a:spcPts val="0"/>
                        </a:spcAft>
                      </a:pPr>
                      <a:r>
                        <a:rPr lang="en-US" sz="1600" dirty="0">
                          <a:effectLst/>
                        </a:rPr>
                        <a:t>3rd-5th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dirty="0">
                          <a:effectLst/>
                        </a:rPr>
                        <a:t>15th-25th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50th</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a:effectLst/>
                        </a:rPr>
                        <a:t>75th-85th</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a:effectLst/>
                        </a:rPr>
                        <a:t>95th-97th</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1"/>
                  </a:ext>
                </a:extLst>
              </a:tr>
              <a:tr h="320964">
                <a:tc>
                  <a:txBody>
                    <a:bodyPr/>
                    <a:lstStyle/>
                    <a:p>
                      <a:pPr marL="0" marR="0">
                        <a:lnSpc>
                          <a:spcPct val="107000"/>
                        </a:lnSpc>
                        <a:spcBef>
                          <a:spcPts val="0"/>
                        </a:spcBef>
                        <a:spcAft>
                          <a:spcPts val="0"/>
                        </a:spcAft>
                      </a:pPr>
                      <a:r>
                        <a:rPr lang="en-US" sz="1600">
                          <a:effectLst/>
                        </a:rPr>
                        <a:t>0-3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a:effectLst/>
                        </a:rPr>
                        <a:t>23-33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dirty="0">
                          <a:effectLst/>
                        </a:rPr>
                        <a:t>23-36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dirty="0">
                          <a:effectLst/>
                        </a:rPr>
                        <a:t>26-39</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a:effectLst/>
                        </a:rPr>
                        <a:t>30-39</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30-46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2"/>
                  </a:ext>
                </a:extLst>
              </a:tr>
              <a:tr h="320964">
                <a:tc>
                  <a:txBody>
                    <a:bodyPr/>
                    <a:lstStyle/>
                    <a:p>
                      <a:pPr marL="0" marR="0">
                        <a:lnSpc>
                          <a:spcPct val="107000"/>
                        </a:lnSpc>
                        <a:spcBef>
                          <a:spcPts val="0"/>
                        </a:spcBef>
                        <a:spcAft>
                          <a:spcPts val="0"/>
                        </a:spcAft>
                      </a:pPr>
                      <a:r>
                        <a:rPr lang="en-US" sz="1600">
                          <a:effectLst/>
                        </a:rPr>
                        <a:t>3-6</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10-20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13-20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13-20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13-23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16-23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3"/>
                  </a:ext>
                </a:extLst>
              </a:tr>
              <a:tr h="320964">
                <a:tc>
                  <a:txBody>
                    <a:bodyPr/>
                    <a:lstStyle/>
                    <a:p>
                      <a:pPr marL="635" marR="0">
                        <a:lnSpc>
                          <a:spcPct val="107000"/>
                        </a:lnSpc>
                        <a:spcBef>
                          <a:spcPts val="0"/>
                        </a:spcBef>
                        <a:spcAft>
                          <a:spcPts val="0"/>
                        </a:spcAft>
                      </a:pPr>
                      <a:r>
                        <a:rPr lang="en-US" sz="1600">
                          <a:effectLst/>
                        </a:rPr>
                        <a:t>6-9</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10-13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10-13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10-16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4"/>
                  </a:ext>
                </a:extLst>
              </a:tr>
              <a:tr h="320964">
                <a:tc>
                  <a:txBody>
                    <a:bodyPr/>
                    <a:lstStyle/>
                    <a:p>
                      <a:pPr marL="635" marR="0">
                        <a:lnSpc>
                          <a:spcPct val="107000"/>
                        </a:lnSpc>
                        <a:spcBef>
                          <a:spcPts val="0"/>
                        </a:spcBef>
                        <a:spcAft>
                          <a:spcPts val="0"/>
                        </a:spcAft>
                      </a:pPr>
                      <a:r>
                        <a:rPr lang="en-US" sz="1600">
                          <a:effectLst/>
                        </a:rPr>
                        <a:t>9-12</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3-10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7620"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7620"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7620" marR="0" algn="ctr">
                        <a:lnSpc>
                          <a:spcPct val="107000"/>
                        </a:lnSpc>
                        <a:spcBef>
                          <a:spcPts val="0"/>
                        </a:spcBef>
                        <a:spcAft>
                          <a:spcPts val="0"/>
                        </a:spcAft>
                      </a:pPr>
                      <a:r>
                        <a:rPr lang="en-US" sz="1600" dirty="0">
                          <a:effectLst/>
                        </a:rPr>
                        <a:t>10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29465987"/>
              </p:ext>
            </p:extLst>
          </p:nvPr>
        </p:nvGraphicFramePr>
        <p:xfrm>
          <a:off x="265112" y="3747928"/>
          <a:ext cx="5446522" cy="2575472"/>
        </p:xfrm>
        <a:graphic>
          <a:graphicData uri="http://schemas.openxmlformats.org/drawingml/2006/table">
            <a:tbl>
              <a:tblPr firstRow="1" firstCol="1" bandRow="1">
                <a:tableStyleId>{5C22544A-7EE6-4342-B048-85BDC9FD1C3A}</a:tableStyleId>
              </a:tblPr>
              <a:tblGrid>
                <a:gridCol w="1316101">
                  <a:extLst>
                    <a:ext uri="{9D8B030D-6E8A-4147-A177-3AD203B41FA5}">
                      <a16:colId xmlns:a16="http://schemas.microsoft.com/office/drawing/2014/main" xmlns="" val="20000"/>
                    </a:ext>
                  </a:extLst>
                </a:gridCol>
                <a:gridCol w="785241">
                  <a:extLst>
                    <a:ext uri="{9D8B030D-6E8A-4147-A177-3AD203B41FA5}">
                      <a16:colId xmlns:a16="http://schemas.microsoft.com/office/drawing/2014/main" xmlns="" val="20001"/>
                    </a:ext>
                  </a:extLst>
                </a:gridCol>
                <a:gridCol w="924560">
                  <a:extLst>
                    <a:ext uri="{9D8B030D-6E8A-4147-A177-3AD203B41FA5}">
                      <a16:colId xmlns:a16="http://schemas.microsoft.com/office/drawing/2014/main" xmlns="" val="20002"/>
                    </a:ext>
                  </a:extLst>
                </a:gridCol>
                <a:gridCol w="571500">
                  <a:extLst>
                    <a:ext uri="{9D8B030D-6E8A-4147-A177-3AD203B41FA5}">
                      <a16:colId xmlns:a16="http://schemas.microsoft.com/office/drawing/2014/main" xmlns="" val="20003"/>
                    </a:ext>
                  </a:extLst>
                </a:gridCol>
                <a:gridCol w="924560">
                  <a:extLst>
                    <a:ext uri="{9D8B030D-6E8A-4147-A177-3AD203B41FA5}">
                      <a16:colId xmlns:a16="http://schemas.microsoft.com/office/drawing/2014/main" xmlns="" val="20004"/>
                    </a:ext>
                  </a:extLst>
                </a:gridCol>
                <a:gridCol w="924560">
                  <a:extLst>
                    <a:ext uri="{9D8B030D-6E8A-4147-A177-3AD203B41FA5}">
                      <a16:colId xmlns:a16="http://schemas.microsoft.com/office/drawing/2014/main" xmlns="" val="20005"/>
                    </a:ext>
                  </a:extLst>
                </a:gridCol>
              </a:tblGrid>
              <a:tr h="417167">
                <a:tc gridSpan="4">
                  <a:txBody>
                    <a:bodyPr/>
                    <a:lstStyle/>
                    <a:p>
                      <a:pPr marL="0" marR="0">
                        <a:lnSpc>
                          <a:spcPct val="107000"/>
                        </a:lnSpc>
                        <a:spcBef>
                          <a:spcPts val="0"/>
                        </a:spcBef>
                        <a:spcAft>
                          <a:spcPts val="0"/>
                        </a:spcAft>
                      </a:pPr>
                      <a:r>
                        <a:rPr lang="en-US" sz="1600" dirty="0">
                          <a:effectLst/>
                        </a:rPr>
                        <a:t>     Weight Velocity for Females (g/d)</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nSpc>
                          <a:spcPct val="107000"/>
                        </a:lnSpc>
                        <a:spcBef>
                          <a:spcPts val="0"/>
                        </a:spcBef>
                        <a:spcAft>
                          <a:spcPts val="0"/>
                        </a:spcAft>
                      </a:pPr>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tc>
                <a:tc>
                  <a:txBody>
                    <a:bodyPr/>
                    <a:lstStyle/>
                    <a:p>
                      <a:pPr marL="0" marR="0">
                        <a:lnSpc>
                          <a:spcPct val="107000"/>
                        </a:lnSpc>
                        <a:spcBef>
                          <a:spcPts val="0"/>
                        </a:spcBef>
                        <a:spcAft>
                          <a:spcPts val="0"/>
                        </a:spcAft>
                      </a:pPr>
                      <a:r>
                        <a:rPr lang="en-US" sz="1600">
                          <a:effectLst/>
                        </a:rPr>
                        <a:t> </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tc>
                <a:extLst>
                  <a:ext uri="{0D108BD9-81ED-4DB2-BD59-A6C34878D82A}">
                    <a16:rowId xmlns:a16="http://schemas.microsoft.com/office/drawing/2014/main" xmlns="" val="10000"/>
                  </a:ext>
                </a:extLst>
              </a:tr>
              <a:tr h="421653">
                <a:tc>
                  <a:txBody>
                    <a:bodyPr/>
                    <a:lstStyle/>
                    <a:p>
                      <a:pPr marL="0" marR="0">
                        <a:lnSpc>
                          <a:spcPct val="107000"/>
                        </a:lnSpc>
                        <a:spcBef>
                          <a:spcPts val="0"/>
                        </a:spcBef>
                        <a:spcAft>
                          <a:spcPts val="0"/>
                        </a:spcAft>
                      </a:pPr>
                      <a:r>
                        <a:rPr lang="en-US" sz="1600" dirty="0">
                          <a:effectLst/>
                        </a:rPr>
                        <a:t>Age (months)</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77470" marR="0">
                        <a:lnSpc>
                          <a:spcPct val="107000"/>
                        </a:lnSpc>
                        <a:spcBef>
                          <a:spcPts val="0"/>
                        </a:spcBef>
                        <a:spcAft>
                          <a:spcPts val="0"/>
                        </a:spcAft>
                      </a:pPr>
                      <a:r>
                        <a:rPr lang="en-US" sz="1600" dirty="0">
                          <a:effectLst/>
                        </a:rPr>
                        <a:t>3rd-5th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dirty="0">
                          <a:effectLst/>
                        </a:rPr>
                        <a:t>15th-25th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50th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dirty="0">
                          <a:effectLst/>
                        </a:rPr>
                        <a:t>75th-85th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10795" marR="0" algn="just">
                        <a:lnSpc>
                          <a:spcPct val="107000"/>
                        </a:lnSpc>
                        <a:spcBef>
                          <a:spcPts val="0"/>
                        </a:spcBef>
                        <a:spcAft>
                          <a:spcPts val="0"/>
                        </a:spcAft>
                      </a:pPr>
                      <a:r>
                        <a:rPr lang="en-US" sz="1600" dirty="0">
                          <a:effectLst/>
                        </a:rPr>
                        <a:t>95th-97th</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1"/>
                  </a:ext>
                </a:extLst>
              </a:tr>
              <a:tr h="434163">
                <a:tc>
                  <a:txBody>
                    <a:bodyPr/>
                    <a:lstStyle/>
                    <a:p>
                      <a:pPr marL="0" marR="0">
                        <a:lnSpc>
                          <a:spcPct val="107000"/>
                        </a:lnSpc>
                        <a:spcBef>
                          <a:spcPts val="0"/>
                        </a:spcBef>
                        <a:spcAft>
                          <a:spcPts val="0"/>
                        </a:spcAft>
                      </a:pPr>
                      <a:r>
                        <a:rPr lang="en-US" sz="1600">
                          <a:effectLst/>
                        </a:rPr>
                        <a:t>0-3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dirty="0">
                          <a:effectLst/>
                        </a:rPr>
                        <a:t>20-26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a:effectLst/>
                        </a:rPr>
                        <a:t>20-30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a:effectLst/>
                        </a:rPr>
                        <a:t>23-33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350" marR="0" algn="ctr">
                        <a:lnSpc>
                          <a:spcPct val="107000"/>
                        </a:lnSpc>
                        <a:spcBef>
                          <a:spcPts val="0"/>
                        </a:spcBef>
                        <a:spcAft>
                          <a:spcPts val="0"/>
                        </a:spcAft>
                      </a:pPr>
                      <a:r>
                        <a:rPr lang="en-US" sz="1600" dirty="0">
                          <a:effectLst/>
                        </a:rPr>
                        <a:t>26-36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30-39</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2"/>
                  </a:ext>
                </a:extLst>
              </a:tr>
              <a:tr h="434163">
                <a:tc>
                  <a:txBody>
                    <a:bodyPr/>
                    <a:lstStyle/>
                    <a:p>
                      <a:pPr marL="0" marR="0">
                        <a:lnSpc>
                          <a:spcPct val="107000"/>
                        </a:lnSpc>
                        <a:spcBef>
                          <a:spcPts val="0"/>
                        </a:spcBef>
                        <a:spcAft>
                          <a:spcPts val="0"/>
                        </a:spcAft>
                      </a:pPr>
                      <a:r>
                        <a:rPr lang="en-US" sz="1600">
                          <a:effectLst/>
                        </a:rPr>
                        <a:t>3-6</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10-16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10-16</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13-20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13-20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16-23</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3"/>
                  </a:ext>
                </a:extLst>
              </a:tr>
              <a:tr h="434163">
                <a:tc>
                  <a:txBody>
                    <a:bodyPr/>
                    <a:lstStyle/>
                    <a:p>
                      <a:pPr marL="635" marR="0">
                        <a:lnSpc>
                          <a:spcPct val="107000"/>
                        </a:lnSpc>
                        <a:spcBef>
                          <a:spcPts val="0"/>
                        </a:spcBef>
                        <a:spcAft>
                          <a:spcPts val="0"/>
                        </a:spcAft>
                      </a:pPr>
                      <a:r>
                        <a:rPr lang="en-US" sz="1600">
                          <a:effectLst/>
                        </a:rPr>
                        <a:t>6-9</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7-10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10-13</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10-16</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4"/>
                  </a:ext>
                </a:extLst>
              </a:tr>
              <a:tr h="434163">
                <a:tc>
                  <a:txBody>
                    <a:bodyPr/>
                    <a:lstStyle/>
                    <a:p>
                      <a:pPr marL="635" marR="0">
                        <a:lnSpc>
                          <a:spcPct val="107000"/>
                        </a:lnSpc>
                        <a:spcBef>
                          <a:spcPts val="0"/>
                        </a:spcBef>
                        <a:spcAft>
                          <a:spcPts val="0"/>
                        </a:spcAft>
                      </a:pPr>
                      <a:r>
                        <a:rPr lang="en-US" sz="1600">
                          <a:effectLst/>
                        </a:rPr>
                        <a:t>9-12</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3-7</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a:effectLst/>
                        </a:rPr>
                        <a:t>7-10</a:t>
                      </a:r>
                      <a:endParaRPr lang="en-US" sz="1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tc>
                  <a:txBody>
                    <a:bodyPr/>
                    <a:lstStyle/>
                    <a:p>
                      <a:pPr marL="6985" marR="0" algn="ctr">
                        <a:lnSpc>
                          <a:spcPct val="107000"/>
                        </a:lnSpc>
                        <a:spcBef>
                          <a:spcPts val="0"/>
                        </a:spcBef>
                        <a:spcAft>
                          <a:spcPts val="0"/>
                        </a:spcAft>
                      </a:pPr>
                      <a:r>
                        <a:rPr lang="en-US" sz="1600" dirty="0">
                          <a:effectLst/>
                        </a:rPr>
                        <a:t>10</a:t>
                      </a:r>
                      <a:endPar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24130" marR="19685" marT="0" marB="0" anchor="ctr"/>
                </a:tc>
                <a:extLst>
                  <a:ext uri="{0D108BD9-81ED-4DB2-BD59-A6C34878D82A}">
                    <a16:rowId xmlns:a16="http://schemas.microsoft.com/office/drawing/2014/main" xmlns="" val="10005"/>
                  </a:ext>
                </a:extLst>
              </a:tr>
            </a:tbl>
          </a:graphicData>
        </a:graphic>
      </p:graphicFrame>
      <p:sp>
        <p:nvSpPr>
          <p:cNvPr id="3" name="TextBox 2"/>
          <p:cNvSpPr txBox="1"/>
          <p:nvPr/>
        </p:nvSpPr>
        <p:spPr>
          <a:xfrm>
            <a:off x="6371303" y="1690688"/>
            <a:ext cx="5353665" cy="3416320"/>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r>
              <a:rPr lang="en-US" sz="2400" dirty="0" err="1"/>
              <a:t>Peditools</a:t>
            </a:r>
            <a:r>
              <a:rPr lang="en-US" sz="2400" dirty="0"/>
              <a:t> provides goal weight gain to continue current trend</a:t>
            </a:r>
          </a:p>
          <a:p>
            <a:endParaRPr lang="en-US" sz="2400" dirty="0"/>
          </a:p>
          <a:p>
            <a:pPr marL="285750" indent="-285750">
              <a:buFont typeface="Arial" panose="020B0604020202020204" pitchFamily="34" charset="0"/>
              <a:buChar char="•"/>
            </a:pPr>
            <a:r>
              <a:rPr lang="en-US" sz="2400" dirty="0"/>
              <a:t>If infants were born prematurely, their weight gain goals are based on corrected age until they turn 2 years old (chronologic age)</a:t>
            </a:r>
          </a:p>
          <a:p>
            <a:endParaRPr lang="en-US" sz="2400" dirty="0"/>
          </a:p>
        </p:txBody>
      </p:sp>
      <p:pic>
        <p:nvPicPr>
          <p:cNvPr id="6" name="Audio 5">
            <a:hlinkClick r:id="" action="ppaction://media"/>
            <a:extLst>
              <a:ext uri="{FF2B5EF4-FFF2-40B4-BE49-F238E27FC236}">
                <a16:creationId xmlns:a16="http://schemas.microsoft.com/office/drawing/2014/main" xmlns="" id="{3CD05C23-2D43-40EC-9337-58E12A05C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5910857"/>
      </p:ext>
    </p:extLst>
  </p:cSld>
  <p:clrMapOvr>
    <a:masterClrMapping/>
  </p:clrMapOvr>
  <mc:AlternateContent xmlns:mc="http://schemas.openxmlformats.org/markup-compatibility/2006" xmlns:p14="http://schemas.microsoft.com/office/powerpoint/2010/main">
    <mc:Choice Requires="p14">
      <p:transition spd="slow" p14:dur="2000" advTm="16426"/>
    </mc:Choice>
    <mc:Fallback xmlns="">
      <p:transition spd="slow" advTm="16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normAutofit lnSpcReduction="10000"/>
          </a:bodyPr>
          <a:lstStyle/>
          <a:p>
            <a:r>
              <a:rPr lang="en-US" dirty="0" err="1"/>
              <a:t>Nala</a:t>
            </a:r>
            <a:r>
              <a:rPr lang="en-US" dirty="0"/>
              <a:t> is a 2 month old female, born at 40w4d, with no past medical history who is presenting with poor weight gain. Family reports she takes 2.5 </a:t>
            </a:r>
            <a:r>
              <a:rPr lang="en-US" dirty="0" err="1"/>
              <a:t>oz</a:t>
            </a:r>
            <a:r>
              <a:rPr lang="en-US" dirty="0"/>
              <a:t> </a:t>
            </a:r>
            <a:r>
              <a:rPr lang="en-US" dirty="0" err="1"/>
              <a:t>Similac</a:t>
            </a:r>
            <a:r>
              <a:rPr lang="en-US" dirty="0"/>
              <a:t> Pro Advance q 3 hours x 6 feeds daily.</a:t>
            </a:r>
          </a:p>
          <a:p>
            <a:pPr lvl="1"/>
            <a:r>
              <a:rPr lang="en-US" dirty="0"/>
              <a:t>Weight History:</a:t>
            </a:r>
          </a:p>
          <a:p>
            <a:pPr lvl="2"/>
            <a:r>
              <a:rPr lang="en-US" dirty="0"/>
              <a:t>Birthweight (4/23): 3.03 kg</a:t>
            </a:r>
          </a:p>
          <a:p>
            <a:pPr lvl="2"/>
            <a:r>
              <a:rPr lang="en-US" dirty="0"/>
              <a:t>2 weeks (5/7): 3.46 kg</a:t>
            </a:r>
          </a:p>
          <a:p>
            <a:pPr lvl="2"/>
            <a:r>
              <a:rPr lang="en-US" dirty="0"/>
              <a:t>2 months (6/23): 4.23 kg</a:t>
            </a:r>
          </a:p>
          <a:p>
            <a:r>
              <a:rPr lang="en-US" dirty="0"/>
              <a:t>What is patient’s current nutrient intake? </a:t>
            </a:r>
          </a:p>
          <a:p>
            <a:r>
              <a:rPr lang="en-US" dirty="0"/>
              <a:t>What is your macronutrient prescription? </a:t>
            </a:r>
          </a:p>
          <a:p>
            <a:r>
              <a:rPr lang="en-US" dirty="0"/>
              <a:t>What supplementation would you recommend? </a:t>
            </a:r>
          </a:p>
        </p:txBody>
      </p:sp>
      <p:pic>
        <p:nvPicPr>
          <p:cNvPr id="4" name="Audio 3">
            <a:hlinkClick r:id="" action="ppaction://media"/>
            <a:extLst>
              <a:ext uri="{FF2B5EF4-FFF2-40B4-BE49-F238E27FC236}">
                <a16:creationId xmlns:a16="http://schemas.microsoft.com/office/drawing/2014/main" xmlns="" id="{9E205060-958F-41BC-82FA-7A4DA4206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02061767"/>
      </p:ext>
    </p:extLst>
  </p:cSld>
  <p:clrMapOvr>
    <a:masterClrMapping/>
  </p:clrMapOvr>
  <mc:AlternateContent xmlns:mc="http://schemas.openxmlformats.org/markup-compatibility/2006" xmlns:p14="http://schemas.microsoft.com/office/powerpoint/2010/main">
    <mc:Choice Requires="p14">
      <p:transition spd="slow" p14:dur="2000" advTm="4862"/>
    </mc:Choice>
    <mc:Fallback xmlns="">
      <p:transition spd="slow" advTm="4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Formula, Fortifiers, and </a:t>
            </a:r>
            <a:r>
              <a:rPr lang="en-US" dirty="0" err="1"/>
              <a:t>Modulars</a:t>
            </a:r>
            <a:endParaRPr lang="en-US" dirty="0"/>
          </a:p>
        </p:txBody>
      </p:sp>
      <p:sp>
        <p:nvSpPr>
          <p:cNvPr id="3" name="Subtitle 2"/>
          <p:cNvSpPr>
            <a:spLocks noGrp="1"/>
          </p:cNvSpPr>
          <p:nvPr>
            <p:ph type="subTitle" idx="1"/>
          </p:nvPr>
        </p:nvSpPr>
        <p:spPr/>
        <p:txBody>
          <a:bodyPr/>
          <a:lstStyle/>
          <a:p>
            <a:endParaRPr lang="en-US" dirty="0"/>
          </a:p>
        </p:txBody>
      </p:sp>
      <p:pic>
        <p:nvPicPr>
          <p:cNvPr id="4" name="Audio 3">
            <a:hlinkClick r:id="" action="ppaction://media"/>
            <a:extLst>
              <a:ext uri="{FF2B5EF4-FFF2-40B4-BE49-F238E27FC236}">
                <a16:creationId xmlns:a16="http://schemas.microsoft.com/office/drawing/2014/main" xmlns="" id="{4C5F8984-EA00-45FA-A954-C4A6291D59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04550959"/>
      </p:ext>
    </p:extLst>
  </p:cSld>
  <p:clrMapOvr>
    <a:masterClrMapping/>
  </p:clrMapOvr>
  <mc:AlternateContent xmlns:mc="http://schemas.openxmlformats.org/markup-compatibility/2006" xmlns:p14="http://schemas.microsoft.com/office/powerpoint/2010/main">
    <mc:Choice Requires="p14">
      <p:transition spd="slow" p14:dur="2000" advTm="5055"/>
    </mc:Choice>
    <mc:Fallback xmlns="">
      <p:transition spd="slow" advTm="5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Premature Infant Formula</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1028278420"/>
              </p:ext>
            </p:extLst>
          </p:nvPr>
        </p:nvGraphicFramePr>
        <p:xfrm>
          <a:off x="838200" y="1417638"/>
          <a:ext cx="8647112" cy="5243511"/>
        </p:xfrm>
        <a:graphic>
          <a:graphicData uri="http://schemas.openxmlformats.org/drawingml/2006/table">
            <a:tbl>
              <a:tblPr firstRow="1" bandRow="1">
                <a:tableStyleId>{5C22544A-7EE6-4342-B048-85BDC9FD1C3A}</a:tableStyleId>
              </a:tblPr>
              <a:tblGrid>
                <a:gridCol w="1350673">
                  <a:extLst>
                    <a:ext uri="{9D8B030D-6E8A-4147-A177-3AD203B41FA5}">
                      <a16:colId xmlns:a16="http://schemas.microsoft.com/office/drawing/2014/main" xmlns="" val="20000"/>
                    </a:ext>
                  </a:extLst>
                </a:gridCol>
                <a:gridCol w="3823855">
                  <a:extLst>
                    <a:ext uri="{9D8B030D-6E8A-4147-A177-3AD203B41FA5}">
                      <a16:colId xmlns:a16="http://schemas.microsoft.com/office/drawing/2014/main" xmlns="" val="20001"/>
                    </a:ext>
                  </a:extLst>
                </a:gridCol>
                <a:gridCol w="3472584">
                  <a:extLst>
                    <a:ext uri="{9D8B030D-6E8A-4147-A177-3AD203B41FA5}">
                      <a16:colId xmlns:a16="http://schemas.microsoft.com/office/drawing/2014/main" xmlns="" val="20002"/>
                    </a:ext>
                  </a:extLst>
                </a:gridCol>
              </a:tblGrid>
              <a:tr h="3657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Category</a:t>
                      </a:r>
                      <a:endParaRPr lang="en-US" sz="1800" dirty="0"/>
                    </a:p>
                  </a:txBody>
                  <a:tcPr marL="91452" marR="91452" marT="45707" marB="45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Indications</a:t>
                      </a:r>
                      <a:endParaRPr lang="en-US" sz="1800" dirty="0"/>
                    </a:p>
                  </a:txBody>
                  <a:tcPr marL="91452" marR="91452" marT="45707" marB="45707"/>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Brand Name(s)</a:t>
                      </a:r>
                      <a:endParaRPr lang="en-US" sz="1800" dirty="0"/>
                    </a:p>
                  </a:txBody>
                  <a:tcPr marL="91452" marR="91452" marT="45707" marB="45707"/>
                </a:tc>
                <a:extLst>
                  <a:ext uri="{0D108BD9-81ED-4DB2-BD59-A6C34878D82A}">
                    <a16:rowId xmlns:a16="http://schemas.microsoft.com/office/drawing/2014/main" xmlns="" val="10000"/>
                  </a:ext>
                </a:extLst>
              </a:tr>
              <a:tr h="2149040">
                <a:tc>
                  <a:txBody>
                    <a:bodyPr/>
                    <a:lstStyle/>
                    <a:p>
                      <a:r>
                        <a:rPr lang="en-US" sz="1800" dirty="0"/>
                        <a:t>Human Milk Fortifier (HMF)</a:t>
                      </a:r>
                    </a:p>
                    <a:p>
                      <a:r>
                        <a:rPr lang="en-US" sz="1800" dirty="0"/>
                        <a:t>(Hospital</a:t>
                      </a:r>
                      <a:r>
                        <a:rPr lang="en-US" sz="1800" baseline="0" dirty="0"/>
                        <a:t> Only)</a:t>
                      </a:r>
                      <a:endParaRPr lang="en-US" sz="1800" dirty="0"/>
                    </a:p>
                  </a:txBody>
                  <a:tcPr marL="91452" marR="91452" marT="45707" marB="45707"/>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&lt; 1800g and/or &lt; 34 weeks</a:t>
                      </a:r>
                      <a:r>
                        <a:rPr lang="en-US" sz="1600" baseline="0" dirty="0"/>
                        <a:t> GA</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Higher in protein, vitamins, and minerals</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Not for use &gt; 3.5 kg</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Only used when added to breast milk, not for use alone</a:t>
                      </a:r>
                      <a:endParaRPr lang="en-US" sz="1600" dirty="0"/>
                    </a:p>
                  </a:txBody>
                  <a:tcPr marL="91452" marR="91452" marT="45707" marB="45707"/>
                </a:tc>
                <a:tc>
                  <a:txBody>
                    <a:bodyPr/>
                    <a:lstStyle/>
                    <a:p>
                      <a:r>
                        <a:rPr lang="en-US" sz="1500" dirty="0"/>
                        <a:t>Enfamil Powder HMF (CW)</a:t>
                      </a:r>
                    </a:p>
                    <a:p>
                      <a:r>
                        <a:rPr lang="en-US" sz="1500" dirty="0"/>
                        <a:t>Enfamil HMF Acidified Liquid (not at CW)</a:t>
                      </a:r>
                    </a:p>
                    <a:p>
                      <a:r>
                        <a:rPr lang="en-US" sz="1500" dirty="0"/>
                        <a:t>Enfamil Liquid HMF HP (trial)</a:t>
                      </a:r>
                    </a:p>
                    <a:p>
                      <a:r>
                        <a:rPr lang="en-US" sz="1500" dirty="0"/>
                        <a:t>Enfamil Liquid</a:t>
                      </a:r>
                      <a:r>
                        <a:rPr lang="en-US" sz="1500" baseline="0" dirty="0"/>
                        <a:t> HMF Standard Protein (trial)</a:t>
                      </a:r>
                      <a:endParaRPr lang="en-US" sz="1500" dirty="0"/>
                    </a:p>
                    <a:p>
                      <a:r>
                        <a:rPr lang="en-US" sz="1500" dirty="0" err="1"/>
                        <a:t>Similac</a:t>
                      </a:r>
                      <a:r>
                        <a:rPr lang="en-US" sz="1500" dirty="0"/>
                        <a:t> HMF</a:t>
                      </a:r>
                      <a:r>
                        <a:rPr lang="en-US" sz="1500" baseline="0" dirty="0"/>
                        <a:t> (powder &amp; liquid) </a:t>
                      </a:r>
                    </a:p>
                    <a:p>
                      <a:r>
                        <a:rPr lang="en-US" sz="1500" baseline="0" dirty="0" err="1"/>
                        <a:t>Similac</a:t>
                      </a:r>
                      <a:r>
                        <a:rPr lang="en-US" sz="1500" baseline="0" dirty="0"/>
                        <a:t> HMF Hydrolyzed Liquid (liquid) (CW)</a:t>
                      </a:r>
                    </a:p>
                    <a:p>
                      <a:r>
                        <a:rPr lang="en-US" sz="1500" baseline="0" dirty="0" err="1"/>
                        <a:t>Prolacta</a:t>
                      </a:r>
                      <a:r>
                        <a:rPr lang="en-US" sz="1500" baseline="0" dirty="0"/>
                        <a:t> (CW – per protocol only)</a:t>
                      </a:r>
                      <a:endParaRPr lang="en-US" sz="1500" dirty="0"/>
                    </a:p>
                  </a:txBody>
                  <a:tcPr marL="91452" marR="91452" marT="45707" marB="45707"/>
                </a:tc>
                <a:extLst>
                  <a:ext uri="{0D108BD9-81ED-4DB2-BD59-A6C34878D82A}">
                    <a16:rowId xmlns:a16="http://schemas.microsoft.com/office/drawing/2014/main" xmlns="" val="10001"/>
                  </a:ext>
                </a:extLst>
              </a:tr>
              <a:tr h="1117939">
                <a:tc>
                  <a:txBody>
                    <a:bodyPr/>
                    <a:lstStyle/>
                    <a:p>
                      <a:r>
                        <a:rPr lang="en-US" sz="1800" dirty="0"/>
                        <a:t>Premature (Hospital</a:t>
                      </a:r>
                      <a:r>
                        <a:rPr lang="en-US" sz="1800" baseline="0" dirty="0"/>
                        <a:t> Only)</a:t>
                      </a:r>
                      <a:endParaRPr lang="en-US" sz="1800" dirty="0"/>
                    </a:p>
                  </a:txBody>
                  <a:tcPr marL="91452" marR="91452" marT="45707" marB="45707"/>
                </a:tc>
                <a:tc>
                  <a:txBody>
                    <a:bodyPr/>
                    <a:lstStyle/>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&lt; 1800g and/or &lt; 34 weeks</a:t>
                      </a:r>
                      <a:r>
                        <a:rPr lang="en-US" sz="1600" baseline="0" dirty="0"/>
                        <a:t> GA</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Higher in whey protein, lower in lactose, higher in MCT</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a:t>Higher in protein, vitamins, and minerals</a:t>
                      </a:r>
                      <a:endParaRPr lang="en-US" sz="1600" dirty="0"/>
                    </a:p>
                  </a:txBody>
                  <a:tcPr marL="91452" marR="91452" marT="45707" marB="45707"/>
                </a:tc>
                <a:tc>
                  <a:txBody>
                    <a:bodyPr/>
                    <a:lstStyle/>
                    <a:p>
                      <a:r>
                        <a:rPr lang="en-US" sz="1500" dirty="0"/>
                        <a:t>Enfamil Premature (CW)</a:t>
                      </a:r>
                    </a:p>
                    <a:p>
                      <a:r>
                        <a:rPr lang="en-US" sz="1500" dirty="0"/>
                        <a:t>Enfamil Premature</a:t>
                      </a:r>
                      <a:r>
                        <a:rPr lang="en-US" sz="1500" baseline="0" dirty="0"/>
                        <a:t> High Protein (CW)</a:t>
                      </a:r>
                    </a:p>
                    <a:p>
                      <a:r>
                        <a:rPr lang="en-US" sz="1500" baseline="0" dirty="0" err="1"/>
                        <a:t>Similac</a:t>
                      </a:r>
                      <a:r>
                        <a:rPr lang="en-US" sz="1500" baseline="0" dirty="0"/>
                        <a:t> Special Care</a:t>
                      </a:r>
                    </a:p>
                    <a:p>
                      <a:r>
                        <a:rPr lang="en-US" sz="1500" baseline="0" dirty="0" err="1"/>
                        <a:t>Similac</a:t>
                      </a:r>
                      <a:r>
                        <a:rPr lang="en-US" sz="1500" baseline="0" dirty="0"/>
                        <a:t> Special Care High Protein</a:t>
                      </a:r>
                    </a:p>
                  </a:txBody>
                  <a:tcPr marL="91452" marR="91452" marT="45707" marB="45707"/>
                </a:tc>
                <a:extLst>
                  <a:ext uri="{0D108BD9-81ED-4DB2-BD59-A6C34878D82A}">
                    <a16:rowId xmlns:a16="http://schemas.microsoft.com/office/drawing/2014/main" xmlns="" val="10002"/>
                  </a:ext>
                </a:extLst>
              </a:tr>
              <a:tr h="1610768">
                <a:tc>
                  <a:txBody>
                    <a:bodyPr/>
                    <a:lstStyle/>
                    <a:p>
                      <a:r>
                        <a:rPr lang="en-US" sz="1800" dirty="0"/>
                        <a:t>Premature Discharge/</a:t>
                      </a:r>
                    </a:p>
                    <a:p>
                      <a:r>
                        <a:rPr lang="en-US" sz="1800" dirty="0"/>
                        <a:t>Transition</a:t>
                      </a:r>
                    </a:p>
                  </a:txBody>
                  <a:tcPr marL="91452" marR="91452" marT="45707" marB="45707"/>
                </a:tc>
                <a:tc>
                  <a:txBody>
                    <a:bodyPr/>
                    <a:lstStyle/>
                    <a:p>
                      <a:pPr marL="285750" indent="-285750">
                        <a:buFont typeface="Arial" panose="020B0604020202020204" pitchFamily="34" charset="0"/>
                        <a:buChar char="•"/>
                      </a:pPr>
                      <a:r>
                        <a:rPr lang="en-US" sz="1600" kern="1200" dirty="0">
                          <a:solidFill>
                            <a:schemeClr val="dk1"/>
                          </a:solidFill>
                          <a:latin typeface="+mn-lt"/>
                          <a:ea typeface="+mn-ea"/>
                          <a:cs typeface="+mn-cs"/>
                        </a:rPr>
                        <a:t>&gt;34</a:t>
                      </a:r>
                      <a:r>
                        <a:rPr lang="en-US" sz="1600" kern="1200" baseline="0" dirty="0">
                          <a:solidFill>
                            <a:schemeClr val="dk1"/>
                          </a:solidFill>
                          <a:latin typeface="+mn-lt"/>
                          <a:ea typeface="+mn-ea"/>
                          <a:cs typeface="+mn-cs"/>
                        </a:rPr>
                        <a:t> weeks for up to 12 months corrected age.</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latin typeface="+mn-lt"/>
                          <a:ea typeface="+mn-ea"/>
                          <a:cs typeface="+mn-cs"/>
                        </a:rPr>
                        <a:t>May be indicated in the late preterm infants (34 – 37 weeks).</a:t>
                      </a:r>
                      <a:endParaRPr lang="en-US" sz="1600" kern="1200" baseline="0" dirty="0">
                        <a:solidFill>
                          <a:schemeClr val="dk1"/>
                        </a:solidFill>
                        <a:latin typeface="+mn-lt"/>
                        <a:ea typeface="+mn-ea"/>
                        <a:cs typeface="+mn-cs"/>
                      </a:endParaRPr>
                    </a:p>
                    <a:p>
                      <a:pPr marL="285750" indent="-285750">
                        <a:buFont typeface="Arial" panose="020B0604020202020204" pitchFamily="34" charset="0"/>
                        <a:buChar char="•"/>
                      </a:pPr>
                      <a:r>
                        <a:rPr lang="en-US" sz="1600" kern="1200" baseline="0" dirty="0">
                          <a:solidFill>
                            <a:schemeClr val="dk1"/>
                          </a:solidFill>
                          <a:latin typeface="+mn-lt"/>
                          <a:ea typeface="+mn-ea"/>
                          <a:cs typeface="+mn-cs"/>
                        </a:rPr>
                        <a:t>Higher in protein, vitamins, minerals than term home formulas.</a:t>
                      </a:r>
                      <a:endParaRPr lang="en-US" sz="1600" kern="1200" dirty="0">
                        <a:solidFill>
                          <a:schemeClr val="dk1"/>
                        </a:solidFill>
                        <a:latin typeface="+mn-lt"/>
                        <a:ea typeface="+mn-ea"/>
                        <a:cs typeface="+mn-cs"/>
                      </a:endParaRPr>
                    </a:p>
                  </a:txBody>
                  <a:tcPr marL="91452" marR="91452" marT="45707" marB="45707"/>
                </a:tc>
                <a:tc>
                  <a:txBody>
                    <a:bodyPr/>
                    <a:lstStyle/>
                    <a:p>
                      <a:r>
                        <a:rPr lang="en-US" sz="1500" dirty="0"/>
                        <a:t>Enfamil</a:t>
                      </a:r>
                      <a:r>
                        <a:rPr lang="en-US" sz="1500" baseline="0" dirty="0"/>
                        <a:t> (</a:t>
                      </a:r>
                      <a:r>
                        <a:rPr lang="en-US" sz="1500" baseline="0" dirty="0" err="1"/>
                        <a:t>NeuroPro</a:t>
                      </a:r>
                      <a:r>
                        <a:rPr lang="en-US" sz="1500" baseline="0" dirty="0"/>
                        <a:t>) </a:t>
                      </a:r>
                      <a:r>
                        <a:rPr lang="en-US" sz="1500" baseline="0" dirty="0" err="1"/>
                        <a:t>EnfaCare</a:t>
                      </a:r>
                      <a:r>
                        <a:rPr lang="en-US" sz="1500" baseline="0" dirty="0"/>
                        <a:t> (CW)</a:t>
                      </a:r>
                    </a:p>
                    <a:p>
                      <a:r>
                        <a:rPr lang="en-US" sz="1500" baseline="0" dirty="0" err="1"/>
                        <a:t>Similac</a:t>
                      </a:r>
                      <a:r>
                        <a:rPr lang="en-US" sz="1500" baseline="0" dirty="0"/>
                        <a:t> </a:t>
                      </a:r>
                      <a:r>
                        <a:rPr lang="en-US" sz="1500" baseline="0" dirty="0" err="1"/>
                        <a:t>Neosure</a:t>
                      </a:r>
                      <a:r>
                        <a:rPr lang="en-US" sz="1500" baseline="0" dirty="0"/>
                        <a:t> </a:t>
                      </a:r>
                      <a:endParaRPr lang="en-US" sz="1500" dirty="0"/>
                    </a:p>
                  </a:txBody>
                  <a:tcPr marL="91452" marR="91452" marT="45707" marB="45707"/>
                </a:tc>
                <a:extLst>
                  <a:ext uri="{0D108BD9-81ED-4DB2-BD59-A6C34878D82A}">
                    <a16:rowId xmlns:a16="http://schemas.microsoft.com/office/drawing/2014/main" xmlns="" val="10003"/>
                  </a:ext>
                </a:extLst>
              </a:tr>
            </a:tbl>
          </a:graphicData>
        </a:graphic>
      </p:graphicFrame>
      <p:pic>
        <p:nvPicPr>
          <p:cNvPr id="8" name="Audio 7">
            <a:hlinkClick r:id="" action="ppaction://media"/>
            <a:extLst>
              <a:ext uri="{FF2B5EF4-FFF2-40B4-BE49-F238E27FC236}">
                <a16:creationId xmlns:a16="http://schemas.microsoft.com/office/drawing/2014/main" xmlns="" id="{DC8734DD-AC45-4183-8274-1DE039AFDA4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6513217"/>
      </p:ext>
    </p:extLst>
  </p:cSld>
  <p:clrMapOvr>
    <a:masterClrMapping/>
  </p:clrMapOvr>
  <mc:AlternateContent xmlns:mc="http://schemas.openxmlformats.org/markup-compatibility/2006" xmlns:p14="http://schemas.microsoft.com/office/powerpoint/2010/main">
    <mc:Choice Requires="p14">
      <p:transition spd="slow" p14:dur="2000" advTm="65336"/>
    </mc:Choice>
    <mc:Fallback xmlns="">
      <p:transition spd="slow" advTm="65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NICU Fortifier – </a:t>
            </a:r>
            <a:r>
              <a:rPr lang="en-US" dirty="0" err="1"/>
              <a:t>Prolacta</a:t>
            </a:r>
            <a:r>
              <a:rPr lang="en-US" dirty="0"/>
              <a:t> </a:t>
            </a:r>
          </a:p>
        </p:txBody>
      </p:sp>
      <p:sp>
        <p:nvSpPr>
          <p:cNvPr id="3" name="Content Placeholder 2"/>
          <p:cNvSpPr>
            <a:spLocks noGrp="1"/>
          </p:cNvSpPr>
          <p:nvPr>
            <p:ph idx="1"/>
          </p:nvPr>
        </p:nvSpPr>
        <p:spPr/>
        <p:txBody>
          <a:bodyPr>
            <a:normAutofit fontScale="77500" lnSpcReduction="20000"/>
          </a:bodyPr>
          <a:lstStyle/>
          <a:p>
            <a:r>
              <a:rPr lang="en-US" dirty="0"/>
              <a:t>Only for mom’s who are providing 100% breast milk</a:t>
            </a:r>
          </a:p>
          <a:p>
            <a:r>
              <a:rPr lang="en-US" dirty="0"/>
              <a:t>Protocol for reference </a:t>
            </a:r>
          </a:p>
          <a:p>
            <a:pPr lvl="1"/>
            <a:r>
              <a:rPr lang="en-US" dirty="0"/>
              <a:t>23 – 26 </a:t>
            </a:r>
            <a:r>
              <a:rPr lang="en-US" dirty="0" err="1"/>
              <a:t>wga</a:t>
            </a:r>
            <a:endParaRPr lang="en-US" dirty="0"/>
          </a:p>
          <a:p>
            <a:pPr lvl="1"/>
            <a:r>
              <a:rPr lang="en-US" dirty="0"/>
              <a:t>NO IUGR or NEC</a:t>
            </a:r>
          </a:p>
          <a:p>
            <a:pPr lvl="1"/>
            <a:r>
              <a:rPr lang="en-US" dirty="0"/>
              <a:t>BW &lt; 1250 g</a:t>
            </a:r>
          </a:p>
          <a:p>
            <a:pPr lvl="1"/>
            <a:r>
              <a:rPr lang="en-US" dirty="0"/>
              <a:t>Continue until 32 weeks (4 step transition off)</a:t>
            </a:r>
          </a:p>
          <a:p>
            <a:pPr lvl="1"/>
            <a:r>
              <a:rPr lang="en-US" dirty="0"/>
              <a:t>Fortification begins at 80 mL/kg</a:t>
            </a:r>
          </a:p>
          <a:p>
            <a:r>
              <a:rPr lang="en-US" dirty="0"/>
              <a:t>Calorie Levels</a:t>
            </a:r>
          </a:p>
          <a:p>
            <a:pPr lvl="1"/>
            <a:r>
              <a:rPr lang="en-US" dirty="0"/>
              <a:t>+4 (24 </a:t>
            </a:r>
            <a:r>
              <a:rPr lang="en-US" dirty="0" err="1"/>
              <a:t>cal</a:t>
            </a:r>
            <a:r>
              <a:rPr lang="en-US" dirty="0"/>
              <a:t>/</a:t>
            </a:r>
            <a:r>
              <a:rPr lang="en-US" dirty="0" err="1"/>
              <a:t>oz</a:t>
            </a:r>
            <a:r>
              <a:rPr lang="en-US" dirty="0"/>
              <a:t>)</a:t>
            </a:r>
          </a:p>
          <a:p>
            <a:pPr lvl="1"/>
            <a:r>
              <a:rPr lang="en-US" dirty="0"/>
              <a:t>+6 (26 </a:t>
            </a:r>
            <a:r>
              <a:rPr lang="en-US" dirty="0" err="1"/>
              <a:t>cal</a:t>
            </a:r>
            <a:r>
              <a:rPr lang="en-US" dirty="0"/>
              <a:t>/</a:t>
            </a:r>
            <a:r>
              <a:rPr lang="en-US" dirty="0" err="1"/>
              <a:t>oz</a:t>
            </a:r>
            <a:r>
              <a:rPr lang="en-US" dirty="0"/>
              <a:t>)</a:t>
            </a:r>
          </a:p>
          <a:p>
            <a:pPr lvl="1"/>
            <a:r>
              <a:rPr lang="en-US" dirty="0"/>
              <a:t>+8 (28 </a:t>
            </a:r>
            <a:r>
              <a:rPr lang="en-US" dirty="0" err="1"/>
              <a:t>cal</a:t>
            </a:r>
            <a:r>
              <a:rPr lang="en-US" dirty="0"/>
              <a:t>/</a:t>
            </a:r>
            <a:r>
              <a:rPr lang="en-US" dirty="0" err="1"/>
              <a:t>oz</a:t>
            </a:r>
            <a:r>
              <a:rPr lang="en-US" dirty="0"/>
              <a:t>) – +6 with added cream to make 28 </a:t>
            </a:r>
            <a:r>
              <a:rPr lang="en-US" dirty="0" err="1"/>
              <a:t>cal</a:t>
            </a:r>
            <a:r>
              <a:rPr lang="en-US" dirty="0"/>
              <a:t>/</a:t>
            </a:r>
            <a:r>
              <a:rPr lang="en-US" dirty="0" err="1"/>
              <a:t>oz</a:t>
            </a:r>
            <a:endParaRPr lang="en-US" dirty="0"/>
          </a:p>
          <a:p>
            <a:r>
              <a:rPr lang="en-US" dirty="0"/>
              <a:t>Considerations</a:t>
            </a:r>
          </a:p>
          <a:p>
            <a:pPr lvl="1"/>
            <a:r>
              <a:rPr lang="en-US" dirty="0"/>
              <a:t>Growth, serum </a:t>
            </a:r>
            <a:r>
              <a:rPr lang="en-US" dirty="0" err="1"/>
              <a:t>lytes</a:t>
            </a:r>
            <a:endParaRPr lang="en-US" dirty="0"/>
          </a:p>
          <a:p>
            <a:pPr lvl="2"/>
            <a:r>
              <a:rPr lang="en-US" dirty="0"/>
              <a:t>Automatically on </a:t>
            </a:r>
            <a:r>
              <a:rPr lang="en-US" dirty="0" err="1"/>
              <a:t>NaCl</a:t>
            </a:r>
            <a:r>
              <a:rPr lang="en-US" dirty="0"/>
              <a:t> supplementation</a:t>
            </a:r>
          </a:p>
          <a:p>
            <a:pPr lvl="1"/>
            <a:r>
              <a:rPr lang="en-US" dirty="0"/>
              <a:t>Lower in protein and iron</a:t>
            </a:r>
          </a:p>
          <a:p>
            <a:endParaRPr lang="en-US" dirty="0"/>
          </a:p>
        </p:txBody>
      </p:sp>
      <p:pic>
        <p:nvPicPr>
          <p:cNvPr id="4" name="Audio 3">
            <a:hlinkClick r:id="" action="ppaction://media"/>
            <a:extLst>
              <a:ext uri="{FF2B5EF4-FFF2-40B4-BE49-F238E27FC236}">
                <a16:creationId xmlns:a16="http://schemas.microsoft.com/office/drawing/2014/main" xmlns="" id="{69C137C4-831D-4E46-BD1E-749EB5CC8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3940594"/>
      </p:ext>
    </p:extLst>
  </p:cSld>
  <p:clrMapOvr>
    <a:masterClrMapping/>
  </p:clrMapOvr>
  <mc:AlternateContent xmlns:mc="http://schemas.openxmlformats.org/markup-compatibility/2006" xmlns:p14="http://schemas.microsoft.com/office/powerpoint/2010/main">
    <mc:Choice Requires="p14">
      <p:transition spd="slow" p14:dur="2000" advTm="55021"/>
    </mc:Choice>
    <mc:Fallback xmlns="">
      <p:transition spd="slow" advTm="55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Gestational Age and Stages of Infancy</a:t>
            </a:r>
          </a:p>
        </p:txBody>
      </p:sp>
      <p:sp>
        <p:nvSpPr>
          <p:cNvPr id="3" name="Content Placeholder 2"/>
          <p:cNvSpPr>
            <a:spLocks noGrp="1"/>
          </p:cNvSpPr>
          <p:nvPr>
            <p:ph sz="half" idx="1"/>
          </p:nvPr>
        </p:nvSpPr>
        <p:spPr>
          <a:xfrm>
            <a:off x="838200" y="2013508"/>
            <a:ext cx="5181600" cy="2104691"/>
          </a:xfrm>
        </p:spPr>
        <p:txBody>
          <a:bodyPr>
            <a:normAutofit/>
          </a:bodyPr>
          <a:lstStyle/>
          <a:p>
            <a:pPr marL="0" indent="0">
              <a:buNone/>
            </a:pPr>
            <a:r>
              <a:rPr lang="en-US" b="1" dirty="0"/>
              <a:t>Gestational age (GA)</a:t>
            </a:r>
          </a:p>
          <a:p>
            <a:r>
              <a:rPr lang="en-US" dirty="0"/>
              <a:t>Preterm 	&lt;37 </a:t>
            </a:r>
            <a:r>
              <a:rPr lang="en-US" dirty="0" err="1"/>
              <a:t>wga</a:t>
            </a:r>
            <a:endParaRPr lang="en-US" dirty="0"/>
          </a:p>
          <a:p>
            <a:r>
              <a:rPr lang="en-US" dirty="0"/>
              <a:t>Term 	37-42 </a:t>
            </a:r>
            <a:r>
              <a:rPr lang="en-US" dirty="0" err="1"/>
              <a:t>wga</a:t>
            </a:r>
            <a:endParaRPr lang="en-US" dirty="0"/>
          </a:p>
          <a:p>
            <a:r>
              <a:rPr lang="en-US" dirty="0"/>
              <a:t>Post-term &gt;42 </a:t>
            </a:r>
            <a:r>
              <a:rPr lang="en-US" dirty="0" err="1"/>
              <a:t>wga</a:t>
            </a:r>
            <a:endParaRPr lang="en-US" dirty="0"/>
          </a:p>
          <a:p>
            <a:endParaRPr lang="en-US" u="sng" dirty="0"/>
          </a:p>
          <a:p>
            <a:pPr marL="0" indent="0">
              <a:buNone/>
            </a:pPr>
            <a:endParaRPr lang="en-US" dirty="0"/>
          </a:p>
        </p:txBody>
      </p:sp>
      <p:sp>
        <p:nvSpPr>
          <p:cNvPr id="5" name="Content Placeholder 4"/>
          <p:cNvSpPr>
            <a:spLocks noGrp="1"/>
          </p:cNvSpPr>
          <p:nvPr>
            <p:ph sz="half" idx="2"/>
          </p:nvPr>
        </p:nvSpPr>
        <p:spPr>
          <a:xfrm>
            <a:off x="6629012" y="2043233"/>
            <a:ext cx="5181600" cy="2104691"/>
          </a:xfrm>
        </p:spPr>
        <p:txBody>
          <a:bodyPr>
            <a:normAutofit/>
          </a:bodyPr>
          <a:lstStyle/>
          <a:p>
            <a:pPr marL="0" indent="0">
              <a:buNone/>
            </a:pPr>
            <a:r>
              <a:rPr lang="en-US" b="1" dirty="0"/>
              <a:t>Stages of Infancy</a:t>
            </a:r>
          </a:p>
          <a:p>
            <a:r>
              <a:rPr lang="en-US" dirty="0"/>
              <a:t>Neonate: up to 30 days of life</a:t>
            </a:r>
          </a:p>
          <a:p>
            <a:r>
              <a:rPr lang="en-US" dirty="0"/>
              <a:t>Infant: 0-12 months</a:t>
            </a:r>
          </a:p>
          <a:p>
            <a:endParaRPr lang="en-US" dirty="0"/>
          </a:p>
        </p:txBody>
      </p:sp>
      <p:pic>
        <p:nvPicPr>
          <p:cNvPr id="4" name="Audio 3">
            <a:hlinkClick r:id="" action="ppaction://media"/>
            <a:extLst>
              <a:ext uri="{FF2B5EF4-FFF2-40B4-BE49-F238E27FC236}">
                <a16:creationId xmlns:a16="http://schemas.microsoft.com/office/drawing/2014/main" xmlns="" id="{88FFCDF1-1EB7-472C-B999-C467CF503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5367683"/>
      </p:ext>
    </p:extLst>
  </p:cSld>
  <p:clrMapOvr>
    <a:masterClrMapping/>
  </p:clrMapOvr>
  <mc:AlternateContent xmlns:mc="http://schemas.openxmlformats.org/markup-compatibility/2006" xmlns:p14="http://schemas.microsoft.com/office/powerpoint/2010/main">
    <mc:Choice Requires="p14">
      <p:transition spd="slow" p14:dur="2000" advTm="24502"/>
    </mc:Choice>
    <mc:Fallback xmlns="">
      <p:transition spd="slow" advTm="24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Term Infant Formula</a:t>
            </a:r>
          </a:p>
        </p:txBody>
      </p:sp>
      <p:graphicFrame>
        <p:nvGraphicFramePr>
          <p:cNvPr id="6" name="Content Placeholder 3"/>
          <p:cNvGraphicFramePr>
            <a:graphicFrameLocks/>
          </p:cNvGraphicFramePr>
          <p:nvPr>
            <p:extLst>
              <p:ext uri="{D42A27DB-BD31-4B8C-83A1-F6EECF244321}">
                <p14:modId xmlns:p14="http://schemas.microsoft.com/office/powerpoint/2010/main" val="789248332"/>
              </p:ext>
            </p:extLst>
          </p:nvPr>
        </p:nvGraphicFramePr>
        <p:xfrm>
          <a:off x="838199" y="1371701"/>
          <a:ext cx="8979569" cy="5421852"/>
        </p:xfrm>
        <a:graphic>
          <a:graphicData uri="http://schemas.openxmlformats.org/drawingml/2006/table">
            <a:tbl>
              <a:tblPr firstRow="1" bandRow="1">
                <a:tableStyleId>{5C22544A-7EE6-4342-B048-85BDC9FD1C3A}</a:tableStyleId>
              </a:tblPr>
              <a:tblGrid>
                <a:gridCol w="1689338">
                  <a:extLst>
                    <a:ext uri="{9D8B030D-6E8A-4147-A177-3AD203B41FA5}">
                      <a16:colId xmlns:a16="http://schemas.microsoft.com/office/drawing/2014/main" xmlns="" val="20000"/>
                    </a:ext>
                  </a:extLst>
                </a:gridCol>
                <a:gridCol w="4433096">
                  <a:extLst>
                    <a:ext uri="{9D8B030D-6E8A-4147-A177-3AD203B41FA5}">
                      <a16:colId xmlns:a16="http://schemas.microsoft.com/office/drawing/2014/main" xmlns="" val="20001"/>
                    </a:ext>
                  </a:extLst>
                </a:gridCol>
                <a:gridCol w="2857135">
                  <a:extLst>
                    <a:ext uri="{9D8B030D-6E8A-4147-A177-3AD203B41FA5}">
                      <a16:colId xmlns:a16="http://schemas.microsoft.com/office/drawing/2014/main" xmlns="" val="20002"/>
                    </a:ext>
                  </a:extLst>
                </a:gridCol>
              </a:tblGrid>
              <a:tr h="352660">
                <a:tc>
                  <a:txBody>
                    <a:bodyPr/>
                    <a:lstStyle/>
                    <a:p>
                      <a:r>
                        <a:rPr lang="en-US" sz="1800" b="1" baseline="0" dirty="0">
                          <a:latin typeface="TimesNewRomanPS-BoldMT"/>
                        </a:rPr>
                        <a:t>Category</a:t>
                      </a:r>
                      <a:endParaRPr lang="en-US" sz="1800" dirty="0"/>
                    </a:p>
                  </a:txBody>
                  <a:tcPr marT="45724" marB="45724"/>
                </a:tc>
                <a:tc>
                  <a:txBody>
                    <a:bodyPr/>
                    <a:lstStyle/>
                    <a:p>
                      <a:r>
                        <a:rPr lang="en-US" sz="1800" b="1" baseline="0" dirty="0">
                          <a:latin typeface="TimesNewRomanPS-BoldMT"/>
                        </a:rPr>
                        <a:t>Indications</a:t>
                      </a:r>
                      <a:endParaRPr lang="en-US" sz="1800" dirty="0"/>
                    </a:p>
                  </a:txBody>
                  <a:tcPr marT="45724" marB="45724"/>
                </a:tc>
                <a:tc>
                  <a:txBody>
                    <a:bodyPr/>
                    <a:lstStyle/>
                    <a:p>
                      <a:r>
                        <a:rPr lang="en-US" sz="1800" b="1" baseline="0" dirty="0">
                          <a:latin typeface="TimesNewRomanPS-BoldMT"/>
                        </a:rPr>
                        <a:t>Brand Name(s)</a:t>
                      </a:r>
                      <a:endParaRPr lang="en-US" sz="1800" dirty="0"/>
                    </a:p>
                  </a:txBody>
                  <a:tcPr marT="45724" marB="45724"/>
                </a:tc>
                <a:extLst>
                  <a:ext uri="{0D108BD9-81ED-4DB2-BD59-A6C34878D82A}">
                    <a16:rowId xmlns:a16="http://schemas.microsoft.com/office/drawing/2014/main" xmlns="" val="10000"/>
                  </a:ext>
                </a:extLst>
              </a:tr>
              <a:tr h="1012076">
                <a:tc>
                  <a:txBody>
                    <a:bodyPr/>
                    <a:lstStyle/>
                    <a:p>
                      <a:pPr algn="l"/>
                      <a:r>
                        <a:rPr lang="en-US" sz="1800" kern="1200" baseline="0" dirty="0">
                          <a:solidFill>
                            <a:schemeClr val="dk1"/>
                          </a:solidFill>
                          <a:latin typeface="+mn-lt"/>
                          <a:ea typeface="+mn-ea"/>
                          <a:cs typeface="+mn-cs"/>
                        </a:rPr>
                        <a:t>Standard, cow’s milk based formula</a:t>
                      </a:r>
                      <a:endParaRPr lang="en-US" sz="1800" dirty="0"/>
                    </a:p>
                  </a:txBody>
                  <a:tcPr marT="45724" marB="45724"/>
                </a:tc>
                <a:tc>
                  <a:txBody>
                    <a:bodyPr/>
                    <a:lstStyle/>
                    <a:p>
                      <a:pPr algn="l"/>
                      <a:r>
                        <a:rPr lang="en-US" sz="1600" dirty="0"/>
                        <a:t>Term infants</a:t>
                      </a:r>
                    </a:p>
                  </a:txBody>
                  <a:tcPr marT="45724" marB="45724"/>
                </a:tc>
                <a:tc>
                  <a:txBody>
                    <a:bodyPr/>
                    <a:lstStyle/>
                    <a:p>
                      <a:pPr algn="l"/>
                      <a:r>
                        <a:rPr lang="en-US" sz="1600" baseline="0" dirty="0">
                          <a:latin typeface="+mn-lt"/>
                        </a:rPr>
                        <a:t>Enfamil </a:t>
                      </a:r>
                      <a:r>
                        <a:rPr lang="en-US" sz="1600" baseline="0" dirty="0" err="1">
                          <a:latin typeface="+mn-lt"/>
                        </a:rPr>
                        <a:t>NeuroPro</a:t>
                      </a:r>
                      <a:r>
                        <a:rPr lang="en-US" sz="1600" baseline="0" dirty="0">
                          <a:latin typeface="+mn-lt"/>
                        </a:rPr>
                        <a:t> Infant (CW)</a:t>
                      </a:r>
                    </a:p>
                    <a:p>
                      <a:pPr algn="l"/>
                      <a:r>
                        <a:rPr lang="en-US" sz="1600" baseline="0" dirty="0">
                          <a:latin typeface="+mn-lt"/>
                        </a:rPr>
                        <a:t>Good Start Gentle </a:t>
                      </a:r>
                    </a:p>
                    <a:p>
                      <a:pPr algn="l"/>
                      <a:r>
                        <a:rPr lang="en-US" sz="1600" baseline="0" dirty="0" err="1">
                          <a:latin typeface="+mn-lt"/>
                        </a:rPr>
                        <a:t>Similac</a:t>
                      </a:r>
                      <a:r>
                        <a:rPr lang="en-US" sz="1600" baseline="0" dirty="0">
                          <a:latin typeface="+mn-lt"/>
                        </a:rPr>
                        <a:t> Pro-Advance </a:t>
                      </a:r>
                    </a:p>
                  </a:txBody>
                  <a:tcPr marT="45724" marB="45724"/>
                </a:tc>
                <a:extLst>
                  <a:ext uri="{0D108BD9-81ED-4DB2-BD59-A6C34878D82A}">
                    <a16:rowId xmlns:a16="http://schemas.microsoft.com/office/drawing/2014/main" xmlns="" val="10001"/>
                  </a:ext>
                </a:extLst>
              </a:tr>
              <a:tr h="1028576">
                <a:tc>
                  <a:txBody>
                    <a:bodyPr/>
                    <a:lstStyle/>
                    <a:p>
                      <a:r>
                        <a:rPr lang="en-US" sz="1800" dirty="0"/>
                        <a:t>Soy</a:t>
                      </a:r>
                    </a:p>
                  </a:txBody>
                  <a:tcPr marT="45724" marB="45724"/>
                </a:tc>
                <a:tc>
                  <a:txBody>
                    <a:bodyPr/>
                    <a:lstStyle/>
                    <a:p>
                      <a:pPr marL="285750" marR="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i="0" kern="1200" baseline="0" dirty="0">
                          <a:solidFill>
                            <a:schemeClr val="dk1"/>
                          </a:solidFill>
                          <a:latin typeface="+mn-lt"/>
                          <a:ea typeface="+mn-ea"/>
                          <a:cs typeface="+mn-cs"/>
                        </a:rPr>
                        <a:t>NOT ideal for the preterm infant. </a:t>
                      </a:r>
                    </a:p>
                    <a:p>
                      <a:pPr marL="285750" marR="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baseline="0" dirty="0" err="1">
                          <a:solidFill>
                            <a:schemeClr val="dk1"/>
                          </a:solidFill>
                          <a:latin typeface="+mn-lt"/>
                          <a:ea typeface="+mn-ea"/>
                          <a:cs typeface="+mn-cs"/>
                        </a:rPr>
                        <a:t>For</a:t>
                      </a:r>
                      <a:r>
                        <a:rPr lang="es-ES" sz="1600" kern="1200" baseline="0" dirty="0">
                          <a:solidFill>
                            <a:schemeClr val="dk1"/>
                          </a:solidFill>
                          <a:latin typeface="+mn-lt"/>
                          <a:ea typeface="+mn-ea"/>
                          <a:cs typeface="+mn-cs"/>
                        </a:rPr>
                        <a:t> </a:t>
                      </a:r>
                      <a:r>
                        <a:rPr lang="es-ES" sz="1600" kern="1200" baseline="0" dirty="0" err="1">
                          <a:solidFill>
                            <a:schemeClr val="dk1"/>
                          </a:solidFill>
                          <a:latin typeface="+mn-lt"/>
                          <a:ea typeface="+mn-ea"/>
                          <a:cs typeface="+mn-cs"/>
                        </a:rPr>
                        <a:t>the</a:t>
                      </a:r>
                      <a:r>
                        <a:rPr lang="es-ES" sz="1600" kern="1200" baseline="0" dirty="0">
                          <a:solidFill>
                            <a:schemeClr val="dk1"/>
                          </a:solidFill>
                          <a:latin typeface="+mn-lt"/>
                          <a:ea typeface="+mn-ea"/>
                          <a:cs typeface="+mn-cs"/>
                        </a:rPr>
                        <a:t> </a:t>
                      </a:r>
                      <a:r>
                        <a:rPr lang="es-ES" sz="1600" kern="1200" baseline="0" dirty="0" err="1">
                          <a:solidFill>
                            <a:schemeClr val="dk1"/>
                          </a:solidFill>
                          <a:latin typeface="+mn-lt"/>
                          <a:ea typeface="+mn-ea"/>
                          <a:cs typeface="+mn-cs"/>
                        </a:rPr>
                        <a:t>pure</a:t>
                      </a:r>
                      <a:r>
                        <a:rPr lang="es-ES" sz="1600" kern="1200" baseline="0" dirty="0">
                          <a:solidFill>
                            <a:schemeClr val="dk1"/>
                          </a:solidFill>
                          <a:latin typeface="+mn-lt"/>
                          <a:ea typeface="+mn-ea"/>
                          <a:cs typeface="+mn-cs"/>
                        </a:rPr>
                        <a:t> </a:t>
                      </a:r>
                      <a:r>
                        <a:rPr lang="es-ES" sz="1600" kern="1200" baseline="0" dirty="0" err="1">
                          <a:solidFill>
                            <a:schemeClr val="dk1"/>
                          </a:solidFill>
                          <a:latin typeface="+mn-lt"/>
                          <a:ea typeface="+mn-ea"/>
                          <a:cs typeface="+mn-cs"/>
                        </a:rPr>
                        <a:t>vegetarian</a:t>
                      </a:r>
                      <a:endParaRPr lang="es-ES" sz="1600" kern="1200" baseline="0" dirty="0">
                        <a:solidFill>
                          <a:schemeClr val="dk1"/>
                        </a:solidFill>
                        <a:latin typeface="+mn-lt"/>
                        <a:ea typeface="+mn-ea"/>
                        <a:cs typeface="+mn-cs"/>
                      </a:endParaRPr>
                    </a:p>
                    <a:p>
                      <a:pPr marL="285750" marR="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kern="1200" baseline="0" dirty="0" err="1">
                          <a:solidFill>
                            <a:schemeClr val="dk1"/>
                          </a:solidFill>
                          <a:latin typeface="+mn-lt"/>
                          <a:ea typeface="+mn-ea"/>
                          <a:cs typeface="+mn-cs"/>
                        </a:rPr>
                        <a:t>Not</a:t>
                      </a:r>
                      <a:r>
                        <a:rPr lang="es-ES" sz="1600" kern="1200" baseline="0" dirty="0">
                          <a:solidFill>
                            <a:schemeClr val="dk1"/>
                          </a:solidFill>
                          <a:latin typeface="+mn-lt"/>
                          <a:ea typeface="+mn-ea"/>
                          <a:cs typeface="+mn-cs"/>
                        </a:rPr>
                        <a:t> </a:t>
                      </a:r>
                      <a:r>
                        <a:rPr lang="es-ES" sz="1600" kern="1200" baseline="0" dirty="0" err="1">
                          <a:solidFill>
                            <a:schemeClr val="dk1"/>
                          </a:solidFill>
                          <a:latin typeface="+mn-lt"/>
                          <a:ea typeface="+mn-ea"/>
                          <a:cs typeface="+mn-cs"/>
                        </a:rPr>
                        <a:t>hypoallergenic</a:t>
                      </a:r>
                      <a:endParaRPr lang="es-ES" sz="1600" kern="1200" baseline="0" dirty="0">
                        <a:solidFill>
                          <a:schemeClr val="dk1"/>
                        </a:solidFill>
                        <a:latin typeface="+mn-lt"/>
                        <a:ea typeface="+mn-ea"/>
                        <a:cs typeface="+mn-cs"/>
                      </a:endParaRPr>
                    </a:p>
                    <a:p>
                      <a:pPr marL="285750" marR="0" indent="-28575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600" i="0" kern="1200" baseline="0" dirty="0">
                          <a:solidFill>
                            <a:schemeClr val="dk1"/>
                          </a:solidFill>
                          <a:latin typeface="+mn-lt"/>
                          <a:ea typeface="+mn-ea"/>
                          <a:cs typeface="+mn-cs"/>
                        </a:rPr>
                        <a:t>Galactosemia (</a:t>
                      </a:r>
                      <a:r>
                        <a:rPr lang="es-ES" sz="1600" i="0" kern="1200" baseline="0" dirty="0" err="1">
                          <a:solidFill>
                            <a:schemeClr val="dk1"/>
                          </a:solidFill>
                          <a:latin typeface="+mn-lt"/>
                          <a:ea typeface="+mn-ea"/>
                          <a:cs typeface="+mn-cs"/>
                        </a:rPr>
                        <a:t>lactose</a:t>
                      </a:r>
                      <a:r>
                        <a:rPr lang="es-ES" sz="1600" i="0" kern="1200" baseline="0" dirty="0">
                          <a:solidFill>
                            <a:schemeClr val="dk1"/>
                          </a:solidFill>
                          <a:latin typeface="+mn-lt"/>
                          <a:ea typeface="+mn-ea"/>
                          <a:cs typeface="+mn-cs"/>
                        </a:rPr>
                        <a:t> free)</a:t>
                      </a:r>
                      <a:endParaRPr lang="en-US" sz="1600" i="0" dirty="0"/>
                    </a:p>
                  </a:txBody>
                  <a:tcPr marT="45724" marB="45724"/>
                </a:tc>
                <a:tc>
                  <a:txBody>
                    <a:bodyPr/>
                    <a:lstStyle/>
                    <a:p>
                      <a:r>
                        <a:rPr lang="en-US" sz="1600" dirty="0"/>
                        <a:t>Enfamil </a:t>
                      </a:r>
                      <a:r>
                        <a:rPr lang="en-US" sz="1600" dirty="0" err="1"/>
                        <a:t>Prosobee</a:t>
                      </a:r>
                      <a:r>
                        <a:rPr lang="en-US" sz="1600" dirty="0"/>
                        <a:t> (CW)</a:t>
                      </a:r>
                    </a:p>
                    <a:p>
                      <a:r>
                        <a:rPr lang="en-US" sz="1600" dirty="0"/>
                        <a:t>Good Start Soy </a:t>
                      </a:r>
                    </a:p>
                    <a:p>
                      <a:r>
                        <a:rPr lang="en-US" sz="1600" dirty="0" err="1"/>
                        <a:t>Similac</a:t>
                      </a:r>
                      <a:r>
                        <a:rPr lang="en-US" sz="1600" dirty="0"/>
                        <a:t> Soy </a:t>
                      </a:r>
                      <a:r>
                        <a:rPr lang="en-US" sz="1600" dirty="0" err="1"/>
                        <a:t>Isomil</a:t>
                      </a:r>
                      <a:endParaRPr lang="en-US" sz="1600" dirty="0"/>
                    </a:p>
                  </a:txBody>
                  <a:tcPr marT="45724" marB="45724"/>
                </a:tc>
                <a:extLst>
                  <a:ext uri="{0D108BD9-81ED-4DB2-BD59-A6C34878D82A}">
                    <a16:rowId xmlns:a16="http://schemas.microsoft.com/office/drawing/2014/main" xmlns="" val="10002"/>
                  </a:ext>
                </a:extLst>
              </a:tr>
              <a:tr h="1733881">
                <a:tc>
                  <a:txBody>
                    <a:bodyPr/>
                    <a:lstStyle/>
                    <a:p>
                      <a:r>
                        <a:rPr lang="en-US" sz="1800" dirty="0"/>
                        <a:t>Low Lactose</a:t>
                      </a:r>
                    </a:p>
                  </a:txBody>
                  <a:tcPr marT="45724" marB="45724"/>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Lower amount of lactose (not lactose free)</a:t>
                      </a:r>
                    </a:p>
                    <a:p>
                      <a:pPr marL="285750" indent="-285750">
                        <a:buFont typeface="Arial" panose="020B0604020202020204" pitchFamily="34" charset="0"/>
                        <a:buChar char="•"/>
                      </a:pPr>
                      <a:r>
                        <a:rPr lang="en-US" sz="1600" i="1" kern="1200" baseline="0" dirty="0">
                          <a:solidFill>
                            <a:schemeClr val="dk1"/>
                          </a:solidFill>
                          <a:latin typeface="+mn-lt"/>
                          <a:ea typeface="+mn-ea"/>
                          <a:cs typeface="+mn-cs"/>
                        </a:rPr>
                        <a:t>Not evidenced based (except NAS)</a:t>
                      </a:r>
                      <a:endParaRPr lang="en-US" sz="1600" i="1" dirty="0"/>
                    </a:p>
                  </a:txBody>
                  <a:tcPr marT="45724" marB="45724"/>
                </a:tc>
                <a:tc>
                  <a:txBody>
                    <a:bodyPr/>
                    <a:lstStyle/>
                    <a:p>
                      <a:r>
                        <a:rPr lang="en-US" sz="1600" dirty="0"/>
                        <a:t>Enfamil </a:t>
                      </a:r>
                      <a:r>
                        <a:rPr lang="en-US" sz="1600" dirty="0" err="1"/>
                        <a:t>NeuroPro</a:t>
                      </a:r>
                      <a:r>
                        <a:rPr lang="en-US" sz="1600" dirty="0"/>
                        <a:t> </a:t>
                      </a:r>
                      <a:r>
                        <a:rPr lang="en-US" sz="1600" dirty="0" err="1"/>
                        <a:t>Gentlease</a:t>
                      </a:r>
                      <a:r>
                        <a:rPr lang="en-US" sz="1600" dirty="0"/>
                        <a:t> – 30% lactose (CW)</a:t>
                      </a:r>
                    </a:p>
                    <a:p>
                      <a:r>
                        <a:rPr lang="en-US" sz="1600" dirty="0" err="1"/>
                        <a:t>Similac</a:t>
                      </a:r>
                      <a:r>
                        <a:rPr lang="en-US" sz="1600" dirty="0"/>
                        <a:t> Pro-Total Comfort–  &lt;1% lactose (CW)</a:t>
                      </a:r>
                    </a:p>
                    <a:p>
                      <a:r>
                        <a:rPr lang="en-US" sz="1600" dirty="0"/>
                        <a:t>Good Start Soothe </a:t>
                      </a:r>
                      <a:r>
                        <a:rPr lang="en-US" sz="1600" dirty="0" err="1"/>
                        <a:t>Similac</a:t>
                      </a:r>
                      <a:r>
                        <a:rPr lang="en-US" sz="1600" dirty="0"/>
                        <a:t> Sensitive </a:t>
                      </a:r>
                    </a:p>
                  </a:txBody>
                  <a:tcPr marT="45724" marB="45724"/>
                </a:tc>
                <a:extLst>
                  <a:ext uri="{0D108BD9-81ED-4DB2-BD59-A6C34878D82A}">
                    <a16:rowId xmlns:a16="http://schemas.microsoft.com/office/drawing/2014/main" xmlns="" val="10003"/>
                  </a:ext>
                </a:extLst>
              </a:tr>
              <a:tr h="1243319">
                <a:tc>
                  <a:txBody>
                    <a:bodyPr/>
                    <a:lstStyle/>
                    <a:p>
                      <a:r>
                        <a:rPr lang="en-US" sz="1800" dirty="0"/>
                        <a:t>Added Rice Starch</a:t>
                      </a:r>
                    </a:p>
                  </a:txBody>
                  <a:tcPr marT="45724" marB="45724"/>
                </a:tc>
                <a:tc>
                  <a:txBody>
                    <a:bodyPr/>
                    <a:lstStyle/>
                    <a:p>
                      <a:pPr marL="285750" indent="-285750">
                        <a:buFont typeface="Arial" panose="020B0604020202020204" pitchFamily="34" charset="0"/>
                        <a:buChar char="•"/>
                      </a:pPr>
                      <a:r>
                        <a:rPr lang="en-US" sz="1600" kern="1200" baseline="0" dirty="0">
                          <a:solidFill>
                            <a:schemeClr val="dk1"/>
                          </a:solidFill>
                          <a:latin typeface="+mn-lt"/>
                          <a:ea typeface="+mn-ea"/>
                          <a:cs typeface="+mn-cs"/>
                        </a:rPr>
                        <a:t>Thickens in acidic environment of stomach (concurrent PPI use is discouraged). </a:t>
                      </a:r>
                    </a:p>
                    <a:p>
                      <a:pPr marL="285750" indent="-285750">
                        <a:buFont typeface="Arial" panose="020B0604020202020204" pitchFamily="34" charset="0"/>
                        <a:buChar char="•"/>
                      </a:pPr>
                      <a:r>
                        <a:rPr lang="en-US" sz="1600" kern="1200" baseline="0" dirty="0">
                          <a:solidFill>
                            <a:schemeClr val="dk1"/>
                          </a:solidFill>
                          <a:latin typeface="+mn-lt"/>
                          <a:ea typeface="+mn-ea"/>
                          <a:cs typeface="+mn-cs"/>
                        </a:rPr>
                        <a:t>Only up to 24 kcal/</a:t>
                      </a:r>
                      <a:r>
                        <a:rPr lang="en-US" sz="1600" kern="1200" baseline="0" dirty="0" err="1">
                          <a:solidFill>
                            <a:schemeClr val="dk1"/>
                          </a:solidFill>
                          <a:latin typeface="+mn-lt"/>
                          <a:ea typeface="+mn-ea"/>
                          <a:cs typeface="+mn-cs"/>
                        </a:rPr>
                        <a:t>oz</a:t>
                      </a:r>
                      <a:endParaRPr lang="en-US" sz="1600" kern="1200" baseline="0" dirty="0">
                        <a:solidFill>
                          <a:schemeClr val="dk1"/>
                        </a:solidFill>
                        <a:latin typeface="+mn-lt"/>
                        <a:ea typeface="+mn-ea"/>
                        <a:cs typeface="+mn-cs"/>
                      </a:endParaRPr>
                    </a:p>
                    <a:p>
                      <a:pPr marL="285750" indent="-285750">
                        <a:buFont typeface="Arial" panose="020B0604020202020204" pitchFamily="34" charset="0"/>
                        <a:buChar char="•"/>
                      </a:pPr>
                      <a:r>
                        <a:rPr lang="en-US" sz="1600" b="1" kern="1200" baseline="0" dirty="0">
                          <a:solidFill>
                            <a:schemeClr val="dk1"/>
                          </a:solidFill>
                          <a:latin typeface="+mn-lt"/>
                          <a:ea typeface="+mn-ea"/>
                          <a:cs typeface="+mn-cs"/>
                        </a:rPr>
                        <a:t>NOT ideal for preterm infants</a:t>
                      </a:r>
                    </a:p>
                  </a:txBody>
                  <a:tcPr marT="45724" marB="45724"/>
                </a:tc>
                <a:tc>
                  <a:txBody>
                    <a:bodyPr/>
                    <a:lstStyle/>
                    <a:p>
                      <a:r>
                        <a:rPr lang="en-US" sz="1600" dirty="0"/>
                        <a:t>Enfamil AR (CW) </a:t>
                      </a:r>
                    </a:p>
                    <a:p>
                      <a:r>
                        <a:rPr lang="en-US" sz="1600" dirty="0" err="1"/>
                        <a:t>Similac</a:t>
                      </a:r>
                      <a:r>
                        <a:rPr lang="en-US" sz="1600" dirty="0"/>
                        <a:t> for Spit Up</a:t>
                      </a:r>
                    </a:p>
                  </a:txBody>
                  <a:tcPr marT="45724" marB="45724"/>
                </a:tc>
                <a:extLst>
                  <a:ext uri="{0D108BD9-81ED-4DB2-BD59-A6C34878D82A}">
                    <a16:rowId xmlns:a16="http://schemas.microsoft.com/office/drawing/2014/main" xmlns="" val="10004"/>
                  </a:ext>
                </a:extLst>
              </a:tr>
            </a:tbl>
          </a:graphicData>
        </a:graphic>
      </p:graphicFrame>
      <p:pic>
        <p:nvPicPr>
          <p:cNvPr id="9" name="Audio 8">
            <a:hlinkClick r:id="" action="ppaction://media"/>
            <a:extLst>
              <a:ext uri="{FF2B5EF4-FFF2-40B4-BE49-F238E27FC236}">
                <a16:creationId xmlns:a16="http://schemas.microsoft.com/office/drawing/2014/main" xmlns="" id="{1080D5E4-DD0F-4DA2-A304-4FAF4AEB17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6764051"/>
      </p:ext>
    </p:extLst>
  </p:cSld>
  <p:clrMapOvr>
    <a:masterClrMapping/>
  </p:clrMapOvr>
  <mc:AlternateContent xmlns:mc="http://schemas.openxmlformats.org/markup-compatibility/2006" xmlns:p14="http://schemas.microsoft.com/office/powerpoint/2010/main">
    <mc:Choice Requires="p14">
      <p:transition spd="slow" p14:dur="2000" advTm="53392"/>
    </mc:Choice>
    <mc:Fallback xmlns="">
      <p:transition spd="slow" advTm="5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Infant Formula</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567142050"/>
              </p:ext>
            </p:extLst>
          </p:nvPr>
        </p:nvGraphicFramePr>
        <p:xfrm>
          <a:off x="838200" y="1585099"/>
          <a:ext cx="8229600" cy="3648075"/>
        </p:xfrm>
        <a:graphic>
          <a:graphicData uri="http://schemas.openxmlformats.org/drawingml/2006/table">
            <a:tbl>
              <a:tblPr firstRow="1" bandRow="1">
                <a:tableStyleId>{5C22544A-7EE6-4342-B048-85BDC9FD1C3A}</a:tableStyleId>
              </a:tblPr>
              <a:tblGrid>
                <a:gridCol w="1900518">
                  <a:extLst>
                    <a:ext uri="{9D8B030D-6E8A-4147-A177-3AD203B41FA5}">
                      <a16:colId xmlns:a16="http://schemas.microsoft.com/office/drawing/2014/main" xmlns="" val="20000"/>
                    </a:ext>
                  </a:extLst>
                </a:gridCol>
                <a:gridCol w="3137647">
                  <a:extLst>
                    <a:ext uri="{9D8B030D-6E8A-4147-A177-3AD203B41FA5}">
                      <a16:colId xmlns:a16="http://schemas.microsoft.com/office/drawing/2014/main" xmlns="" val="20001"/>
                    </a:ext>
                  </a:extLst>
                </a:gridCol>
                <a:gridCol w="3191435">
                  <a:extLst>
                    <a:ext uri="{9D8B030D-6E8A-4147-A177-3AD203B41FA5}">
                      <a16:colId xmlns:a16="http://schemas.microsoft.com/office/drawing/2014/main" xmlns="" val="20002"/>
                    </a:ext>
                  </a:extLst>
                </a:gridCol>
              </a:tblGrid>
              <a:tr h="3950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Category</a:t>
                      </a:r>
                      <a:endParaRPr lang="en-US" sz="1800" dirty="0"/>
                    </a:p>
                  </a:txBody>
                  <a:tcPr marT="45719" marB="4571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Indications</a:t>
                      </a:r>
                      <a:endParaRPr lang="en-US" sz="1800" dirty="0"/>
                    </a:p>
                  </a:txBody>
                  <a:tcPr marT="45719" marB="4571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baseline="0" dirty="0">
                          <a:latin typeface="TimesNewRomanPS-BoldMT"/>
                        </a:rPr>
                        <a:t>Brand Name(s)</a:t>
                      </a:r>
                      <a:endParaRPr lang="en-US" sz="1800" dirty="0"/>
                    </a:p>
                  </a:txBody>
                  <a:tcPr marT="45719" marB="45719"/>
                </a:tc>
                <a:extLst>
                  <a:ext uri="{0D108BD9-81ED-4DB2-BD59-A6C34878D82A}">
                    <a16:rowId xmlns:a16="http://schemas.microsoft.com/office/drawing/2014/main" xmlns="" val="10000"/>
                  </a:ext>
                </a:extLst>
              </a:tr>
              <a:tr h="1402078">
                <a:tc>
                  <a:txBody>
                    <a:bodyPr/>
                    <a:lstStyle/>
                    <a:p>
                      <a:r>
                        <a:rPr lang="en-US" sz="1800" dirty="0" err="1"/>
                        <a:t>Hydrolysate</a:t>
                      </a:r>
                      <a:endParaRPr lang="en-US" sz="1800" dirty="0"/>
                    </a:p>
                  </a:txBody>
                  <a:tcPr marT="45719" marB="45719"/>
                </a:tc>
                <a:tc>
                  <a:txBody>
                    <a:bodyPr/>
                    <a:lstStyle/>
                    <a:p>
                      <a:pPr marL="285750" indent="-285750">
                        <a:buFont typeface="Arial" panose="020B0604020202020204" pitchFamily="34" charset="0"/>
                        <a:buChar char="•"/>
                      </a:pPr>
                      <a:r>
                        <a:rPr lang="en-US" dirty="0"/>
                        <a:t>Considered</a:t>
                      </a:r>
                      <a:r>
                        <a:rPr lang="en-US" baseline="0" dirty="0"/>
                        <a:t> hypoallergenic </a:t>
                      </a:r>
                    </a:p>
                    <a:p>
                      <a:pPr marL="285750" indent="-285750">
                        <a:buFont typeface="Arial" panose="020B0604020202020204" pitchFamily="34" charset="0"/>
                        <a:buChar char="•"/>
                      </a:pPr>
                      <a:r>
                        <a:rPr lang="en-US" baseline="0" dirty="0"/>
                        <a:t>For cow’s milk protein allergy/intolerance</a:t>
                      </a:r>
                      <a:endParaRPr lang="en-US" dirty="0"/>
                    </a:p>
                  </a:txBody>
                  <a:tcPr/>
                </a:tc>
                <a:tc>
                  <a:txBody>
                    <a:bodyPr/>
                    <a:lstStyle/>
                    <a:p>
                      <a:r>
                        <a:rPr lang="en-US" sz="1800" dirty="0" err="1"/>
                        <a:t>Nutramigen</a:t>
                      </a:r>
                      <a:r>
                        <a:rPr lang="en-US" sz="1800" dirty="0"/>
                        <a:t> (CW)</a:t>
                      </a:r>
                    </a:p>
                    <a:p>
                      <a:pPr>
                        <a:buFont typeface="Arial" pitchFamily="34" charset="0"/>
                        <a:buNone/>
                      </a:pPr>
                      <a:r>
                        <a:rPr lang="en-US" sz="1400" baseline="0" dirty="0"/>
                        <a:t>         * </a:t>
                      </a:r>
                      <a:r>
                        <a:rPr lang="en-US" sz="1400" dirty="0"/>
                        <a:t>with and without probiotics (LGG)</a:t>
                      </a:r>
                    </a:p>
                    <a:p>
                      <a:r>
                        <a:rPr lang="en-US" sz="1800" dirty="0" err="1"/>
                        <a:t>Pregestimil</a:t>
                      </a:r>
                      <a:r>
                        <a:rPr lang="en-US" sz="1800" dirty="0"/>
                        <a:t> (CW)</a:t>
                      </a:r>
                    </a:p>
                    <a:p>
                      <a:r>
                        <a:rPr lang="en-US" sz="1800" dirty="0" err="1"/>
                        <a:t>Similac</a:t>
                      </a:r>
                      <a:r>
                        <a:rPr lang="en-US" sz="1800" dirty="0"/>
                        <a:t> </a:t>
                      </a:r>
                      <a:r>
                        <a:rPr lang="en-US" sz="1800" baseline="0" dirty="0" err="1"/>
                        <a:t>Alimentum</a:t>
                      </a:r>
                      <a:r>
                        <a:rPr lang="en-US" sz="1800" baseline="0" dirty="0"/>
                        <a:t> (CW)</a:t>
                      </a:r>
                    </a:p>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t>Gerber Extensive HA</a:t>
                      </a:r>
                    </a:p>
                  </a:txBody>
                  <a:tcPr marT="45719" marB="45719"/>
                </a:tc>
                <a:extLst>
                  <a:ext uri="{0D108BD9-81ED-4DB2-BD59-A6C34878D82A}">
                    <a16:rowId xmlns:a16="http://schemas.microsoft.com/office/drawing/2014/main" xmlns="" val="10001"/>
                  </a:ext>
                </a:extLst>
              </a:tr>
              <a:tr h="1850918">
                <a:tc>
                  <a:txBody>
                    <a:bodyPr/>
                    <a:lstStyle/>
                    <a:p>
                      <a:r>
                        <a:rPr lang="en-US" sz="1800" dirty="0"/>
                        <a:t>Elemental</a:t>
                      </a:r>
                    </a:p>
                  </a:txBody>
                  <a:tcPr marT="45719" marB="45719"/>
                </a:tc>
                <a:tc>
                  <a:txBody>
                    <a:bodyPr/>
                    <a:lstStyle/>
                    <a:p>
                      <a:pPr marL="285750" indent="-285750">
                        <a:buFont typeface="Arial" panose="020B0604020202020204" pitchFamily="34" charset="0"/>
                        <a:buChar char="•"/>
                      </a:pPr>
                      <a:r>
                        <a:rPr lang="en-US" dirty="0"/>
                        <a:t>100% amino</a:t>
                      </a:r>
                      <a:r>
                        <a:rPr lang="en-US" baseline="0" dirty="0"/>
                        <a:t> acid</a:t>
                      </a:r>
                    </a:p>
                    <a:p>
                      <a:pPr marL="285750" indent="-285750">
                        <a:buFont typeface="Arial" panose="020B0604020202020204" pitchFamily="34" charset="0"/>
                        <a:buChar char="•"/>
                      </a:pPr>
                      <a:r>
                        <a:rPr lang="en-US" baseline="0" dirty="0"/>
                        <a:t>Hypoallergenic</a:t>
                      </a:r>
                    </a:p>
                    <a:p>
                      <a:pPr marL="285750" indent="-285750">
                        <a:buFont typeface="Arial" panose="020B0604020202020204" pitchFamily="34" charset="0"/>
                        <a:buChar char="•"/>
                      </a:pPr>
                      <a:r>
                        <a:rPr lang="en-US" baseline="0" dirty="0"/>
                        <a:t>For cow’s milk protein intolerance that does not respond to </a:t>
                      </a:r>
                      <a:r>
                        <a:rPr lang="en-US" baseline="0" dirty="0" err="1"/>
                        <a:t>hydrolysate</a:t>
                      </a:r>
                      <a:r>
                        <a:rPr lang="en-US" baseline="0" dirty="0"/>
                        <a:t> formula</a:t>
                      </a:r>
                      <a:endParaRPr lang="en-US" dirty="0"/>
                    </a:p>
                  </a:txBody>
                  <a:tcPr/>
                </a:tc>
                <a:tc>
                  <a:txBody>
                    <a:bodyPr/>
                    <a:lstStyle/>
                    <a:p>
                      <a:r>
                        <a:rPr lang="en-US" sz="1800" dirty="0" err="1"/>
                        <a:t>EleCare</a:t>
                      </a:r>
                      <a:r>
                        <a:rPr lang="en-US" sz="1800" dirty="0"/>
                        <a:t> for Infants (CW)</a:t>
                      </a:r>
                    </a:p>
                    <a:p>
                      <a:r>
                        <a:rPr lang="en-US" sz="1800" dirty="0" err="1"/>
                        <a:t>Neocate</a:t>
                      </a:r>
                      <a:r>
                        <a:rPr lang="en-US" sz="1800" dirty="0"/>
                        <a:t> Infant </a:t>
                      </a:r>
                    </a:p>
                    <a:p>
                      <a:r>
                        <a:rPr lang="en-US" sz="1800" dirty="0" err="1"/>
                        <a:t>PurAmino</a:t>
                      </a:r>
                      <a:endParaRPr lang="en-US" sz="1800" dirty="0"/>
                    </a:p>
                    <a:p>
                      <a:r>
                        <a:rPr lang="en-US" sz="1800" dirty="0" err="1"/>
                        <a:t>Alfamino</a:t>
                      </a:r>
                      <a:endParaRPr lang="en-US" sz="1800" dirty="0"/>
                    </a:p>
                  </a:txBody>
                  <a:tcPr marT="45719" marB="45719"/>
                </a:tc>
                <a:extLst>
                  <a:ext uri="{0D108BD9-81ED-4DB2-BD59-A6C34878D82A}">
                    <a16:rowId xmlns:a16="http://schemas.microsoft.com/office/drawing/2014/main" xmlns="" val="10002"/>
                  </a:ext>
                </a:extLst>
              </a:tr>
            </a:tbl>
          </a:graphicData>
        </a:graphic>
      </p:graphicFrame>
      <p:pic>
        <p:nvPicPr>
          <p:cNvPr id="6" name="Audio 5">
            <a:hlinkClick r:id="" action="ppaction://media"/>
            <a:extLst>
              <a:ext uri="{FF2B5EF4-FFF2-40B4-BE49-F238E27FC236}">
                <a16:creationId xmlns:a16="http://schemas.microsoft.com/office/drawing/2014/main" xmlns="" id="{ED6A5723-8C00-4D69-9019-7A8B50700C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7083511"/>
      </p:ext>
    </p:extLst>
  </p:cSld>
  <p:clrMapOvr>
    <a:masterClrMapping/>
  </p:clrMapOvr>
  <mc:AlternateContent xmlns:mc="http://schemas.openxmlformats.org/markup-compatibility/2006" xmlns:p14="http://schemas.microsoft.com/office/powerpoint/2010/main">
    <mc:Choice Requires="p14">
      <p:transition spd="slow" p14:dur="2000" advTm="26527"/>
    </mc:Choice>
    <mc:Fallback xmlns="">
      <p:transition spd="slow" advTm="26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Modulars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Liquid Protein</a:t>
            </a:r>
          </a:p>
          <a:p>
            <a:pPr lvl="1"/>
            <a:r>
              <a:rPr lang="en-US" dirty="0"/>
              <a:t>Liquid, extensively hydrolyzed liquid protein fortifier</a:t>
            </a:r>
          </a:p>
          <a:p>
            <a:pPr lvl="1"/>
            <a:r>
              <a:rPr lang="en-US" dirty="0"/>
              <a:t>Only available for NICU through the milk kitchen</a:t>
            </a:r>
          </a:p>
          <a:p>
            <a:pPr lvl="1"/>
            <a:r>
              <a:rPr lang="en-US" dirty="0"/>
              <a:t>1 gram protein/6 mL = 4 calories</a:t>
            </a:r>
          </a:p>
          <a:p>
            <a:r>
              <a:rPr lang="en-US" b="1" dirty="0" err="1"/>
              <a:t>SolCarb</a:t>
            </a:r>
            <a:endParaRPr lang="en-US" b="1" dirty="0"/>
          </a:p>
          <a:p>
            <a:pPr lvl="1"/>
            <a:r>
              <a:rPr lang="en-US" dirty="0"/>
              <a:t>Powder additive </a:t>
            </a:r>
          </a:p>
          <a:p>
            <a:pPr lvl="1"/>
            <a:r>
              <a:rPr lang="en-US" dirty="0"/>
              <a:t>Provides additional calories from carbohydrate</a:t>
            </a:r>
          </a:p>
          <a:p>
            <a:pPr lvl="1"/>
            <a:r>
              <a:rPr lang="en-US" dirty="0"/>
              <a:t>23 kcal/TBSP</a:t>
            </a:r>
          </a:p>
          <a:p>
            <a:r>
              <a:rPr lang="en-US" b="1" dirty="0" err="1"/>
              <a:t>Beneprotein</a:t>
            </a:r>
            <a:endParaRPr lang="en-US" b="1" dirty="0"/>
          </a:p>
          <a:p>
            <a:pPr lvl="1"/>
            <a:r>
              <a:rPr lang="en-US" dirty="0"/>
              <a:t>Powder additive </a:t>
            </a:r>
          </a:p>
          <a:p>
            <a:pPr lvl="1"/>
            <a:r>
              <a:rPr lang="en-US" dirty="0"/>
              <a:t>Provides calories from whey protein </a:t>
            </a:r>
          </a:p>
          <a:p>
            <a:pPr lvl="1"/>
            <a:r>
              <a:rPr lang="en-US" dirty="0"/>
              <a:t>17 kcal, 4 g protein/TBSP</a:t>
            </a:r>
          </a:p>
          <a:p>
            <a:endParaRPr lang="en-US" dirty="0"/>
          </a:p>
        </p:txBody>
      </p:sp>
      <p:pic>
        <p:nvPicPr>
          <p:cNvPr id="4" name="Audio 3">
            <a:hlinkClick r:id="" action="ppaction://media"/>
            <a:extLst>
              <a:ext uri="{FF2B5EF4-FFF2-40B4-BE49-F238E27FC236}">
                <a16:creationId xmlns:a16="http://schemas.microsoft.com/office/drawing/2014/main" xmlns="" id="{43278775-AB45-42A3-A6C2-DAFFFC7132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4070253"/>
      </p:ext>
    </p:extLst>
  </p:cSld>
  <p:clrMapOvr>
    <a:masterClrMapping/>
  </p:clrMapOvr>
  <mc:AlternateContent xmlns:mc="http://schemas.openxmlformats.org/markup-compatibility/2006" xmlns:p14="http://schemas.microsoft.com/office/powerpoint/2010/main">
    <mc:Choice Requires="p14">
      <p:transition spd="slow" p14:dur="2000" advTm="33795"/>
    </mc:Choice>
    <mc:Fallback xmlns="">
      <p:transition spd="slow" advTm="3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Modulars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MCT Oil</a:t>
            </a:r>
          </a:p>
          <a:p>
            <a:pPr lvl="1"/>
            <a:r>
              <a:rPr lang="en-US" dirty="0"/>
              <a:t>Used to increase fat calories in pts with malabsorption (ex. Short bowel, pancreatic insufficiency), liver disease, </a:t>
            </a:r>
            <a:r>
              <a:rPr lang="en-US" dirty="0" err="1"/>
              <a:t>chylous</a:t>
            </a:r>
            <a:r>
              <a:rPr lang="en-US" dirty="0"/>
              <a:t> effusion</a:t>
            </a:r>
          </a:p>
          <a:p>
            <a:pPr lvl="1"/>
            <a:r>
              <a:rPr lang="en-US" dirty="0"/>
              <a:t>7.7 kcal/mL</a:t>
            </a:r>
          </a:p>
          <a:p>
            <a:r>
              <a:rPr lang="en-US" b="1" dirty="0"/>
              <a:t>Vegetable Oil</a:t>
            </a:r>
          </a:p>
          <a:p>
            <a:pPr lvl="1"/>
            <a:r>
              <a:rPr lang="en-US" dirty="0"/>
              <a:t>Can use Canola, Olive, any other family preferred oil</a:t>
            </a:r>
          </a:p>
          <a:p>
            <a:pPr lvl="1"/>
            <a:r>
              <a:rPr lang="en-US" dirty="0"/>
              <a:t>Adding fat calories to patients with no malabsorption/GI concerns</a:t>
            </a:r>
          </a:p>
          <a:p>
            <a:pPr lvl="1"/>
            <a:r>
              <a:rPr lang="en-US" dirty="0"/>
              <a:t>8 kcal/mL</a:t>
            </a:r>
          </a:p>
          <a:p>
            <a:endParaRPr lang="en-US" dirty="0"/>
          </a:p>
          <a:p>
            <a:r>
              <a:rPr lang="en-US" dirty="0"/>
              <a:t>Generally not recommended to add oil to formula when </a:t>
            </a:r>
            <a:r>
              <a:rPr lang="en-US" dirty="0" err="1"/>
              <a:t>pt</a:t>
            </a:r>
            <a:r>
              <a:rPr lang="en-US" dirty="0"/>
              <a:t> has risk of aspiration</a:t>
            </a:r>
          </a:p>
          <a:p>
            <a:endParaRPr lang="en-US" dirty="0"/>
          </a:p>
        </p:txBody>
      </p:sp>
      <p:pic>
        <p:nvPicPr>
          <p:cNvPr id="5" name="Audio 4">
            <a:hlinkClick r:id="" action="ppaction://media"/>
            <a:extLst>
              <a:ext uri="{FF2B5EF4-FFF2-40B4-BE49-F238E27FC236}">
                <a16:creationId xmlns:a16="http://schemas.microsoft.com/office/drawing/2014/main" xmlns="" id="{6129D98B-2F48-4ECC-8731-25D6C7ECF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5731223"/>
      </p:ext>
    </p:extLst>
  </p:cSld>
  <p:clrMapOvr>
    <a:masterClrMapping/>
  </p:clrMapOvr>
  <mc:AlternateContent xmlns:mc="http://schemas.openxmlformats.org/markup-compatibility/2006" xmlns:p14="http://schemas.microsoft.com/office/powerpoint/2010/main">
    <mc:Choice Requires="p14">
      <p:transition spd="slow" p14:dur="2000" advTm="31167"/>
    </mc:Choice>
    <mc:Fallback xmlns="">
      <p:transition spd="slow" advTm="31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Modulars</a:t>
            </a:r>
            <a:endParaRPr lang="en-US" dirty="0"/>
          </a:p>
        </p:txBody>
      </p:sp>
      <p:sp>
        <p:nvSpPr>
          <p:cNvPr id="3" name="Content Placeholder 2"/>
          <p:cNvSpPr>
            <a:spLocks noGrp="1"/>
          </p:cNvSpPr>
          <p:nvPr>
            <p:ph idx="1"/>
          </p:nvPr>
        </p:nvSpPr>
        <p:spPr/>
        <p:txBody>
          <a:bodyPr>
            <a:normAutofit lnSpcReduction="10000"/>
          </a:bodyPr>
          <a:lstStyle/>
          <a:p>
            <a:r>
              <a:rPr lang="en-US" b="1" dirty="0" err="1"/>
              <a:t>Duocal</a:t>
            </a:r>
            <a:endParaRPr lang="en-US" b="1" dirty="0"/>
          </a:p>
          <a:p>
            <a:pPr lvl="1"/>
            <a:r>
              <a:rPr lang="en-US" dirty="0"/>
              <a:t>Powder additive</a:t>
            </a:r>
          </a:p>
          <a:p>
            <a:pPr lvl="1"/>
            <a:r>
              <a:rPr lang="en-US" dirty="0"/>
              <a:t>Provides additional calories from fat (59%) &amp; carbohydrates (41%) </a:t>
            </a:r>
          </a:p>
          <a:p>
            <a:pPr lvl="1"/>
            <a:r>
              <a:rPr lang="en-US" dirty="0"/>
              <a:t>42 kcal/TBSP</a:t>
            </a:r>
          </a:p>
          <a:p>
            <a:r>
              <a:rPr lang="en-US" b="1" dirty="0"/>
              <a:t>Pectin</a:t>
            </a:r>
          </a:p>
          <a:p>
            <a:pPr lvl="1"/>
            <a:r>
              <a:rPr lang="en-US" dirty="0"/>
              <a:t>Liquid additive </a:t>
            </a:r>
          </a:p>
          <a:p>
            <a:pPr lvl="1"/>
            <a:r>
              <a:rPr lang="en-US" dirty="0"/>
              <a:t>Used to slow down intestinal transit time </a:t>
            </a:r>
          </a:p>
          <a:p>
            <a:pPr lvl="1"/>
            <a:r>
              <a:rPr lang="en-US" dirty="0"/>
              <a:t>Primarily used in infants with short gut/ostomies </a:t>
            </a:r>
          </a:p>
          <a:p>
            <a:pPr lvl="1"/>
            <a:r>
              <a:rPr lang="en-US" dirty="0"/>
              <a:t>RD will help to determine appropriate dose</a:t>
            </a:r>
          </a:p>
          <a:p>
            <a:pPr lvl="2"/>
            <a:r>
              <a:rPr lang="en-US" dirty="0"/>
              <a:t>Typically start at 1% volume and increase to max 3%</a:t>
            </a:r>
          </a:p>
          <a:p>
            <a:pPr lvl="1"/>
            <a:r>
              <a:rPr lang="en-US" dirty="0"/>
              <a:t>Can be found outpatient</a:t>
            </a:r>
          </a:p>
          <a:p>
            <a:endParaRPr lang="en-US" dirty="0"/>
          </a:p>
        </p:txBody>
      </p:sp>
      <p:pic>
        <p:nvPicPr>
          <p:cNvPr id="5" name="Audio 4">
            <a:hlinkClick r:id="" action="ppaction://media"/>
            <a:extLst>
              <a:ext uri="{FF2B5EF4-FFF2-40B4-BE49-F238E27FC236}">
                <a16:creationId xmlns:a16="http://schemas.microsoft.com/office/drawing/2014/main" xmlns="" id="{2A322D9E-2636-44AA-BF4F-2266C314B8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9134321"/>
      </p:ext>
    </p:extLst>
  </p:cSld>
  <p:clrMapOvr>
    <a:masterClrMapping/>
  </p:clrMapOvr>
  <mc:AlternateContent xmlns:mc="http://schemas.openxmlformats.org/markup-compatibility/2006" xmlns:p14="http://schemas.microsoft.com/office/powerpoint/2010/main">
    <mc:Choice Requires="p14">
      <p:transition spd="slow" p14:dur="2000" advTm="26907"/>
    </mc:Choice>
    <mc:Fallback xmlns="">
      <p:transition spd="slow" advTm="26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Modulars</a:t>
            </a:r>
            <a:endParaRPr lang="en-US" dirty="0"/>
          </a:p>
        </p:txBody>
      </p:sp>
      <p:sp>
        <p:nvSpPr>
          <p:cNvPr id="3" name="Content Placeholder 2"/>
          <p:cNvSpPr>
            <a:spLocks noGrp="1"/>
          </p:cNvSpPr>
          <p:nvPr>
            <p:ph idx="1"/>
          </p:nvPr>
        </p:nvSpPr>
        <p:spPr/>
        <p:txBody>
          <a:bodyPr/>
          <a:lstStyle/>
          <a:p>
            <a:r>
              <a:rPr lang="en-US" b="1" dirty="0"/>
              <a:t>Thickeners </a:t>
            </a:r>
          </a:p>
          <a:p>
            <a:pPr lvl="1"/>
            <a:r>
              <a:rPr lang="en-US" dirty="0"/>
              <a:t>Only for use when recommended by speech therapy. </a:t>
            </a:r>
          </a:p>
          <a:p>
            <a:r>
              <a:rPr lang="en-US" b="1" dirty="0"/>
              <a:t>Rice Cereal</a:t>
            </a:r>
          </a:p>
          <a:p>
            <a:pPr lvl="1"/>
            <a:r>
              <a:rPr lang="en-US" dirty="0"/>
              <a:t>Should never be added to bottles as a thickening agent</a:t>
            </a:r>
          </a:p>
          <a:p>
            <a:pPr lvl="2"/>
            <a:r>
              <a:rPr lang="en-US" dirty="0"/>
              <a:t>Digestive system is not ready until 6 months of age</a:t>
            </a:r>
          </a:p>
          <a:p>
            <a:pPr lvl="2"/>
            <a:r>
              <a:rPr lang="en-US" dirty="0"/>
              <a:t>Increase likelihood of gagging and/or aspiration when added to a bottle </a:t>
            </a:r>
          </a:p>
          <a:p>
            <a:pPr lvl="2"/>
            <a:r>
              <a:rPr lang="en-US" dirty="0"/>
              <a:t>Exposure to solids before 4 months can lead to increased risk of developing food allergies. </a:t>
            </a:r>
          </a:p>
          <a:p>
            <a:pPr lvl="2"/>
            <a:r>
              <a:rPr lang="en-US" dirty="0"/>
              <a:t>Can lead to overfeeding with inappropriate macronutrient distribution. </a:t>
            </a:r>
          </a:p>
          <a:p>
            <a:pPr lvl="2"/>
            <a:endParaRPr lang="en-US" dirty="0"/>
          </a:p>
        </p:txBody>
      </p:sp>
      <p:pic>
        <p:nvPicPr>
          <p:cNvPr id="4" name="Audio 3">
            <a:hlinkClick r:id="" action="ppaction://media"/>
            <a:extLst>
              <a:ext uri="{FF2B5EF4-FFF2-40B4-BE49-F238E27FC236}">
                <a16:creationId xmlns:a16="http://schemas.microsoft.com/office/drawing/2014/main" xmlns="" id="{22824E12-78EB-473E-A079-2D463910FAF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5498689"/>
      </p:ext>
    </p:extLst>
  </p:cSld>
  <p:clrMapOvr>
    <a:masterClrMapping/>
  </p:clrMapOvr>
  <mc:AlternateContent xmlns:mc="http://schemas.openxmlformats.org/markup-compatibility/2006" xmlns:p14="http://schemas.microsoft.com/office/powerpoint/2010/main">
    <mc:Choice Requires="p14">
      <p:transition spd="slow" p14:dur="2000" advTm="29526"/>
    </mc:Choice>
    <mc:Fallback xmlns="">
      <p:transition spd="slow" advTm="29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lstStyle/>
          <a:p>
            <a:r>
              <a:rPr lang="en-US" dirty="0"/>
              <a:t>Alex is a 48 day old term infant admitted for bronchiolitis who is gaining 12 grams/day. </a:t>
            </a:r>
          </a:p>
          <a:p>
            <a:pPr lvl="1"/>
            <a:r>
              <a:rPr lang="en-US" dirty="0"/>
              <a:t>Weight: 3.3 kg </a:t>
            </a:r>
          </a:p>
          <a:p>
            <a:pPr lvl="1"/>
            <a:r>
              <a:rPr lang="en-US" dirty="0"/>
              <a:t>Nutrition: NPO, currently receiving 20 kcal/</a:t>
            </a:r>
            <a:r>
              <a:rPr lang="en-US" dirty="0" err="1"/>
              <a:t>oz</a:t>
            </a:r>
            <a:r>
              <a:rPr lang="en-US" dirty="0"/>
              <a:t> Enfamil </a:t>
            </a:r>
            <a:r>
              <a:rPr lang="en-US" dirty="0" err="1"/>
              <a:t>NeuroPro</a:t>
            </a:r>
            <a:r>
              <a:rPr lang="en-US" dirty="0"/>
              <a:t> Infant at 50 ml q 3 hours via NG tube </a:t>
            </a:r>
          </a:p>
          <a:p>
            <a:endParaRPr lang="en-US" dirty="0"/>
          </a:p>
          <a:p>
            <a:r>
              <a:rPr lang="en-US" dirty="0"/>
              <a:t>What nutrition changes do you recommend? </a:t>
            </a:r>
          </a:p>
        </p:txBody>
      </p:sp>
      <p:pic>
        <p:nvPicPr>
          <p:cNvPr id="4" name="Audio 3">
            <a:hlinkClick r:id="" action="ppaction://media"/>
            <a:extLst>
              <a:ext uri="{FF2B5EF4-FFF2-40B4-BE49-F238E27FC236}">
                <a16:creationId xmlns:a16="http://schemas.microsoft.com/office/drawing/2014/main" xmlns="" id="{886DDBF8-52DE-47D3-9BC2-AB539711F0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4983457"/>
      </p:ext>
    </p:extLst>
  </p:cSld>
  <p:clrMapOvr>
    <a:masterClrMapping/>
  </p:clrMapOvr>
  <mc:AlternateContent xmlns:mc="http://schemas.openxmlformats.org/markup-compatibility/2006" xmlns:p14="http://schemas.microsoft.com/office/powerpoint/2010/main">
    <mc:Choice Requires="p14">
      <p:transition spd="slow" p14:dur="2000" advTm="4909"/>
    </mc:Choice>
    <mc:Fallback xmlns="">
      <p:transition spd="slow" advTm="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a:t>
            </a:r>
          </a:p>
        </p:txBody>
      </p:sp>
      <p:sp>
        <p:nvSpPr>
          <p:cNvPr id="3" name="Content Placeholder 2"/>
          <p:cNvSpPr>
            <a:spLocks noGrp="1"/>
          </p:cNvSpPr>
          <p:nvPr>
            <p:ph idx="1"/>
          </p:nvPr>
        </p:nvSpPr>
        <p:spPr/>
        <p:txBody>
          <a:bodyPr/>
          <a:lstStyle/>
          <a:p>
            <a:r>
              <a:rPr lang="en-US" dirty="0"/>
              <a:t>Advance total fluids:</a:t>
            </a:r>
          </a:p>
          <a:p>
            <a:pPr lvl="1"/>
            <a:r>
              <a:rPr lang="en-US" dirty="0"/>
              <a:t>Infants can increase to 150-180 ml/kg. </a:t>
            </a:r>
          </a:p>
          <a:p>
            <a:r>
              <a:rPr lang="en-US" dirty="0"/>
              <a:t>Increase fortification:</a:t>
            </a:r>
          </a:p>
          <a:p>
            <a:pPr lvl="1"/>
            <a:r>
              <a:rPr lang="en-US" dirty="0"/>
              <a:t>Start by fortifying to 22 vs 24 kcal/</a:t>
            </a:r>
            <a:r>
              <a:rPr lang="en-US" dirty="0" err="1"/>
              <a:t>oz</a:t>
            </a:r>
            <a:r>
              <a:rPr lang="en-US" dirty="0"/>
              <a:t> and monitor weight trends. If trends remain poor, further increase to 27 kcal/oz. </a:t>
            </a:r>
          </a:p>
          <a:p>
            <a:r>
              <a:rPr lang="en-US" dirty="0"/>
              <a:t>Adding </a:t>
            </a:r>
            <a:r>
              <a:rPr lang="en-US" dirty="0" err="1"/>
              <a:t>modulars</a:t>
            </a:r>
            <a:r>
              <a:rPr lang="en-US" dirty="0"/>
              <a:t>:</a:t>
            </a:r>
          </a:p>
          <a:p>
            <a:pPr lvl="1"/>
            <a:r>
              <a:rPr lang="en-US" dirty="0"/>
              <a:t>Consider addition of oil (MCT, vegetable, olive), </a:t>
            </a:r>
            <a:r>
              <a:rPr lang="en-US" dirty="0" err="1"/>
              <a:t>Duocal</a:t>
            </a:r>
            <a:r>
              <a:rPr lang="en-US" dirty="0"/>
              <a:t> or </a:t>
            </a:r>
            <a:r>
              <a:rPr lang="en-US" dirty="0" err="1"/>
              <a:t>Beneprotein</a:t>
            </a:r>
            <a:r>
              <a:rPr lang="en-US" dirty="0"/>
              <a:t>.</a:t>
            </a:r>
          </a:p>
          <a:p>
            <a:r>
              <a:rPr lang="en-US" dirty="0"/>
              <a:t>Consider checking urine Na and adding </a:t>
            </a:r>
            <a:r>
              <a:rPr lang="en-US" dirty="0" err="1"/>
              <a:t>NaCl</a:t>
            </a:r>
            <a:r>
              <a:rPr lang="en-US" dirty="0"/>
              <a:t> to promote growth, especially if history of prematurity</a:t>
            </a:r>
          </a:p>
          <a:p>
            <a:endParaRPr lang="en-US" dirty="0"/>
          </a:p>
        </p:txBody>
      </p:sp>
      <p:pic>
        <p:nvPicPr>
          <p:cNvPr id="7" name="Audio 6">
            <a:hlinkClick r:id="" action="ppaction://media"/>
            <a:extLst>
              <a:ext uri="{FF2B5EF4-FFF2-40B4-BE49-F238E27FC236}">
                <a16:creationId xmlns:a16="http://schemas.microsoft.com/office/drawing/2014/main" xmlns="" id="{120FEF90-72B0-42ED-9DE4-AA9D7B710E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55723933"/>
      </p:ext>
    </p:extLst>
  </p:cSld>
  <p:clrMapOvr>
    <a:masterClrMapping/>
  </p:clrMapOvr>
  <mc:AlternateContent xmlns:mc="http://schemas.openxmlformats.org/markup-compatibility/2006" xmlns:p14="http://schemas.microsoft.com/office/powerpoint/2010/main">
    <mc:Choice Requires="p14">
      <p:transition spd="slow" p14:dur="2000" advTm="38369"/>
    </mc:Choice>
    <mc:Fallback xmlns="">
      <p:transition spd="slow" advTm="38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Calculating Formula Recipes </a:t>
            </a:r>
          </a:p>
        </p:txBody>
      </p:sp>
      <p:sp>
        <p:nvSpPr>
          <p:cNvPr id="3" name="Subtitle 2"/>
          <p:cNvSpPr>
            <a:spLocks noGrp="1"/>
          </p:cNvSpPr>
          <p:nvPr>
            <p:ph type="subTitle" idx="1"/>
          </p:nvPr>
        </p:nvSpPr>
        <p:spPr/>
        <p:txBody>
          <a:bodyPr/>
          <a:lstStyle/>
          <a:p>
            <a:endParaRPr lang="en-US" dirty="0"/>
          </a:p>
        </p:txBody>
      </p:sp>
      <p:pic>
        <p:nvPicPr>
          <p:cNvPr id="4" name="Slide38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0934" y="6070600"/>
            <a:ext cx="609600" cy="609600"/>
          </a:xfrm>
          <a:prstGeom prst="rect">
            <a:avLst/>
          </a:prstGeom>
        </p:spPr>
      </p:pic>
    </p:spTree>
    <p:extLst>
      <p:ext uri="{BB962C8B-B14F-4D97-AF65-F5344CB8AC3E}">
        <p14:creationId xmlns:p14="http://schemas.microsoft.com/office/powerpoint/2010/main" val="389173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Formula Recipes </a:t>
            </a:r>
          </a:p>
        </p:txBody>
      </p:sp>
      <p:sp>
        <p:nvSpPr>
          <p:cNvPr id="3" name="Content Placeholder 2"/>
          <p:cNvSpPr>
            <a:spLocks noGrp="1"/>
          </p:cNvSpPr>
          <p:nvPr>
            <p:ph idx="1"/>
          </p:nvPr>
        </p:nvSpPr>
        <p:spPr/>
        <p:txBody>
          <a:bodyPr>
            <a:normAutofit/>
          </a:bodyPr>
          <a:lstStyle/>
          <a:p>
            <a:r>
              <a:rPr lang="en-US" dirty="0"/>
              <a:t>Items to know:</a:t>
            </a:r>
          </a:p>
          <a:p>
            <a:pPr lvl="1"/>
            <a:r>
              <a:rPr lang="en-US" dirty="0"/>
              <a:t>Displacement – amount of fluid each gram of powder will displace </a:t>
            </a:r>
          </a:p>
          <a:p>
            <a:pPr lvl="1"/>
            <a:r>
              <a:rPr lang="en-US" dirty="0"/>
              <a:t>Grams of powder per scoop</a:t>
            </a:r>
          </a:p>
          <a:p>
            <a:pPr lvl="1"/>
            <a:r>
              <a:rPr lang="en-US" dirty="0"/>
              <a:t>Calories per gram of powder</a:t>
            </a:r>
          </a:p>
          <a:p>
            <a:r>
              <a:rPr lang="en-US" dirty="0"/>
              <a:t>Example: Create a recipe for 600 ml of 24 calorie per ounce Enfamil </a:t>
            </a:r>
            <a:r>
              <a:rPr lang="en-US" dirty="0" err="1"/>
              <a:t>NeuroPro</a:t>
            </a:r>
            <a:r>
              <a:rPr lang="en-US" dirty="0"/>
              <a:t> </a:t>
            </a:r>
            <a:r>
              <a:rPr lang="en-US" dirty="0" err="1"/>
              <a:t>Gentlease</a:t>
            </a:r>
            <a:r>
              <a:rPr lang="en-US" dirty="0"/>
              <a:t> </a:t>
            </a:r>
          </a:p>
          <a:p>
            <a:pPr lvl="1"/>
            <a:r>
              <a:rPr lang="en-US" dirty="0"/>
              <a:t>8.7 grams powder per scoop</a:t>
            </a:r>
          </a:p>
          <a:p>
            <a:pPr lvl="1"/>
            <a:r>
              <a:rPr lang="en-US" dirty="0"/>
              <a:t>44 kcals per scoop OR 5.1 kcal per gram powder</a:t>
            </a:r>
          </a:p>
          <a:p>
            <a:pPr lvl="1"/>
            <a:r>
              <a:rPr lang="en-US" dirty="0"/>
              <a:t>Displacement: 0.76</a:t>
            </a:r>
          </a:p>
          <a:p>
            <a:pPr marL="914400" lvl="1" indent="-457200">
              <a:buAutoNum type="arabicPeriod"/>
            </a:pPr>
            <a:endParaRPr lang="en-US" dirty="0"/>
          </a:p>
          <a:p>
            <a:pPr marL="457200" lvl="1" indent="0">
              <a:buNone/>
            </a:pPr>
            <a:endParaRPr lang="en-US" dirty="0"/>
          </a:p>
        </p:txBody>
      </p:sp>
      <p:pic>
        <p:nvPicPr>
          <p:cNvPr id="4" name="Slid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203141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Classifications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65603365"/>
              </p:ext>
            </p:extLst>
          </p:nvPr>
        </p:nvGraphicFramePr>
        <p:xfrm>
          <a:off x="838200" y="1825625"/>
          <a:ext cx="10515600" cy="33375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20000"/>
                    </a:ext>
                  </a:extLst>
                </a:gridCol>
                <a:gridCol w="5257800">
                  <a:extLst>
                    <a:ext uri="{9D8B030D-6E8A-4147-A177-3AD203B41FA5}">
                      <a16:colId xmlns:a16="http://schemas.microsoft.com/office/drawing/2014/main" xmlns="" val="20001"/>
                    </a:ext>
                  </a:extLst>
                </a:gridCol>
              </a:tblGrid>
              <a:tr h="370840">
                <a:tc>
                  <a:txBody>
                    <a:bodyPr/>
                    <a:lstStyle/>
                    <a:p>
                      <a:r>
                        <a:rPr lang="en-US" dirty="0"/>
                        <a:t>Birth Weight</a:t>
                      </a:r>
                      <a:r>
                        <a:rPr lang="en-US" baseline="0" dirty="0"/>
                        <a:t> </a:t>
                      </a:r>
                      <a:endParaRPr lang="en-US" dirty="0"/>
                    </a:p>
                  </a:txBody>
                  <a:tcPr/>
                </a:tc>
                <a:tc>
                  <a:txBody>
                    <a:bodyPr/>
                    <a:lstStyle/>
                    <a:p>
                      <a:endParaRPr lang="en-US"/>
                    </a:p>
                  </a:txBody>
                  <a:tcPr/>
                </a:tc>
                <a:extLst>
                  <a:ext uri="{0D108BD9-81ED-4DB2-BD59-A6C34878D82A}">
                    <a16:rowId xmlns:a16="http://schemas.microsoft.com/office/drawing/2014/main" xmlns="" val="10000"/>
                  </a:ext>
                </a:extLst>
              </a:tr>
              <a:tr h="370840">
                <a:tc>
                  <a:txBody>
                    <a:bodyPr/>
                    <a:lstStyle/>
                    <a:p>
                      <a:r>
                        <a:rPr lang="en-US" sz="1800" dirty="0"/>
                        <a:t>Large for gestational age (LGA) </a:t>
                      </a:r>
                      <a:endParaRPr lang="en-US" dirty="0"/>
                    </a:p>
                  </a:txBody>
                  <a:tcPr/>
                </a:tc>
                <a:tc>
                  <a:txBody>
                    <a:bodyPr/>
                    <a:lstStyle/>
                    <a:p>
                      <a:r>
                        <a:rPr lang="en-US" dirty="0"/>
                        <a:t>&gt;90%ile </a:t>
                      </a:r>
                    </a:p>
                  </a:txBody>
                  <a:tcPr/>
                </a:tc>
                <a:extLst>
                  <a:ext uri="{0D108BD9-81ED-4DB2-BD59-A6C34878D82A}">
                    <a16:rowId xmlns:a16="http://schemas.microsoft.com/office/drawing/2014/main" xmlns="" val="10001"/>
                  </a:ext>
                </a:extLst>
              </a:tr>
              <a:tr h="370840">
                <a:tc>
                  <a:txBody>
                    <a:bodyPr/>
                    <a:lstStyle/>
                    <a:p>
                      <a:r>
                        <a:rPr lang="en-US" sz="1800" dirty="0"/>
                        <a:t>Small for gestational age (SGA) </a:t>
                      </a:r>
                      <a:endParaRPr lang="en-US" dirty="0"/>
                    </a:p>
                  </a:txBody>
                  <a:tcPr/>
                </a:tc>
                <a:tc>
                  <a:txBody>
                    <a:bodyPr/>
                    <a:lstStyle/>
                    <a:p>
                      <a:r>
                        <a:rPr lang="en-US" dirty="0"/>
                        <a:t>&lt;10%ile</a:t>
                      </a:r>
                    </a:p>
                  </a:txBody>
                  <a:tcPr/>
                </a:tc>
                <a:extLst>
                  <a:ext uri="{0D108BD9-81ED-4DB2-BD59-A6C34878D82A}">
                    <a16:rowId xmlns:a16="http://schemas.microsoft.com/office/drawing/2014/main" xmlns="" val="10002"/>
                  </a:ext>
                </a:extLst>
              </a:tr>
              <a:tr h="370840">
                <a:tc>
                  <a:txBody>
                    <a:bodyPr/>
                    <a:lstStyle/>
                    <a:p>
                      <a:r>
                        <a:rPr lang="en-US" sz="1800" dirty="0"/>
                        <a:t>Intrauterine growth restriction (IUGR)</a:t>
                      </a:r>
                      <a:endParaRPr lang="en-US" dirty="0"/>
                    </a:p>
                  </a:txBody>
                  <a:tcPr/>
                </a:tc>
                <a:tc>
                  <a:txBody>
                    <a:bodyPr/>
                    <a:lstStyle/>
                    <a:p>
                      <a:r>
                        <a:rPr lang="en-US" dirty="0"/>
                        <a:t>&lt;10%ile for GA</a:t>
                      </a:r>
                    </a:p>
                  </a:txBody>
                  <a:tcPr/>
                </a:tc>
                <a:extLst>
                  <a:ext uri="{0D108BD9-81ED-4DB2-BD59-A6C34878D82A}">
                    <a16:rowId xmlns:a16="http://schemas.microsoft.com/office/drawing/2014/main" xmlns="" val="10003"/>
                  </a:ext>
                </a:extLst>
              </a:tr>
              <a:tr h="370840">
                <a:tc>
                  <a:txBody>
                    <a:bodyPr/>
                    <a:lstStyle/>
                    <a:p>
                      <a:r>
                        <a:rPr lang="en-US" dirty="0"/>
                        <a:t>Low birth</a:t>
                      </a:r>
                      <a:r>
                        <a:rPr lang="en-US" baseline="0" dirty="0"/>
                        <a:t> weight (LBW)</a:t>
                      </a:r>
                      <a:endParaRPr lang="en-US" dirty="0"/>
                    </a:p>
                  </a:txBody>
                  <a:tcPr/>
                </a:tc>
                <a:tc>
                  <a:txBody>
                    <a:bodyPr/>
                    <a:lstStyle/>
                    <a:p>
                      <a:r>
                        <a:rPr lang="en-US" dirty="0"/>
                        <a:t>&lt;1500-2500 grams</a:t>
                      </a:r>
                    </a:p>
                  </a:txBody>
                  <a:tcPr/>
                </a:tc>
                <a:extLst>
                  <a:ext uri="{0D108BD9-81ED-4DB2-BD59-A6C34878D82A}">
                    <a16:rowId xmlns:a16="http://schemas.microsoft.com/office/drawing/2014/main" xmlns="" val="10004"/>
                  </a:ext>
                </a:extLst>
              </a:tr>
              <a:tr h="370840">
                <a:tc>
                  <a:txBody>
                    <a:bodyPr/>
                    <a:lstStyle/>
                    <a:p>
                      <a:r>
                        <a:rPr lang="en-US" dirty="0"/>
                        <a:t>Very low</a:t>
                      </a:r>
                      <a:r>
                        <a:rPr lang="en-US" baseline="0" dirty="0"/>
                        <a:t> birth weight (VLBW)</a:t>
                      </a:r>
                      <a:endParaRPr lang="en-US" dirty="0"/>
                    </a:p>
                  </a:txBody>
                  <a:tcPr/>
                </a:tc>
                <a:tc>
                  <a:txBody>
                    <a:bodyPr/>
                    <a:lstStyle/>
                    <a:p>
                      <a:r>
                        <a:rPr lang="en-US" dirty="0"/>
                        <a:t>&lt;1000-1500 grams</a:t>
                      </a:r>
                    </a:p>
                  </a:txBody>
                  <a:tcPr/>
                </a:tc>
                <a:extLst>
                  <a:ext uri="{0D108BD9-81ED-4DB2-BD59-A6C34878D82A}">
                    <a16:rowId xmlns:a16="http://schemas.microsoft.com/office/drawing/2014/main" xmlns="" val="10005"/>
                  </a:ext>
                </a:extLst>
              </a:tr>
              <a:tr h="370840">
                <a:tc>
                  <a:txBody>
                    <a:bodyPr/>
                    <a:lstStyle/>
                    <a:p>
                      <a:r>
                        <a:rPr lang="en-US" dirty="0"/>
                        <a:t>Extremely low birth weight (ELBW)</a:t>
                      </a:r>
                    </a:p>
                  </a:txBody>
                  <a:tcPr/>
                </a:tc>
                <a:tc>
                  <a:txBody>
                    <a:bodyPr/>
                    <a:lstStyle/>
                    <a:p>
                      <a:r>
                        <a:rPr lang="en-US" dirty="0"/>
                        <a:t>&lt;750-1000 grams</a:t>
                      </a:r>
                    </a:p>
                  </a:txBody>
                  <a:tcPr/>
                </a:tc>
                <a:extLst>
                  <a:ext uri="{0D108BD9-81ED-4DB2-BD59-A6C34878D82A}">
                    <a16:rowId xmlns:a16="http://schemas.microsoft.com/office/drawing/2014/main" xmlns="" val="10006"/>
                  </a:ext>
                </a:extLst>
              </a:tr>
              <a:tr h="370840">
                <a:tc>
                  <a:txBody>
                    <a:bodyPr/>
                    <a:lstStyle/>
                    <a:p>
                      <a:r>
                        <a:rPr lang="en-US" dirty="0" err="1"/>
                        <a:t>Micropremie</a:t>
                      </a:r>
                      <a:endParaRPr lang="en-US" dirty="0"/>
                    </a:p>
                  </a:txBody>
                  <a:tcPr/>
                </a:tc>
                <a:tc>
                  <a:txBody>
                    <a:bodyPr/>
                    <a:lstStyle/>
                    <a:p>
                      <a:r>
                        <a:rPr lang="en-US" dirty="0"/>
                        <a:t>&lt;750 grams </a:t>
                      </a:r>
                    </a:p>
                  </a:txBody>
                  <a:tcPr/>
                </a:tc>
                <a:extLst>
                  <a:ext uri="{0D108BD9-81ED-4DB2-BD59-A6C34878D82A}">
                    <a16:rowId xmlns:a16="http://schemas.microsoft.com/office/drawing/2014/main" xmlns="" val="10007"/>
                  </a:ext>
                </a:extLst>
              </a:tr>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8"/>
                  </a:ext>
                </a:extLst>
              </a:tr>
            </a:tbl>
          </a:graphicData>
        </a:graphic>
      </p:graphicFrame>
      <p:pic>
        <p:nvPicPr>
          <p:cNvPr id="5" name="Audio 4">
            <a:hlinkClick r:id="" action="ppaction://media"/>
            <a:extLst>
              <a:ext uri="{FF2B5EF4-FFF2-40B4-BE49-F238E27FC236}">
                <a16:creationId xmlns:a16="http://schemas.microsoft.com/office/drawing/2014/main" xmlns="" id="{4EFCF291-C300-4B8D-8AD6-6DA3B7229A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08056418"/>
      </p:ext>
    </p:extLst>
  </p:cSld>
  <p:clrMapOvr>
    <a:masterClrMapping/>
  </p:clrMapOvr>
  <mc:AlternateContent xmlns:mc="http://schemas.openxmlformats.org/markup-compatibility/2006" xmlns:p14="http://schemas.microsoft.com/office/powerpoint/2010/main">
    <mc:Choice Requires="p14">
      <p:transition spd="slow" p14:dur="2000" advTm="37510"/>
    </mc:Choice>
    <mc:Fallback xmlns="">
      <p:transition spd="slow" advTm="37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Formula Recipes</a:t>
            </a:r>
          </a:p>
        </p:txBody>
      </p:sp>
      <p:sp>
        <p:nvSpPr>
          <p:cNvPr id="3" name="Content Placeholder 2"/>
          <p:cNvSpPr>
            <a:spLocks noGrp="1"/>
          </p:cNvSpPr>
          <p:nvPr>
            <p:ph idx="1"/>
          </p:nvPr>
        </p:nvSpPr>
        <p:spPr/>
        <p:txBody>
          <a:bodyPr>
            <a:normAutofit lnSpcReduction="10000"/>
          </a:bodyPr>
          <a:lstStyle/>
          <a:p>
            <a:r>
              <a:rPr lang="en-US" dirty="0"/>
              <a:t>Steps</a:t>
            </a:r>
          </a:p>
          <a:p>
            <a:pPr marL="914400" lvl="1" indent="-457200">
              <a:buAutoNum type="arabicPeriod"/>
            </a:pPr>
            <a:r>
              <a:rPr lang="en-US" dirty="0"/>
              <a:t>Calculate the total calories needed: 600 ml x 0.8 (24 </a:t>
            </a:r>
            <a:r>
              <a:rPr lang="en-US" dirty="0" err="1"/>
              <a:t>cal</a:t>
            </a:r>
            <a:r>
              <a:rPr lang="en-US" dirty="0"/>
              <a:t>/30 ml) = 480 kcals</a:t>
            </a:r>
          </a:p>
          <a:p>
            <a:pPr marL="914400" lvl="1" indent="-457200">
              <a:buAutoNum type="arabicPeriod"/>
            </a:pPr>
            <a:r>
              <a:rPr lang="en-US" dirty="0"/>
              <a:t>Determine amount of grams needed: 480 kcals / 5.1 </a:t>
            </a:r>
            <a:r>
              <a:rPr lang="en-US" dirty="0" err="1"/>
              <a:t>cal</a:t>
            </a:r>
            <a:r>
              <a:rPr lang="en-US" dirty="0"/>
              <a:t> per gram = 94 grams powder </a:t>
            </a:r>
          </a:p>
          <a:p>
            <a:pPr marL="914400" lvl="1" indent="-457200">
              <a:buAutoNum type="arabicPeriod"/>
            </a:pPr>
            <a:r>
              <a:rPr lang="en-US" dirty="0"/>
              <a:t>Calculate displacement: 94 grams powder x 0.76 (displacement factor) = 71 ml </a:t>
            </a:r>
          </a:p>
          <a:p>
            <a:pPr marL="914400" lvl="1" indent="-457200">
              <a:buAutoNum type="arabicPeriod"/>
            </a:pPr>
            <a:r>
              <a:rPr lang="en-US" dirty="0"/>
              <a:t>Calculate total volume of water to add: 600 ml (total volume) – 71 ml (displacement) = 529 ml water OR 525 ml water to round to 17.5 </a:t>
            </a:r>
            <a:r>
              <a:rPr lang="en-US" dirty="0" err="1"/>
              <a:t>oz</a:t>
            </a:r>
            <a:r>
              <a:rPr lang="en-US" dirty="0"/>
              <a:t> for ease of mixing. </a:t>
            </a:r>
          </a:p>
          <a:p>
            <a:pPr marL="914400" lvl="1" indent="-457200">
              <a:buAutoNum type="arabicPeriod"/>
            </a:pPr>
            <a:r>
              <a:rPr lang="en-US" dirty="0"/>
              <a:t>Instruct family to mix 525 ml water + 94 grams Enfamil </a:t>
            </a:r>
            <a:r>
              <a:rPr lang="en-US" dirty="0" err="1"/>
              <a:t>NeuroPro</a:t>
            </a:r>
            <a:r>
              <a:rPr lang="en-US" dirty="0"/>
              <a:t> </a:t>
            </a:r>
            <a:r>
              <a:rPr lang="en-US" dirty="0" err="1"/>
              <a:t>Gentlease</a:t>
            </a:r>
            <a:r>
              <a:rPr lang="en-US" dirty="0"/>
              <a:t> powder to make ~600 ml of 24 </a:t>
            </a:r>
            <a:r>
              <a:rPr lang="en-US" dirty="0" err="1"/>
              <a:t>cal</a:t>
            </a:r>
            <a:r>
              <a:rPr lang="en-US" dirty="0"/>
              <a:t>/</a:t>
            </a:r>
            <a:r>
              <a:rPr lang="en-US" dirty="0" err="1"/>
              <a:t>oz</a:t>
            </a:r>
            <a:r>
              <a:rPr lang="en-US" dirty="0"/>
              <a:t> formula. </a:t>
            </a:r>
          </a:p>
        </p:txBody>
      </p:sp>
      <p:pic>
        <p:nvPicPr>
          <p:cNvPr id="4" name="Slid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127543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p:txBody>
          <a:bodyPr/>
          <a:lstStyle/>
          <a:p>
            <a:r>
              <a:rPr lang="en-US" dirty="0"/>
              <a:t>Family reports Henry (7 month old, weighing 7.5 kg) is taking Good Start Gentle, mixing as 5.5 </a:t>
            </a:r>
            <a:r>
              <a:rPr lang="en-US" dirty="0" err="1"/>
              <a:t>oz</a:t>
            </a:r>
            <a:r>
              <a:rPr lang="en-US" dirty="0"/>
              <a:t> + 4 scoops. He drinks 6 </a:t>
            </a:r>
            <a:r>
              <a:rPr lang="en-US" dirty="0" err="1"/>
              <a:t>oz</a:t>
            </a:r>
            <a:r>
              <a:rPr lang="en-US" dirty="0"/>
              <a:t> per feed 6 times per day. He does not yet consume solid foods. </a:t>
            </a:r>
          </a:p>
          <a:p>
            <a:pPr marL="914400" lvl="1" indent="-457200">
              <a:buAutoNum type="arabicPeriod"/>
            </a:pPr>
            <a:r>
              <a:rPr lang="en-US" dirty="0"/>
              <a:t>Calculate the concentration of the reported recipe. </a:t>
            </a:r>
          </a:p>
          <a:p>
            <a:pPr marL="914400" lvl="1" indent="-457200">
              <a:buAutoNum type="arabicPeriod"/>
            </a:pPr>
            <a:r>
              <a:rPr lang="en-US" dirty="0"/>
              <a:t>Calculate the amount of fluid, calories and protein the patient is receiving</a:t>
            </a:r>
          </a:p>
          <a:p>
            <a:pPr marL="914400" lvl="1" indent="-457200">
              <a:buAutoNum type="arabicPeriod"/>
            </a:pPr>
            <a:r>
              <a:rPr lang="en-US" dirty="0"/>
              <a:t>What formula do you put the patient on when inpatient? </a:t>
            </a:r>
          </a:p>
          <a:p>
            <a:pPr marL="914400" lvl="1" indent="-457200">
              <a:buAutoNum type="arabicPeriod"/>
            </a:pPr>
            <a:r>
              <a:rPr lang="en-US" dirty="0"/>
              <a:t>What other concerns do you have? </a:t>
            </a:r>
          </a:p>
        </p:txBody>
      </p:sp>
      <p:pic>
        <p:nvPicPr>
          <p:cNvPr id="4" name="Slid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104258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Introducing Solids</a:t>
            </a:r>
          </a:p>
        </p:txBody>
      </p:sp>
      <p:sp>
        <p:nvSpPr>
          <p:cNvPr id="3" name="Subtitle 2"/>
          <p:cNvSpPr>
            <a:spLocks noGrp="1"/>
          </p:cNvSpPr>
          <p:nvPr>
            <p:ph type="subTitle" idx="1"/>
          </p:nvPr>
        </p:nvSpPr>
        <p:spPr/>
        <p:txBody>
          <a:bodyPr/>
          <a:lstStyle/>
          <a:p>
            <a:endParaRPr lang="en-US" dirty="0"/>
          </a:p>
        </p:txBody>
      </p:sp>
      <p:pic>
        <p:nvPicPr>
          <p:cNvPr id="4" name="Slid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5467" y="6070600"/>
            <a:ext cx="609600" cy="609600"/>
          </a:xfrm>
          <a:prstGeom prst="rect">
            <a:avLst/>
          </a:prstGeom>
        </p:spPr>
      </p:pic>
    </p:spTree>
    <p:extLst>
      <p:ext uri="{BB962C8B-B14F-4D97-AF65-F5344CB8AC3E}">
        <p14:creationId xmlns:p14="http://schemas.microsoft.com/office/powerpoint/2010/main" val="754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Solids</a:t>
            </a:r>
          </a:p>
        </p:txBody>
      </p:sp>
      <p:sp>
        <p:nvSpPr>
          <p:cNvPr id="3" name="Content Placeholder 2"/>
          <p:cNvSpPr>
            <a:spLocks noGrp="1"/>
          </p:cNvSpPr>
          <p:nvPr>
            <p:ph idx="1"/>
          </p:nvPr>
        </p:nvSpPr>
        <p:spPr/>
        <p:txBody>
          <a:bodyPr>
            <a:normAutofit/>
          </a:bodyPr>
          <a:lstStyle/>
          <a:p>
            <a:r>
              <a:rPr lang="en-US" dirty="0"/>
              <a:t>American Academy of Pediatrics recommendations:</a:t>
            </a:r>
          </a:p>
          <a:p>
            <a:pPr lvl="1"/>
            <a:r>
              <a:rPr lang="en-US" dirty="0"/>
              <a:t>Exclusive breast feeding until 6 months of age</a:t>
            </a:r>
          </a:p>
          <a:p>
            <a:pPr lvl="1"/>
            <a:r>
              <a:rPr lang="en-US" dirty="0"/>
              <a:t>Introduce solid foods around 6 months of age</a:t>
            </a:r>
          </a:p>
          <a:p>
            <a:r>
              <a:rPr lang="en-US" dirty="0"/>
              <a:t>Complementary foods may start around 6 months of age</a:t>
            </a:r>
          </a:p>
          <a:p>
            <a:pPr lvl="1"/>
            <a:r>
              <a:rPr lang="en-US" dirty="0"/>
              <a:t>Try one new “single-ingredient” food at a time. Wait 2 to 3 days before starting another. Monitor for allergic reactions such as diarrhea, rash or vomiting.</a:t>
            </a:r>
          </a:p>
          <a:p>
            <a:pPr lvl="1"/>
            <a:r>
              <a:rPr lang="en-US" dirty="0"/>
              <a:t>Keep your baby in a highchair when feeding solids.</a:t>
            </a:r>
          </a:p>
        </p:txBody>
      </p:sp>
      <p:pic>
        <p:nvPicPr>
          <p:cNvPr id="4" name="Slid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2452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Feeding Guidelines </a:t>
            </a:r>
          </a:p>
        </p:txBody>
      </p:sp>
      <p:sp>
        <p:nvSpPr>
          <p:cNvPr id="3" name="Content Placeholder 2"/>
          <p:cNvSpPr>
            <a:spLocks noGrp="1"/>
          </p:cNvSpPr>
          <p:nvPr>
            <p:ph idx="1"/>
          </p:nvPr>
        </p:nvSpPr>
        <p:spPr/>
        <p:txBody>
          <a:bodyPr/>
          <a:lstStyle/>
          <a:p>
            <a:r>
              <a:rPr lang="en-US" dirty="0"/>
              <a:t>Continue to feed based on hunger cues such as putting hands and fingers in their mouth or turning their head away when full</a:t>
            </a:r>
          </a:p>
          <a:p>
            <a:endParaRPr lang="en-US" dirty="0"/>
          </a:p>
          <a:p>
            <a:r>
              <a:rPr lang="en-US" dirty="0"/>
              <a:t>Feedings should last no longer than 20-30 minutes</a:t>
            </a:r>
          </a:p>
          <a:p>
            <a:endParaRPr lang="en-US" dirty="0"/>
          </a:p>
          <a:p>
            <a:r>
              <a:rPr lang="en-US" dirty="0"/>
              <a:t>At 6 months of age, infants have used their iron stores and now require iron fortified foods such as fortified infant cereals or meats. </a:t>
            </a:r>
          </a:p>
          <a:p>
            <a:endParaRPr lang="en-US" dirty="0"/>
          </a:p>
        </p:txBody>
      </p:sp>
      <p:pic>
        <p:nvPicPr>
          <p:cNvPr id="4" name="Slid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7100"/>
            <a:ext cx="609600" cy="609600"/>
          </a:xfrm>
          <a:prstGeom prst="rect">
            <a:avLst/>
          </a:prstGeom>
        </p:spPr>
      </p:pic>
    </p:spTree>
    <p:extLst>
      <p:ext uri="{BB962C8B-B14F-4D97-AF65-F5344CB8AC3E}">
        <p14:creationId xmlns:p14="http://schemas.microsoft.com/office/powerpoint/2010/main" val="1868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Feeding Guidelines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1797679"/>
              </p:ext>
            </p:extLst>
          </p:nvPr>
        </p:nvGraphicFramePr>
        <p:xfrm>
          <a:off x="838200" y="1825625"/>
          <a:ext cx="10515600" cy="439420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xmlns="" val="20000"/>
                    </a:ext>
                  </a:extLst>
                </a:gridCol>
                <a:gridCol w="2103120">
                  <a:extLst>
                    <a:ext uri="{9D8B030D-6E8A-4147-A177-3AD203B41FA5}">
                      <a16:colId xmlns:a16="http://schemas.microsoft.com/office/drawing/2014/main" xmlns="" val="20001"/>
                    </a:ext>
                  </a:extLst>
                </a:gridCol>
                <a:gridCol w="2103120">
                  <a:extLst>
                    <a:ext uri="{9D8B030D-6E8A-4147-A177-3AD203B41FA5}">
                      <a16:colId xmlns:a16="http://schemas.microsoft.com/office/drawing/2014/main" xmlns="" val="20002"/>
                    </a:ext>
                  </a:extLst>
                </a:gridCol>
                <a:gridCol w="2103120">
                  <a:extLst>
                    <a:ext uri="{9D8B030D-6E8A-4147-A177-3AD203B41FA5}">
                      <a16:colId xmlns:a16="http://schemas.microsoft.com/office/drawing/2014/main" xmlns="" val="20003"/>
                    </a:ext>
                  </a:extLst>
                </a:gridCol>
                <a:gridCol w="2103120">
                  <a:extLst>
                    <a:ext uri="{9D8B030D-6E8A-4147-A177-3AD203B41FA5}">
                      <a16:colId xmlns:a16="http://schemas.microsoft.com/office/drawing/2014/main" xmlns="" val="20004"/>
                    </a:ext>
                  </a:extLst>
                </a:gridCol>
              </a:tblGrid>
              <a:tr h="370840">
                <a:tc>
                  <a:txBody>
                    <a:bodyPr/>
                    <a:lstStyle/>
                    <a:p>
                      <a:endParaRPr lang="en-US" dirty="0"/>
                    </a:p>
                  </a:txBody>
                  <a:tcPr/>
                </a:tc>
                <a:tc>
                  <a:txBody>
                    <a:bodyPr/>
                    <a:lstStyle/>
                    <a:p>
                      <a:r>
                        <a:rPr lang="en-US" dirty="0"/>
                        <a:t>Birth to 6 months</a:t>
                      </a:r>
                    </a:p>
                  </a:txBody>
                  <a:tcPr/>
                </a:tc>
                <a:tc>
                  <a:txBody>
                    <a:bodyPr/>
                    <a:lstStyle/>
                    <a:p>
                      <a:r>
                        <a:rPr lang="en-US" dirty="0"/>
                        <a:t>6-7 months</a:t>
                      </a:r>
                    </a:p>
                  </a:txBody>
                  <a:tcPr/>
                </a:tc>
                <a:tc>
                  <a:txBody>
                    <a:bodyPr/>
                    <a:lstStyle/>
                    <a:p>
                      <a:r>
                        <a:rPr lang="en-US" dirty="0"/>
                        <a:t>8-9 months</a:t>
                      </a:r>
                    </a:p>
                  </a:txBody>
                  <a:tcPr/>
                </a:tc>
                <a:tc>
                  <a:txBody>
                    <a:bodyPr/>
                    <a:lstStyle/>
                    <a:p>
                      <a:r>
                        <a:rPr lang="en-US" dirty="0"/>
                        <a:t>10-12 months</a:t>
                      </a:r>
                    </a:p>
                  </a:txBody>
                  <a:tcPr/>
                </a:tc>
                <a:extLst>
                  <a:ext uri="{0D108BD9-81ED-4DB2-BD59-A6C34878D82A}">
                    <a16:rowId xmlns:a16="http://schemas.microsoft.com/office/drawing/2014/main" xmlns="" val="10000"/>
                  </a:ext>
                </a:extLst>
              </a:tr>
              <a:tr h="370840">
                <a:tc>
                  <a:txBody>
                    <a:bodyPr/>
                    <a:lstStyle/>
                    <a:p>
                      <a:r>
                        <a:rPr lang="en-US" b="1" dirty="0"/>
                        <a:t>Oral</a:t>
                      </a:r>
                      <a:r>
                        <a:rPr lang="en-US" b="1" baseline="0" dirty="0"/>
                        <a:t> Feeding Skills</a:t>
                      </a:r>
                      <a:endParaRPr lang="en-US" b="1" dirty="0"/>
                    </a:p>
                  </a:txBody>
                  <a:tcPr/>
                </a:tc>
                <a:tc>
                  <a:txBody>
                    <a:bodyPr/>
                    <a:lstStyle/>
                    <a:p>
                      <a:r>
                        <a:rPr lang="en-US" dirty="0"/>
                        <a:t>Coordinated suck-swallow-breath</a:t>
                      </a:r>
                    </a:p>
                  </a:txBody>
                  <a:tcPr/>
                </a:tc>
                <a:tc>
                  <a:txBody>
                    <a:bodyPr/>
                    <a:lstStyle/>
                    <a:p>
                      <a:pPr marL="342900" indent="-342900">
                        <a:buAutoNum type="arabicPeriod"/>
                      </a:pPr>
                      <a:r>
                        <a:rPr lang="en-US" baseline="0" dirty="0"/>
                        <a:t>Inconsistently opens mouth for spoon; attempt to close lips on spoon</a:t>
                      </a:r>
                    </a:p>
                    <a:p>
                      <a:pPr marL="342900" indent="-342900">
                        <a:buAutoNum type="arabicPeriod"/>
                      </a:pPr>
                      <a:r>
                        <a:rPr lang="en-US" baseline="0" dirty="0"/>
                        <a:t>More consistent mouth opening and lip closure on spoon</a:t>
                      </a:r>
                      <a:endParaRPr lang="en-US" dirty="0"/>
                    </a:p>
                  </a:txBody>
                  <a:tcPr/>
                </a:tc>
                <a:tc>
                  <a:txBody>
                    <a:bodyPr/>
                    <a:lstStyle/>
                    <a:p>
                      <a:r>
                        <a:rPr lang="en-US" dirty="0"/>
                        <a:t>Pick up solids and bring to mouth; attempts to bite pieces; early up-down chewing </a:t>
                      </a:r>
                    </a:p>
                  </a:txBody>
                  <a:tcPr/>
                </a:tc>
                <a:tc>
                  <a:txBody>
                    <a:bodyPr/>
                    <a:lstStyle/>
                    <a:p>
                      <a:pPr marL="342900" indent="-342900">
                        <a:buAutoNum type="arabicPeriod"/>
                      </a:pPr>
                      <a:r>
                        <a:rPr lang="en-US" dirty="0"/>
                        <a:t>Efficient</a:t>
                      </a:r>
                      <a:r>
                        <a:rPr lang="en-US" baseline="0" dirty="0"/>
                        <a:t> skills for spoon feeding; tongue mashing pieces</a:t>
                      </a:r>
                    </a:p>
                    <a:p>
                      <a:pPr marL="342900" indent="-342900">
                        <a:buAutoNum type="arabicPeriod"/>
                      </a:pPr>
                      <a:r>
                        <a:rPr lang="en-US" baseline="0" dirty="0"/>
                        <a:t>Improved chewing; moves food to side with tongue</a:t>
                      </a:r>
                      <a:endParaRPr lang="en-US" dirty="0"/>
                    </a:p>
                  </a:txBody>
                  <a:tcPr/>
                </a:tc>
                <a:extLst>
                  <a:ext uri="{0D108BD9-81ED-4DB2-BD59-A6C34878D82A}">
                    <a16:rowId xmlns:a16="http://schemas.microsoft.com/office/drawing/2014/main" xmlns="" val="10001"/>
                  </a:ext>
                </a:extLst>
              </a:tr>
              <a:tr h="370840">
                <a:tc>
                  <a:txBody>
                    <a:bodyPr/>
                    <a:lstStyle/>
                    <a:p>
                      <a:r>
                        <a:rPr lang="en-US" b="1" dirty="0"/>
                        <a:t>Appropriate Textures</a:t>
                      </a:r>
                    </a:p>
                  </a:txBody>
                  <a:tcPr/>
                </a:tc>
                <a:tc>
                  <a:txBody>
                    <a:bodyPr/>
                    <a:lstStyle/>
                    <a:p>
                      <a:r>
                        <a:rPr lang="en-US" dirty="0"/>
                        <a:t>Thin liquids (breast milk, formula)</a:t>
                      </a:r>
                    </a:p>
                  </a:txBody>
                  <a:tcPr/>
                </a:tc>
                <a:tc>
                  <a:txBody>
                    <a:bodyPr/>
                    <a:lstStyle/>
                    <a:p>
                      <a:pPr marL="342900" indent="-342900">
                        <a:buAutoNum type="arabicPeriod"/>
                      </a:pPr>
                      <a:r>
                        <a:rPr lang="en-US" dirty="0"/>
                        <a:t>Smooth,</a:t>
                      </a:r>
                      <a:r>
                        <a:rPr lang="en-US" baseline="0" dirty="0"/>
                        <a:t> thin purees</a:t>
                      </a:r>
                    </a:p>
                    <a:p>
                      <a:pPr marL="342900" indent="-342900">
                        <a:buAutoNum type="arabicPeriod"/>
                      </a:pPr>
                      <a:r>
                        <a:rPr lang="en-US" baseline="0" dirty="0"/>
                        <a:t>Smooth, thicker purees</a:t>
                      </a:r>
                      <a:endParaRPr lang="en-US" dirty="0"/>
                    </a:p>
                  </a:txBody>
                  <a:tcPr/>
                </a:tc>
                <a:tc>
                  <a:txBody>
                    <a:bodyPr/>
                    <a:lstStyle/>
                    <a:p>
                      <a:pPr marL="342900" indent="-342900">
                        <a:buFont typeface="+mj-lt"/>
                        <a:buAutoNum type="arabicPeriod"/>
                      </a:pPr>
                      <a:r>
                        <a:rPr lang="en-US" baseline="0" dirty="0"/>
                        <a:t>Fork-mashed solids</a:t>
                      </a:r>
                    </a:p>
                    <a:p>
                      <a:pPr marL="342900" indent="-342900">
                        <a:buFont typeface="+mj-lt"/>
                        <a:buAutoNum type="arabicPeriod"/>
                      </a:pPr>
                      <a:r>
                        <a:rPr lang="en-US" baseline="0" dirty="0"/>
                        <a:t>Easily dissolvable solids</a:t>
                      </a:r>
                      <a:endParaRPr lang="en-US" dirty="0"/>
                    </a:p>
                  </a:txBody>
                  <a:tcPr/>
                </a:tc>
                <a:tc>
                  <a:txBody>
                    <a:bodyPr/>
                    <a:lstStyle/>
                    <a:p>
                      <a:pPr marL="342900" indent="-342900">
                        <a:buAutoNum type="arabicPeriod"/>
                      </a:pPr>
                      <a:r>
                        <a:rPr lang="en-US" dirty="0"/>
                        <a:t>Textured purees</a:t>
                      </a:r>
                    </a:p>
                    <a:p>
                      <a:pPr marL="342900" indent="-342900">
                        <a:buAutoNum type="arabicPeriod"/>
                      </a:pPr>
                      <a:r>
                        <a:rPr lang="en-US" dirty="0"/>
                        <a:t>Diced/chopped solids 1/2 “ or smaller</a:t>
                      </a:r>
                    </a:p>
                  </a:txBody>
                  <a:tcPr/>
                </a:tc>
                <a:extLst>
                  <a:ext uri="{0D108BD9-81ED-4DB2-BD59-A6C34878D82A}">
                    <a16:rowId xmlns:a16="http://schemas.microsoft.com/office/drawing/2014/main" xmlns="" val="10002"/>
                  </a:ext>
                </a:extLst>
              </a:tr>
            </a:tbl>
          </a:graphicData>
        </a:graphic>
      </p:graphicFrame>
      <p:pic>
        <p:nvPicPr>
          <p:cNvPr id="3" name="Slid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48022"/>
            <a:ext cx="609600" cy="609600"/>
          </a:xfrm>
          <a:prstGeom prst="rect">
            <a:avLst/>
          </a:prstGeom>
        </p:spPr>
      </p:pic>
    </p:spTree>
    <p:extLst>
      <p:ext uri="{BB962C8B-B14F-4D97-AF65-F5344CB8AC3E}">
        <p14:creationId xmlns:p14="http://schemas.microsoft.com/office/powerpoint/2010/main" val="83638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Feeding Guidelines: Solids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88707994"/>
              </p:ext>
            </p:extLst>
          </p:nvPr>
        </p:nvGraphicFramePr>
        <p:xfrm>
          <a:off x="838200" y="1825625"/>
          <a:ext cx="9476421" cy="3816893"/>
        </p:xfrm>
        <a:graphic>
          <a:graphicData uri="http://schemas.openxmlformats.org/drawingml/2006/table">
            <a:tbl>
              <a:tblPr firstRow="1" bandRow="1">
                <a:tableStyleId>{5C22544A-7EE6-4342-B048-85BDC9FD1C3A}</a:tableStyleId>
              </a:tblPr>
              <a:tblGrid>
                <a:gridCol w="2369105">
                  <a:extLst>
                    <a:ext uri="{9D8B030D-6E8A-4147-A177-3AD203B41FA5}">
                      <a16:colId xmlns:a16="http://schemas.microsoft.com/office/drawing/2014/main" xmlns="" val="20000"/>
                    </a:ext>
                  </a:extLst>
                </a:gridCol>
                <a:gridCol w="2369105">
                  <a:extLst>
                    <a:ext uri="{9D8B030D-6E8A-4147-A177-3AD203B41FA5}">
                      <a16:colId xmlns:a16="http://schemas.microsoft.com/office/drawing/2014/main" xmlns="" val="20001"/>
                    </a:ext>
                  </a:extLst>
                </a:gridCol>
                <a:gridCol w="4738211">
                  <a:extLst>
                    <a:ext uri="{9D8B030D-6E8A-4147-A177-3AD203B41FA5}">
                      <a16:colId xmlns:a16="http://schemas.microsoft.com/office/drawing/2014/main" xmlns="" val="20002"/>
                    </a:ext>
                  </a:extLst>
                </a:gridCol>
              </a:tblGrid>
              <a:tr h="417741">
                <a:tc>
                  <a:txBody>
                    <a:bodyPr/>
                    <a:lstStyle/>
                    <a:p>
                      <a:endParaRPr lang="en-US" sz="2000" dirty="0"/>
                    </a:p>
                  </a:txBody>
                  <a:tcPr marL="103005" marR="103005" marT="51502" marB="51502"/>
                </a:tc>
                <a:tc>
                  <a:txBody>
                    <a:bodyPr/>
                    <a:lstStyle/>
                    <a:p>
                      <a:r>
                        <a:rPr lang="en-US" sz="2000" dirty="0"/>
                        <a:t>6-7 months</a:t>
                      </a:r>
                    </a:p>
                  </a:txBody>
                  <a:tcPr marL="103005" marR="103005" marT="51502" marB="51502"/>
                </a:tc>
                <a:tc>
                  <a:txBody>
                    <a:bodyPr/>
                    <a:lstStyle/>
                    <a:p>
                      <a:r>
                        <a:rPr lang="en-US" sz="2000" dirty="0"/>
                        <a:t>8-12 months</a:t>
                      </a:r>
                    </a:p>
                  </a:txBody>
                  <a:tcPr marL="103005" marR="103005" marT="51502" marB="51502"/>
                </a:tc>
                <a:extLst>
                  <a:ext uri="{0D108BD9-81ED-4DB2-BD59-A6C34878D82A}">
                    <a16:rowId xmlns:a16="http://schemas.microsoft.com/office/drawing/2014/main" xmlns="" val="10000"/>
                  </a:ext>
                </a:extLst>
              </a:tr>
              <a:tr h="1030046">
                <a:tc>
                  <a:txBody>
                    <a:bodyPr/>
                    <a:lstStyle/>
                    <a:p>
                      <a:r>
                        <a:rPr lang="en-US" sz="2000" b="1" dirty="0"/>
                        <a:t>Grains</a:t>
                      </a:r>
                    </a:p>
                  </a:txBody>
                  <a:tcPr marL="103005" marR="103005" marT="51502" marB="51502"/>
                </a:tc>
                <a:tc>
                  <a:txBody>
                    <a:bodyPr/>
                    <a:lstStyle/>
                    <a:p>
                      <a:r>
                        <a:rPr lang="en-US" sz="2000" b="1" dirty="0"/>
                        <a:t>1-2 servings</a:t>
                      </a:r>
                    </a:p>
                    <a:p>
                      <a:r>
                        <a:rPr lang="en-US" sz="2000" dirty="0"/>
                        <a:t>2-4 tbsp. infant cereal</a:t>
                      </a:r>
                    </a:p>
                  </a:txBody>
                  <a:tcPr marL="103005" marR="103005" marT="51502" marB="51502"/>
                </a:tc>
                <a:tc>
                  <a:txBody>
                    <a:bodyPr/>
                    <a:lstStyle/>
                    <a:p>
                      <a:r>
                        <a:rPr lang="en-US" sz="2000" b="1" dirty="0"/>
                        <a:t>2 servings</a:t>
                      </a:r>
                    </a:p>
                    <a:p>
                      <a:r>
                        <a:rPr lang="en-US" sz="2000" dirty="0"/>
                        <a:t>2-4 tbsp. infant cereal / ½ slice bread / 2 crackers / 3-4 tbsp. pasta</a:t>
                      </a:r>
                    </a:p>
                  </a:txBody>
                  <a:tcPr marL="103005" marR="103005" marT="51502" marB="51502"/>
                </a:tc>
                <a:extLst>
                  <a:ext uri="{0D108BD9-81ED-4DB2-BD59-A6C34878D82A}">
                    <a16:rowId xmlns:a16="http://schemas.microsoft.com/office/drawing/2014/main" xmlns="" val="10001"/>
                  </a:ext>
                </a:extLst>
              </a:tr>
              <a:tr h="1339060">
                <a:tc>
                  <a:txBody>
                    <a:bodyPr/>
                    <a:lstStyle/>
                    <a:p>
                      <a:r>
                        <a:rPr lang="en-US" sz="2000" b="1" dirty="0"/>
                        <a:t>Fruits and Vegetables</a:t>
                      </a:r>
                    </a:p>
                  </a:txBody>
                  <a:tcPr marL="103005" marR="103005" marT="51502" marB="51502"/>
                </a:tc>
                <a:tc>
                  <a:txBody>
                    <a:bodyPr/>
                    <a:lstStyle/>
                    <a:p>
                      <a:r>
                        <a:rPr lang="en-US" sz="2000" b="1" dirty="0"/>
                        <a:t>1-2 servings</a:t>
                      </a:r>
                    </a:p>
                    <a:p>
                      <a:r>
                        <a:rPr lang="en-US" sz="2000" dirty="0"/>
                        <a:t>2-3 tbsp. pureed fruits and/or vegetables</a:t>
                      </a:r>
                    </a:p>
                  </a:txBody>
                  <a:tcPr marL="103005" marR="103005" marT="51502" marB="51502"/>
                </a:tc>
                <a:tc>
                  <a:txBody>
                    <a:bodyPr/>
                    <a:lstStyle/>
                    <a:p>
                      <a:r>
                        <a:rPr lang="en-US" sz="2000" b="1" dirty="0"/>
                        <a:t>2-3 servings</a:t>
                      </a:r>
                    </a:p>
                    <a:p>
                      <a:r>
                        <a:rPr lang="en-US" sz="2000" dirty="0"/>
                        <a:t>3-4 tbsp. fruits and/or vegetables</a:t>
                      </a:r>
                    </a:p>
                  </a:txBody>
                  <a:tcPr marL="103005" marR="103005" marT="51502" marB="51502"/>
                </a:tc>
                <a:extLst>
                  <a:ext uri="{0D108BD9-81ED-4DB2-BD59-A6C34878D82A}">
                    <a16:rowId xmlns:a16="http://schemas.microsoft.com/office/drawing/2014/main" xmlns="" val="10002"/>
                  </a:ext>
                </a:extLst>
              </a:tr>
              <a:tr h="1030046">
                <a:tc>
                  <a:txBody>
                    <a:bodyPr/>
                    <a:lstStyle/>
                    <a:p>
                      <a:r>
                        <a:rPr lang="en-US" sz="2000" b="1" dirty="0"/>
                        <a:t>Proteins</a:t>
                      </a:r>
                    </a:p>
                  </a:txBody>
                  <a:tcPr marL="103005" marR="103005" marT="51502" marB="51502"/>
                </a:tc>
                <a:tc>
                  <a:txBody>
                    <a:bodyPr/>
                    <a:lstStyle/>
                    <a:p>
                      <a:r>
                        <a:rPr lang="en-US" sz="2000" b="1" dirty="0"/>
                        <a:t>1-2 servings</a:t>
                      </a:r>
                    </a:p>
                    <a:p>
                      <a:r>
                        <a:rPr lang="en-US" sz="2000" dirty="0"/>
                        <a:t>1-2 tbsp. pureed meat or legumes</a:t>
                      </a:r>
                    </a:p>
                  </a:txBody>
                  <a:tcPr marL="103005" marR="103005" marT="51502" marB="51502"/>
                </a:tc>
                <a:tc>
                  <a:txBody>
                    <a:bodyPr/>
                    <a:lstStyle/>
                    <a:p>
                      <a:r>
                        <a:rPr lang="en-US" sz="2000" b="1" dirty="0"/>
                        <a:t>2 servings</a:t>
                      </a:r>
                    </a:p>
                    <a:p>
                      <a:r>
                        <a:rPr lang="en-US" sz="2000" dirty="0"/>
                        <a:t>3-4 tbsp. meat / 4 tbsp. legumes / ½ </a:t>
                      </a:r>
                      <a:r>
                        <a:rPr lang="en-US" sz="2000" dirty="0" err="1"/>
                        <a:t>oz</a:t>
                      </a:r>
                      <a:r>
                        <a:rPr lang="en-US" sz="2000" dirty="0"/>
                        <a:t> cheese / ½ cup yogurt</a:t>
                      </a:r>
                    </a:p>
                  </a:txBody>
                  <a:tcPr marL="103005" marR="103005" marT="51502" marB="51502"/>
                </a:tc>
                <a:extLst>
                  <a:ext uri="{0D108BD9-81ED-4DB2-BD59-A6C34878D82A}">
                    <a16:rowId xmlns:a16="http://schemas.microsoft.com/office/drawing/2014/main" xmlns="" val="10003"/>
                  </a:ext>
                </a:extLst>
              </a:tr>
            </a:tbl>
          </a:graphicData>
        </a:graphic>
      </p:graphicFrame>
      <p:pic>
        <p:nvPicPr>
          <p:cNvPr id="3" name="Slid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957711"/>
            <a:ext cx="609600" cy="609600"/>
          </a:xfrm>
          <a:prstGeom prst="rect">
            <a:avLst/>
          </a:prstGeom>
        </p:spPr>
      </p:pic>
    </p:spTree>
    <p:extLst>
      <p:ext uri="{BB962C8B-B14F-4D97-AF65-F5344CB8AC3E}">
        <p14:creationId xmlns:p14="http://schemas.microsoft.com/office/powerpoint/2010/main" val="84055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Foods to Avoid	</a:t>
            </a:r>
          </a:p>
        </p:txBody>
      </p:sp>
      <p:sp>
        <p:nvSpPr>
          <p:cNvPr id="3" name="Content Placeholder 2"/>
          <p:cNvSpPr>
            <a:spLocks noGrp="1"/>
          </p:cNvSpPr>
          <p:nvPr>
            <p:ph idx="1"/>
          </p:nvPr>
        </p:nvSpPr>
        <p:spPr/>
        <p:txBody>
          <a:bodyPr>
            <a:normAutofit fontScale="92500" lnSpcReduction="20000"/>
          </a:bodyPr>
          <a:lstStyle/>
          <a:p>
            <a:r>
              <a:rPr lang="en-US" dirty="0"/>
              <a:t>Do not give honey or </a:t>
            </a:r>
            <a:r>
              <a:rPr lang="en-US" dirty="0" err="1"/>
              <a:t>Karo</a:t>
            </a:r>
            <a:r>
              <a:rPr lang="en-US" dirty="0"/>
              <a:t> Syrup under one year of age as it can cause botulism.</a:t>
            </a:r>
          </a:p>
          <a:p>
            <a:r>
              <a:rPr lang="en-US" dirty="0"/>
              <a:t>Avoid small pieces of food that are hard and sticky such as:</a:t>
            </a:r>
          </a:p>
          <a:p>
            <a:pPr lvl="1"/>
            <a:endParaRPr lang="en-US" dirty="0"/>
          </a:p>
          <a:p>
            <a:pPr lvl="1"/>
            <a:endParaRPr lang="en-US" dirty="0"/>
          </a:p>
          <a:p>
            <a:pPr lvl="1"/>
            <a:endParaRPr lang="en-US" dirty="0"/>
          </a:p>
          <a:p>
            <a:pPr lvl="1"/>
            <a:endParaRPr lang="en-US" dirty="0"/>
          </a:p>
          <a:p>
            <a:pPr lvl="1"/>
            <a:endParaRPr lang="en-US" dirty="0"/>
          </a:p>
          <a:p>
            <a:pPr lvl="1"/>
            <a:r>
              <a:rPr lang="en-US" dirty="0"/>
              <a:t>*Babies can choke on thick clumps of peanut butter. Instead, mix it into a puree or spread thinly on a cracker</a:t>
            </a:r>
          </a:p>
          <a:p>
            <a:r>
              <a:rPr lang="en-US" dirty="0"/>
              <a:t>Fruit juice, Kool-Aid®, fruit punch, soda, sugar water, tea or coffee. </a:t>
            </a:r>
          </a:p>
          <a:p>
            <a:r>
              <a:rPr lang="en-US" dirty="0"/>
              <a:t>Fried foods, high fat gravies, sauces or processed meat such as bologna. </a:t>
            </a:r>
          </a:p>
        </p:txBody>
      </p:sp>
      <p:graphicFrame>
        <p:nvGraphicFramePr>
          <p:cNvPr id="5" name="Table 4"/>
          <p:cNvGraphicFramePr>
            <a:graphicFrameLocks noGrp="1"/>
          </p:cNvGraphicFramePr>
          <p:nvPr>
            <p:extLst>
              <p:ext uri="{D42A27DB-BD31-4B8C-83A1-F6EECF244321}">
                <p14:modId xmlns:p14="http://schemas.microsoft.com/office/powerpoint/2010/main" val="4178200981"/>
              </p:ext>
            </p:extLst>
          </p:nvPr>
        </p:nvGraphicFramePr>
        <p:xfrm>
          <a:off x="1827284" y="2864892"/>
          <a:ext cx="8128000" cy="1234072"/>
        </p:xfrm>
        <a:graphic>
          <a:graphicData uri="http://schemas.openxmlformats.org/drawingml/2006/table">
            <a:tbl>
              <a:tblPr firstRow="1" bandRow="1">
                <a:tableStyleId>{69CF1AB2-1976-4502-BF36-3FF5EA218861}</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gridCol w="2032000">
                  <a:extLst>
                    <a:ext uri="{9D8B030D-6E8A-4147-A177-3AD203B41FA5}">
                      <a16:colId xmlns:a16="http://schemas.microsoft.com/office/drawing/2014/main" xmlns="" val="20003"/>
                    </a:ext>
                  </a:extLst>
                </a:gridCol>
              </a:tblGrid>
              <a:tr h="492392">
                <a:tc>
                  <a:txBody>
                    <a:bodyPr/>
                    <a:lstStyle/>
                    <a:p>
                      <a:r>
                        <a:rPr lang="en-US" b="0" dirty="0"/>
                        <a:t>Grapes</a:t>
                      </a:r>
                    </a:p>
                  </a:txBody>
                  <a:tcPr/>
                </a:tc>
                <a:tc>
                  <a:txBody>
                    <a:bodyPr/>
                    <a:lstStyle/>
                    <a:p>
                      <a:r>
                        <a:rPr lang="en-US" b="0" dirty="0"/>
                        <a:t>Raw Vegetables</a:t>
                      </a:r>
                    </a:p>
                  </a:txBody>
                  <a:tcPr/>
                </a:tc>
                <a:tc>
                  <a:txBody>
                    <a:bodyPr/>
                    <a:lstStyle/>
                    <a:p>
                      <a:r>
                        <a:rPr lang="en-US" b="0" dirty="0"/>
                        <a:t>Raisins</a:t>
                      </a:r>
                    </a:p>
                  </a:txBody>
                  <a:tcPr/>
                </a:tc>
                <a:tc>
                  <a:txBody>
                    <a:bodyPr/>
                    <a:lstStyle/>
                    <a:p>
                      <a:r>
                        <a:rPr lang="en-US" b="0" dirty="0"/>
                        <a:t>Gum</a:t>
                      </a:r>
                    </a:p>
                  </a:txBody>
                  <a:tcPr/>
                </a:tc>
                <a:extLst>
                  <a:ext uri="{0D108BD9-81ED-4DB2-BD59-A6C34878D82A}">
                    <a16:rowId xmlns:a16="http://schemas.microsoft.com/office/drawing/2014/main" xmlns="" val="10000"/>
                  </a:ext>
                </a:extLst>
              </a:tr>
              <a:tr h="370840">
                <a:tc>
                  <a:txBody>
                    <a:bodyPr/>
                    <a:lstStyle/>
                    <a:p>
                      <a:r>
                        <a:rPr lang="en-US" dirty="0"/>
                        <a:t>Nuts</a:t>
                      </a:r>
                    </a:p>
                  </a:txBody>
                  <a:tcPr/>
                </a:tc>
                <a:tc>
                  <a:txBody>
                    <a:bodyPr/>
                    <a:lstStyle/>
                    <a:p>
                      <a:r>
                        <a:rPr lang="en-US" dirty="0"/>
                        <a:t>Pretzels</a:t>
                      </a:r>
                    </a:p>
                  </a:txBody>
                  <a:tcPr/>
                </a:tc>
                <a:tc>
                  <a:txBody>
                    <a:bodyPr/>
                    <a:lstStyle/>
                    <a:p>
                      <a:r>
                        <a:rPr lang="en-US" dirty="0"/>
                        <a:t>Chips</a:t>
                      </a:r>
                    </a:p>
                  </a:txBody>
                  <a:tcPr/>
                </a:tc>
                <a:tc>
                  <a:txBody>
                    <a:bodyPr/>
                    <a:lstStyle/>
                    <a:p>
                      <a:r>
                        <a:rPr lang="en-US" dirty="0"/>
                        <a:t>Popcorn</a:t>
                      </a:r>
                    </a:p>
                  </a:txBody>
                  <a:tcPr/>
                </a:tc>
                <a:extLst>
                  <a:ext uri="{0D108BD9-81ED-4DB2-BD59-A6C34878D82A}">
                    <a16:rowId xmlns:a16="http://schemas.microsoft.com/office/drawing/2014/main" xmlns="" val="10001"/>
                  </a:ext>
                </a:extLst>
              </a:tr>
              <a:tr h="370840">
                <a:tc>
                  <a:txBody>
                    <a:bodyPr/>
                    <a:lstStyle/>
                    <a:p>
                      <a:r>
                        <a:rPr lang="en-US" dirty="0"/>
                        <a:t>Candy</a:t>
                      </a:r>
                    </a:p>
                  </a:txBody>
                  <a:tcPr/>
                </a:tc>
                <a:tc>
                  <a:txBody>
                    <a:bodyPr/>
                    <a:lstStyle/>
                    <a:p>
                      <a:r>
                        <a:rPr lang="en-US" dirty="0"/>
                        <a:t>Hot Dogs</a:t>
                      </a:r>
                    </a:p>
                  </a:txBody>
                  <a:tcPr/>
                </a:tc>
                <a:tc>
                  <a:txBody>
                    <a:bodyPr/>
                    <a:lstStyle/>
                    <a:p>
                      <a:r>
                        <a:rPr lang="en-US" dirty="0"/>
                        <a:t>Fruit Leather</a:t>
                      </a:r>
                    </a:p>
                  </a:txBody>
                  <a:tcPr/>
                </a:tc>
                <a:tc>
                  <a:txBody>
                    <a:bodyPr/>
                    <a:lstStyle/>
                    <a:p>
                      <a:r>
                        <a:rPr lang="en-US" dirty="0"/>
                        <a:t>Peanut Butter *</a:t>
                      </a:r>
                    </a:p>
                  </a:txBody>
                  <a:tcPr/>
                </a:tc>
                <a:extLst>
                  <a:ext uri="{0D108BD9-81ED-4DB2-BD59-A6C34878D82A}">
                    <a16:rowId xmlns:a16="http://schemas.microsoft.com/office/drawing/2014/main" xmlns="" val="10002"/>
                  </a:ext>
                </a:extLst>
              </a:tr>
            </a:tbl>
          </a:graphicData>
        </a:graphic>
      </p:graphicFrame>
      <p:pic>
        <p:nvPicPr>
          <p:cNvPr id="4" name="Slide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7100"/>
            <a:ext cx="609600" cy="609600"/>
          </a:xfrm>
          <a:prstGeom prst="rect">
            <a:avLst/>
          </a:prstGeom>
        </p:spPr>
      </p:pic>
    </p:spTree>
    <p:extLst>
      <p:ext uri="{BB962C8B-B14F-4D97-AF65-F5344CB8AC3E}">
        <p14:creationId xmlns:p14="http://schemas.microsoft.com/office/powerpoint/2010/main" val="17267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Food Allergens</a:t>
            </a:r>
          </a:p>
        </p:txBody>
      </p:sp>
      <p:sp>
        <p:nvSpPr>
          <p:cNvPr id="3" name="Content Placeholder 2"/>
          <p:cNvSpPr>
            <a:spLocks noGrp="1"/>
          </p:cNvSpPr>
          <p:nvPr>
            <p:ph idx="1"/>
          </p:nvPr>
        </p:nvSpPr>
        <p:spPr/>
        <p:txBody>
          <a:bodyPr/>
          <a:lstStyle/>
          <a:p>
            <a:r>
              <a:rPr lang="en-US" dirty="0"/>
              <a:t>May introduce common allergens once solids are started. </a:t>
            </a:r>
          </a:p>
          <a:p>
            <a:r>
              <a:rPr lang="en-US" dirty="0"/>
              <a:t>Offer peanuts, wheat, eggs and fish in a safe form:</a:t>
            </a:r>
          </a:p>
          <a:p>
            <a:pPr lvl="1"/>
            <a:r>
              <a:rPr lang="en-US" dirty="0"/>
              <a:t>Add 2 teaspoons of creamy peanut butter or powder peanut butter to oatmeal or a puree such as banana</a:t>
            </a:r>
          </a:p>
          <a:p>
            <a:pPr lvl="1"/>
            <a:r>
              <a:rPr lang="en-US" dirty="0"/>
              <a:t>Offer peanut puffs</a:t>
            </a:r>
          </a:p>
          <a:p>
            <a:pPr lvl="1"/>
            <a:r>
              <a:rPr lang="en-US" dirty="0"/>
              <a:t>Whole wheat infant cereal</a:t>
            </a:r>
          </a:p>
          <a:p>
            <a:pPr lvl="1"/>
            <a:r>
              <a:rPr lang="en-US" dirty="0"/>
              <a:t>Scrambled eggs, small pieces of flaky fish</a:t>
            </a:r>
          </a:p>
          <a:p>
            <a:pPr lvl="1"/>
            <a:r>
              <a:rPr lang="en-US" dirty="0"/>
              <a:t>Offer jarred or premade infant foods that contain these allergens (such as PB/Banana pouch)</a:t>
            </a:r>
          </a:p>
        </p:txBody>
      </p:sp>
      <p:pic>
        <p:nvPicPr>
          <p:cNvPr id="4" name="Slide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7100"/>
            <a:ext cx="609600" cy="609600"/>
          </a:xfrm>
          <a:prstGeom prst="rect">
            <a:avLst/>
          </a:prstGeom>
        </p:spPr>
      </p:pic>
    </p:spTree>
    <p:extLst>
      <p:ext uri="{BB962C8B-B14F-4D97-AF65-F5344CB8AC3E}">
        <p14:creationId xmlns:p14="http://schemas.microsoft.com/office/powerpoint/2010/main" val="30369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Led Weaning (BLW)</a:t>
            </a:r>
          </a:p>
        </p:txBody>
      </p:sp>
      <p:sp>
        <p:nvSpPr>
          <p:cNvPr id="3" name="Content Placeholder 2"/>
          <p:cNvSpPr>
            <a:spLocks noGrp="1"/>
          </p:cNvSpPr>
          <p:nvPr>
            <p:ph idx="1"/>
          </p:nvPr>
        </p:nvSpPr>
        <p:spPr/>
        <p:txBody>
          <a:bodyPr/>
          <a:lstStyle/>
          <a:p>
            <a:r>
              <a:rPr lang="en-US" dirty="0"/>
              <a:t>What is it?</a:t>
            </a:r>
          </a:p>
          <a:p>
            <a:pPr lvl="1"/>
            <a:r>
              <a:rPr lang="en-US" dirty="0"/>
              <a:t>Skips purees and instead offers soft table foods as first foods, allowing the baby to self-feed</a:t>
            </a:r>
          </a:p>
          <a:p>
            <a:pPr lvl="2"/>
            <a:r>
              <a:rPr lang="en-US" dirty="0"/>
              <a:t>Also known as Baby Led Solids</a:t>
            </a:r>
          </a:p>
          <a:p>
            <a:pPr lvl="2"/>
            <a:r>
              <a:rPr lang="en-US" dirty="0"/>
              <a:t>“Baby leads the way”</a:t>
            </a:r>
          </a:p>
          <a:p>
            <a:r>
              <a:rPr lang="en-US" dirty="0"/>
              <a:t>BLISS: Baby Led Introduction to Solids</a:t>
            </a:r>
          </a:p>
          <a:p>
            <a:pPr lvl="1"/>
            <a:r>
              <a:rPr lang="en-US" dirty="0"/>
              <a:t>No difference in BMI-for-age z-score at 12 and 24 months</a:t>
            </a:r>
          </a:p>
          <a:p>
            <a:pPr lvl="1"/>
            <a:r>
              <a:rPr lang="en-US" dirty="0"/>
              <a:t>No difference in rate of choking or iron deficiency</a:t>
            </a:r>
          </a:p>
          <a:p>
            <a:pPr lvl="1"/>
            <a:r>
              <a:rPr lang="en-US" dirty="0"/>
              <a:t>Less fussiness and greater enjoyment of food</a:t>
            </a:r>
          </a:p>
          <a:p>
            <a:pPr lvl="1"/>
            <a:endParaRPr lang="en-US" dirty="0"/>
          </a:p>
          <a:p>
            <a:endParaRPr lang="en-US" dirty="0"/>
          </a:p>
        </p:txBody>
      </p:sp>
      <p:pic>
        <p:nvPicPr>
          <p:cNvPr id="4" name="Slide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158121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Premature Infant</a:t>
            </a:r>
          </a:p>
        </p:txBody>
      </p:sp>
      <p:sp>
        <p:nvSpPr>
          <p:cNvPr id="3" name="Subtitle 2"/>
          <p:cNvSpPr>
            <a:spLocks noGrp="1"/>
          </p:cNvSpPr>
          <p:nvPr>
            <p:ph type="subTitle" idx="1"/>
          </p:nvPr>
        </p:nvSpPr>
        <p:spPr/>
        <p:txBody>
          <a:bodyPr/>
          <a:lstStyle/>
          <a:p>
            <a:endParaRPr lang="en-US" dirty="0"/>
          </a:p>
        </p:txBody>
      </p:sp>
      <p:pic>
        <p:nvPicPr>
          <p:cNvPr id="5" name="Audio 4">
            <a:hlinkClick r:id="" action="ppaction://media"/>
            <a:extLst>
              <a:ext uri="{FF2B5EF4-FFF2-40B4-BE49-F238E27FC236}">
                <a16:creationId xmlns:a16="http://schemas.microsoft.com/office/drawing/2014/main" xmlns="" id="{412BAFE0-B505-41BC-A34D-7AC7892EC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7756801"/>
      </p:ext>
    </p:extLst>
  </p:cSld>
  <p:clrMapOvr>
    <a:masterClrMapping/>
  </p:clrMapOvr>
  <mc:AlternateContent xmlns:mc="http://schemas.openxmlformats.org/markup-compatibility/2006" xmlns:p14="http://schemas.microsoft.com/office/powerpoint/2010/main">
    <mc:Choice Requires="p14">
      <p:transition spd="slow" p14:dur="2000" advTm="5804"/>
    </mc:Choice>
    <mc:Fallback xmlns="">
      <p:transition spd="slow" advTm="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Implementing BLW</a:t>
            </a:r>
          </a:p>
        </p:txBody>
      </p:sp>
      <p:sp>
        <p:nvSpPr>
          <p:cNvPr id="3" name="Content Placeholder 2"/>
          <p:cNvSpPr>
            <a:spLocks noGrp="1"/>
          </p:cNvSpPr>
          <p:nvPr>
            <p:ph idx="1"/>
          </p:nvPr>
        </p:nvSpPr>
        <p:spPr/>
        <p:txBody>
          <a:bodyPr>
            <a:normAutofit lnSpcReduction="10000"/>
          </a:bodyPr>
          <a:lstStyle/>
          <a:p>
            <a:r>
              <a:rPr lang="en-US" dirty="0"/>
              <a:t>Encourage to be a good fit</a:t>
            </a:r>
          </a:p>
          <a:p>
            <a:pPr lvl="1"/>
            <a:r>
              <a:rPr lang="en-US" dirty="0"/>
              <a:t>Family able to perform infant CPR</a:t>
            </a:r>
          </a:p>
          <a:p>
            <a:pPr lvl="1"/>
            <a:r>
              <a:rPr lang="en-US" dirty="0"/>
              <a:t>Understand difference between gagging and choking</a:t>
            </a:r>
          </a:p>
          <a:p>
            <a:pPr lvl="1"/>
            <a:r>
              <a:rPr lang="en-US" dirty="0"/>
              <a:t>Can parent be fully attentive</a:t>
            </a:r>
          </a:p>
          <a:p>
            <a:pPr lvl="1"/>
            <a:r>
              <a:rPr lang="en-US" dirty="0"/>
              <a:t>Will other children or distractions be present?</a:t>
            </a:r>
          </a:p>
          <a:p>
            <a:r>
              <a:rPr lang="en-US" dirty="0"/>
              <a:t>Be prepared for a mess</a:t>
            </a:r>
          </a:p>
          <a:p>
            <a:r>
              <a:rPr lang="en-US" dirty="0"/>
              <a:t>Emotional readiness</a:t>
            </a:r>
          </a:p>
          <a:p>
            <a:pPr lvl="1"/>
            <a:r>
              <a:rPr lang="en-US" dirty="0"/>
              <a:t>Stay neutral, not reactive, promote positive environment</a:t>
            </a:r>
          </a:p>
          <a:p>
            <a:pPr lvl="1"/>
            <a:r>
              <a:rPr lang="en-US" dirty="0"/>
              <a:t>Allow exploration – may be several weeks before taking adequate amounts to provide nutrients</a:t>
            </a:r>
          </a:p>
          <a:p>
            <a:pPr lvl="1"/>
            <a:r>
              <a:rPr lang="en-US" dirty="0"/>
              <a:t>Not all babies/parents will be successful – this </a:t>
            </a:r>
            <a:r>
              <a:rPr lang="en-US"/>
              <a:t>is okay!</a:t>
            </a:r>
            <a:endParaRPr lang="en-US" dirty="0"/>
          </a:p>
        </p:txBody>
      </p:sp>
      <p:pic>
        <p:nvPicPr>
          <p:cNvPr id="4" name="Slide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371830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Women, Infants and Children Program (WIC)</a:t>
            </a:r>
          </a:p>
        </p:txBody>
      </p:sp>
      <p:sp>
        <p:nvSpPr>
          <p:cNvPr id="3" name="Subtitle 2"/>
          <p:cNvSpPr>
            <a:spLocks noGrp="1"/>
          </p:cNvSpPr>
          <p:nvPr>
            <p:ph type="subTitle" idx="1"/>
          </p:nvPr>
        </p:nvSpPr>
        <p:spPr/>
        <p:txBody>
          <a:bodyPr/>
          <a:lstStyle/>
          <a:p>
            <a:endParaRPr lang="en-US" dirty="0"/>
          </a:p>
        </p:txBody>
      </p:sp>
      <p:pic>
        <p:nvPicPr>
          <p:cNvPr id="4" name="Slide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334" y="6070600"/>
            <a:ext cx="609600" cy="609600"/>
          </a:xfrm>
          <a:prstGeom prst="rect">
            <a:avLst/>
          </a:prstGeom>
        </p:spPr>
      </p:pic>
    </p:spTree>
    <p:extLst>
      <p:ext uri="{BB962C8B-B14F-4D97-AF65-F5344CB8AC3E}">
        <p14:creationId xmlns:p14="http://schemas.microsoft.com/office/powerpoint/2010/main" val="20354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–Women, Infants and Children Program</a:t>
            </a:r>
          </a:p>
        </p:txBody>
      </p:sp>
      <p:sp>
        <p:nvSpPr>
          <p:cNvPr id="3" name="Content Placeholder 2"/>
          <p:cNvSpPr>
            <a:spLocks noGrp="1"/>
          </p:cNvSpPr>
          <p:nvPr>
            <p:ph idx="1"/>
          </p:nvPr>
        </p:nvSpPr>
        <p:spPr/>
        <p:txBody>
          <a:bodyPr>
            <a:normAutofit fontScale="85000" lnSpcReduction="10000"/>
          </a:bodyPr>
          <a:lstStyle/>
          <a:p>
            <a:r>
              <a:rPr lang="en-US" dirty="0">
                <a:hlinkClick r:id="rId5"/>
              </a:rPr>
              <a:t>https://www.dhs.wisconsin.gov/wic/index.htm</a:t>
            </a:r>
            <a:endParaRPr lang="en-US" dirty="0"/>
          </a:p>
          <a:p>
            <a:r>
              <a:rPr lang="en-US" dirty="0"/>
              <a:t>National Program</a:t>
            </a:r>
          </a:p>
          <a:p>
            <a:r>
              <a:rPr lang="en-US" dirty="0"/>
              <a:t>Eligibility</a:t>
            </a:r>
          </a:p>
          <a:p>
            <a:pPr lvl="1"/>
            <a:r>
              <a:rPr lang="en-US" dirty="0"/>
              <a:t>Meet the income guidelines found on the website using the link above</a:t>
            </a:r>
          </a:p>
          <a:p>
            <a:pPr lvl="1"/>
            <a:r>
              <a:rPr lang="en-US" dirty="0"/>
              <a:t>Have a health or nutrition need</a:t>
            </a:r>
          </a:p>
          <a:p>
            <a:pPr lvl="1"/>
            <a:r>
              <a:rPr lang="en-US" dirty="0"/>
              <a:t>Be in any of these categories</a:t>
            </a:r>
          </a:p>
          <a:p>
            <a:pPr lvl="2"/>
            <a:r>
              <a:rPr lang="en-US" dirty="0"/>
              <a:t>Pregnant</a:t>
            </a:r>
          </a:p>
          <a:p>
            <a:pPr lvl="2"/>
            <a:r>
              <a:rPr lang="en-US" dirty="0"/>
              <a:t>Breastfeeding a baby under 1 year of age</a:t>
            </a:r>
          </a:p>
          <a:p>
            <a:pPr lvl="2"/>
            <a:r>
              <a:rPr lang="en-US" dirty="0"/>
              <a:t>Had a baby or was pregnant in the past 6 months</a:t>
            </a:r>
          </a:p>
          <a:p>
            <a:pPr lvl="2"/>
            <a:r>
              <a:rPr lang="en-US" dirty="0"/>
              <a:t>Baby under age 1</a:t>
            </a:r>
          </a:p>
          <a:p>
            <a:pPr lvl="2"/>
            <a:r>
              <a:rPr lang="en-US" dirty="0"/>
              <a:t>Child younger than age 5</a:t>
            </a:r>
          </a:p>
          <a:p>
            <a:r>
              <a:rPr lang="en-US" dirty="0"/>
              <a:t>WIC form will need to be completed for the state the patient resides in</a:t>
            </a:r>
          </a:p>
          <a:p>
            <a:pPr lvl="1"/>
            <a:r>
              <a:rPr lang="en-US" dirty="0"/>
              <a:t>Ex: Michigan resident being followed at Children’s would need a Michigan WIC form. </a:t>
            </a:r>
          </a:p>
          <a:p>
            <a:pPr lvl="1"/>
            <a:endParaRPr lang="en-US" dirty="0"/>
          </a:p>
        </p:txBody>
      </p:sp>
      <p:pic>
        <p:nvPicPr>
          <p:cNvPr id="4" name="Slide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872163"/>
            <a:ext cx="609600" cy="609600"/>
          </a:xfrm>
          <a:prstGeom prst="rect">
            <a:avLst/>
          </a:prstGeom>
        </p:spPr>
      </p:pic>
    </p:spTree>
    <p:extLst>
      <p:ext uri="{BB962C8B-B14F-4D97-AF65-F5344CB8AC3E}">
        <p14:creationId xmlns:p14="http://schemas.microsoft.com/office/powerpoint/2010/main" val="274617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Food Benefits </a:t>
            </a:r>
          </a:p>
        </p:txBody>
      </p:sp>
      <p:sp>
        <p:nvSpPr>
          <p:cNvPr id="3" name="Content Placeholder 2"/>
          <p:cNvSpPr>
            <a:spLocks noGrp="1"/>
          </p:cNvSpPr>
          <p:nvPr>
            <p:ph idx="1"/>
          </p:nvPr>
        </p:nvSpPr>
        <p:spPr/>
        <p:txBody>
          <a:bodyPr>
            <a:normAutofit fontScale="92500" lnSpcReduction="20000"/>
          </a:bodyPr>
          <a:lstStyle/>
          <a:p>
            <a:r>
              <a:rPr lang="en-US" dirty="0"/>
              <a:t>Provides</a:t>
            </a:r>
          </a:p>
          <a:p>
            <a:pPr lvl="1"/>
            <a:r>
              <a:rPr lang="en-US" dirty="0"/>
              <a:t>Fruits and vegetables (fresh, frozen, canned)</a:t>
            </a:r>
          </a:p>
          <a:p>
            <a:pPr lvl="1"/>
            <a:r>
              <a:rPr lang="en-US" dirty="0"/>
              <a:t>100% juice</a:t>
            </a:r>
          </a:p>
          <a:p>
            <a:pPr lvl="1"/>
            <a:r>
              <a:rPr lang="en-US" dirty="0"/>
              <a:t>Whole wheat/whole grain foods: 100% whole wheat bread, brown rice, soft corn or whole wheat tortillas</a:t>
            </a:r>
          </a:p>
          <a:p>
            <a:pPr lvl="1"/>
            <a:r>
              <a:rPr lang="en-US" dirty="0"/>
              <a:t>Cereals</a:t>
            </a:r>
          </a:p>
          <a:p>
            <a:pPr lvl="1"/>
            <a:r>
              <a:rPr lang="en-US" dirty="0"/>
              <a:t>Beans, peas, lentils (canned or dried)</a:t>
            </a:r>
          </a:p>
          <a:p>
            <a:pPr lvl="1"/>
            <a:r>
              <a:rPr lang="en-US" dirty="0"/>
              <a:t>Peanut butter</a:t>
            </a:r>
          </a:p>
          <a:p>
            <a:pPr lvl="1"/>
            <a:r>
              <a:rPr lang="en-US" dirty="0"/>
              <a:t>Canned fish (light tuna or pink salmon)</a:t>
            </a:r>
          </a:p>
          <a:p>
            <a:pPr lvl="1"/>
            <a:r>
              <a:rPr lang="en-US" dirty="0"/>
              <a:t>Milk, eggs, cheese</a:t>
            </a:r>
          </a:p>
          <a:p>
            <a:pPr lvl="1"/>
            <a:r>
              <a:rPr lang="en-US" dirty="0"/>
              <a:t>Infant cereals, fruits and vegetables, and meats</a:t>
            </a:r>
          </a:p>
          <a:p>
            <a:r>
              <a:rPr lang="en-US" dirty="0"/>
              <a:t>Formula</a:t>
            </a:r>
          </a:p>
          <a:p>
            <a:pPr lvl="1"/>
            <a:r>
              <a:rPr lang="en-US" dirty="0"/>
              <a:t>Standard contract formula (no WIC form needed)</a:t>
            </a:r>
          </a:p>
          <a:p>
            <a:pPr lvl="1"/>
            <a:r>
              <a:rPr lang="en-US" dirty="0"/>
              <a:t>Exempt (special) formula for infants and children with a WIC prescription</a:t>
            </a:r>
          </a:p>
        </p:txBody>
      </p:sp>
      <p:pic>
        <p:nvPicPr>
          <p:cNvPr id="4" name="Slide5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31885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 How it works!	</a:t>
            </a:r>
          </a:p>
        </p:txBody>
      </p:sp>
      <p:sp>
        <p:nvSpPr>
          <p:cNvPr id="3" name="Content Placeholder 2"/>
          <p:cNvSpPr>
            <a:spLocks noGrp="1"/>
          </p:cNvSpPr>
          <p:nvPr>
            <p:ph idx="1"/>
          </p:nvPr>
        </p:nvSpPr>
        <p:spPr/>
        <p:txBody>
          <a:bodyPr>
            <a:normAutofit lnSpcReduction="10000"/>
          </a:bodyPr>
          <a:lstStyle/>
          <a:p>
            <a:r>
              <a:rPr lang="en-US" dirty="0"/>
              <a:t>If eligible, parents should call to make a WIC appointment prior to discharge. </a:t>
            </a:r>
          </a:p>
          <a:p>
            <a:r>
              <a:rPr lang="en-US" dirty="0"/>
              <a:t>Cannot be seen in WIC office until infant is discharged. </a:t>
            </a:r>
          </a:p>
          <a:p>
            <a:r>
              <a:rPr lang="en-US" dirty="0"/>
              <a:t>Bring a WIC form if needed for specialty formula</a:t>
            </a:r>
          </a:p>
          <a:p>
            <a:r>
              <a:rPr lang="en-US" dirty="0"/>
              <a:t>WIC will provide a card to obtain formula at stores. They do not provide cans of formula. </a:t>
            </a:r>
          </a:p>
          <a:p>
            <a:pPr lvl="1"/>
            <a:r>
              <a:rPr lang="en-US" dirty="0"/>
              <a:t>It is considered supplemental and therefore family may need to purchase some formula out of pocket</a:t>
            </a:r>
          </a:p>
          <a:p>
            <a:r>
              <a:rPr lang="en-US" dirty="0"/>
              <a:t>If using a specialty formula (such as </a:t>
            </a:r>
            <a:r>
              <a:rPr lang="en-US" dirty="0" err="1"/>
              <a:t>Elecare</a:t>
            </a:r>
            <a:r>
              <a:rPr lang="en-US" dirty="0"/>
              <a:t>), family will need to have a pharmacy order it.</a:t>
            </a:r>
          </a:p>
        </p:txBody>
      </p:sp>
      <p:pic>
        <p:nvPicPr>
          <p:cNvPr id="4" name="Slide5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78414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Form</a:t>
            </a:r>
          </a:p>
        </p:txBody>
      </p:sp>
      <p:sp>
        <p:nvSpPr>
          <p:cNvPr id="5" name="TextBox 4"/>
          <p:cNvSpPr txBox="1"/>
          <p:nvPr/>
        </p:nvSpPr>
        <p:spPr>
          <a:xfrm>
            <a:off x="464949" y="2805193"/>
            <a:ext cx="1906292" cy="2308324"/>
          </a:xfrm>
          <a:prstGeom prst="rect">
            <a:avLst/>
          </a:prstGeom>
          <a:noFill/>
        </p:spPr>
        <p:txBody>
          <a:bodyPr wrap="square" rtlCol="0">
            <a:spAutoFit/>
          </a:bodyPr>
          <a:lstStyle/>
          <a:p>
            <a:r>
              <a:rPr lang="en-US" dirty="0"/>
              <a:t>Fill out Parent/Patient Name and DOB along with any weight, length and lab information you have</a:t>
            </a:r>
          </a:p>
        </p:txBody>
      </p:sp>
      <p:sp>
        <p:nvSpPr>
          <p:cNvPr id="6" name="TextBox 5"/>
          <p:cNvSpPr txBox="1"/>
          <p:nvPr/>
        </p:nvSpPr>
        <p:spPr>
          <a:xfrm>
            <a:off x="9850868" y="4513352"/>
            <a:ext cx="2341132" cy="1200329"/>
          </a:xfrm>
          <a:prstGeom prst="rect">
            <a:avLst/>
          </a:prstGeom>
          <a:noFill/>
        </p:spPr>
        <p:txBody>
          <a:bodyPr wrap="square" rtlCol="0">
            <a:spAutoFit/>
          </a:bodyPr>
          <a:lstStyle/>
          <a:p>
            <a:r>
              <a:rPr lang="en-US" b="1" dirty="0"/>
              <a:t>Section I: </a:t>
            </a:r>
            <a:r>
              <a:rPr lang="en-US" dirty="0"/>
              <a:t>Check the qualifying condition and specify rationale if needed</a:t>
            </a:r>
          </a:p>
        </p:txBody>
      </p:sp>
      <p:pic>
        <p:nvPicPr>
          <p:cNvPr id="3" name="Picture 2"/>
          <p:cNvPicPr>
            <a:picLocks noChangeAspect="1"/>
          </p:cNvPicPr>
          <p:nvPr/>
        </p:nvPicPr>
        <p:blipFill>
          <a:blip r:embed="rId5"/>
          <a:stretch>
            <a:fillRect/>
          </a:stretch>
        </p:blipFill>
        <p:spPr>
          <a:xfrm>
            <a:off x="2203268" y="1923636"/>
            <a:ext cx="7478115" cy="3790045"/>
          </a:xfrm>
          <a:prstGeom prst="rect">
            <a:avLst/>
          </a:prstGeom>
        </p:spPr>
      </p:pic>
      <p:pic>
        <p:nvPicPr>
          <p:cNvPr id="7" name="Slide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995074"/>
            <a:ext cx="609600" cy="609600"/>
          </a:xfrm>
          <a:prstGeom prst="rect">
            <a:avLst/>
          </a:prstGeom>
        </p:spPr>
      </p:pic>
    </p:spTree>
    <p:extLst>
      <p:ext uri="{BB962C8B-B14F-4D97-AF65-F5344CB8AC3E}">
        <p14:creationId xmlns:p14="http://schemas.microsoft.com/office/powerpoint/2010/main" val="354184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Form</a:t>
            </a:r>
          </a:p>
        </p:txBody>
      </p:sp>
      <p:sp>
        <p:nvSpPr>
          <p:cNvPr id="8" name="TextBox 7"/>
          <p:cNvSpPr txBox="1"/>
          <p:nvPr/>
        </p:nvSpPr>
        <p:spPr>
          <a:xfrm>
            <a:off x="393028" y="1818116"/>
            <a:ext cx="1988867" cy="2031325"/>
          </a:xfrm>
          <a:prstGeom prst="rect">
            <a:avLst/>
          </a:prstGeom>
          <a:noFill/>
        </p:spPr>
        <p:txBody>
          <a:bodyPr wrap="square" rtlCol="0">
            <a:spAutoFit/>
          </a:bodyPr>
          <a:lstStyle/>
          <a:p>
            <a:r>
              <a:rPr lang="en-US" b="1" dirty="0"/>
              <a:t>Section A: </a:t>
            </a:r>
            <a:r>
              <a:rPr lang="en-US" dirty="0"/>
              <a:t>Check the appropriate formula. Remember you do not need a WIC form for standard formula</a:t>
            </a:r>
          </a:p>
        </p:txBody>
      </p:sp>
      <p:sp>
        <p:nvSpPr>
          <p:cNvPr id="12" name="TextBox 11"/>
          <p:cNvSpPr txBox="1"/>
          <p:nvPr/>
        </p:nvSpPr>
        <p:spPr>
          <a:xfrm>
            <a:off x="393028" y="4003052"/>
            <a:ext cx="1988867" cy="2308324"/>
          </a:xfrm>
          <a:prstGeom prst="rect">
            <a:avLst/>
          </a:prstGeom>
          <a:noFill/>
        </p:spPr>
        <p:txBody>
          <a:bodyPr wrap="square" rtlCol="0">
            <a:spAutoFit/>
          </a:bodyPr>
          <a:lstStyle/>
          <a:p>
            <a:r>
              <a:rPr lang="en-US" b="1" dirty="0"/>
              <a:t>Section B: </a:t>
            </a:r>
            <a:r>
              <a:rPr lang="en-US" dirty="0"/>
              <a:t>Fill out the requested amount. Use the link in the form to determine max amount of formula the patient will receive.  </a:t>
            </a:r>
          </a:p>
        </p:txBody>
      </p:sp>
      <p:sp>
        <p:nvSpPr>
          <p:cNvPr id="13" name="TextBox 12"/>
          <p:cNvSpPr txBox="1"/>
          <p:nvPr/>
        </p:nvSpPr>
        <p:spPr>
          <a:xfrm>
            <a:off x="4088969" y="5593574"/>
            <a:ext cx="4014061" cy="646331"/>
          </a:xfrm>
          <a:prstGeom prst="rect">
            <a:avLst/>
          </a:prstGeom>
          <a:noFill/>
        </p:spPr>
        <p:txBody>
          <a:bodyPr wrap="square" rtlCol="0">
            <a:spAutoFit/>
          </a:bodyPr>
          <a:lstStyle/>
          <a:p>
            <a:r>
              <a:rPr lang="en-US" b="1" dirty="0"/>
              <a:t>Section C: </a:t>
            </a:r>
            <a:r>
              <a:rPr lang="en-US" dirty="0"/>
              <a:t>Choose an intended length of use</a:t>
            </a:r>
          </a:p>
        </p:txBody>
      </p:sp>
      <p:pic>
        <p:nvPicPr>
          <p:cNvPr id="4" name="Content Placeholder 3"/>
          <p:cNvPicPr>
            <a:picLocks noGrp="1" noChangeAspect="1"/>
          </p:cNvPicPr>
          <p:nvPr>
            <p:ph idx="1"/>
          </p:nvPr>
        </p:nvPicPr>
        <p:blipFill>
          <a:blip r:embed="rId5"/>
          <a:stretch>
            <a:fillRect/>
          </a:stretch>
        </p:blipFill>
        <p:spPr>
          <a:xfrm>
            <a:off x="2586581" y="2411026"/>
            <a:ext cx="8429625" cy="2257425"/>
          </a:xfrm>
          <a:prstGeom prst="rect">
            <a:avLst/>
          </a:prstGeom>
        </p:spPr>
      </p:pic>
      <p:pic>
        <p:nvPicPr>
          <p:cNvPr id="3" name="Slide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28" y="6160187"/>
            <a:ext cx="609600" cy="609600"/>
          </a:xfrm>
          <a:prstGeom prst="rect">
            <a:avLst/>
          </a:prstGeom>
        </p:spPr>
      </p:pic>
    </p:spTree>
    <p:extLst>
      <p:ext uri="{BB962C8B-B14F-4D97-AF65-F5344CB8AC3E}">
        <p14:creationId xmlns:p14="http://schemas.microsoft.com/office/powerpoint/2010/main" val="131487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Form</a:t>
            </a:r>
          </a:p>
        </p:txBody>
      </p:sp>
      <p:pic>
        <p:nvPicPr>
          <p:cNvPr id="4" name="Content Placeholder 3"/>
          <p:cNvPicPr>
            <a:picLocks noGrp="1" noChangeAspect="1"/>
          </p:cNvPicPr>
          <p:nvPr>
            <p:ph idx="1"/>
          </p:nvPr>
        </p:nvPicPr>
        <p:blipFill>
          <a:blip r:embed="rId5"/>
          <a:stretch>
            <a:fillRect/>
          </a:stretch>
        </p:blipFill>
        <p:spPr>
          <a:xfrm>
            <a:off x="3963046" y="2716226"/>
            <a:ext cx="7086600" cy="1981200"/>
          </a:xfrm>
          <a:prstGeom prst="rect">
            <a:avLst/>
          </a:prstGeom>
        </p:spPr>
      </p:pic>
      <p:sp>
        <p:nvSpPr>
          <p:cNvPr id="5" name="TextBox 4"/>
          <p:cNvSpPr txBox="1"/>
          <p:nvPr/>
        </p:nvSpPr>
        <p:spPr>
          <a:xfrm>
            <a:off x="501191" y="2045777"/>
            <a:ext cx="2717290" cy="2862322"/>
          </a:xfrm>
          <a:prstGeom prst="rect">
            <a:avLst/>
          </a:prstGeom>
          <a:noFill/>
        </p:spPr>
        <p:txBody>
          <a:bodyPr wrap="square" rtlCol="0">
            <a:spAutoFit/>
          </a:bodyPr>
          <a:lstStyle/>
          <a:p>
            <a:r>
              <a:rPr lang="en-US" b="1" dirty="0"/>
              <a:t>Section III: </a:t>
            </a:r>
            <a:r>
              <a:rPr lang="en-US" dirty="0"/>
              <a:t>Fill out special instructions if needed.</a:t>
            </a:r>
          </a:p>
          <a:p>
            <a:r>
              <a:rPr lang="en-US" dirty="0"/>
              <a:t>Example: </a:t>
            </a:r>
          </a:p>
          <a:p>
            <a:pPr marL="285750" indent="-285750">
              <a:buFont typeface="Arial" panose="020B0604020202020204" pitchFamily="34" charset="0"/>
              <a:buChar char="•"/>
            </a:pPr>
            <a:r>
              <a:rPr lang="en-US" dirty="0"/>
              <a:t>Home feeding regimen </a:t>
            </a:r>
          </a:p>
          <a:p>
            <a:pPr marL="285750" indent="-285750">
              <a:buFont typeface="Arial" panose="020B0604020202020204" pitchFamily="34" charset="0"/>
              <a:buChar char="•"/>
            </a:pPr>
            <a:r>
              <a:rPr lang="en-US" dirty="0"/>
              <a:t>If the </a:t>
            </a:r>
            <a:r>
              <a:rPr lang="en-US" dirty="0" err="1"/>
              <a:t>pt</a:t>
            </a:r>
            <a:r>
              <a:rPr lang="en-US" dirty="0"/>
              <a:t> has a trach and vent, fill out this section to say ‘patient is exempt from WIC visits due to complex medical needs.’</a:t>
            </a:r>
          </a:p>
        </p:txBody>
      </p:sp>
      <p:sp>
        <p:nvSpPr>
          <p:cNvPr id="6" name="TextBox 5"/>
          <p:cNvSpPr txBox="1"/>
          <p:nvPr/>
        </p:nvSpPr>
        <p:spPr>
          <a:xfrm>
            <a:off x="2283335" y="5021598"/>
            <a:ext cx="1988867" cy="923330"/>
          </a:xfrm>
          <a:prstGeom prst="rect">
            <a:avLst/>
          </a:prstGeom>
          <a:noFill/>
        </p:spPr>
        <p:txBody>
          <a:bodyPr wrap="square" rtlCol="0">
            <a:spAutoFit/>
          </a:bodyPr>
          <a:lstStyle/>
          <a:p>
            <a:r>
              <a:rPr lang="en-US" b="1" dirty="0"/>
              <a:t>Section IV: </a:t>
            </a:r>
            <a:r>
              <a:rPr lang="en-US" dirty="0"/>
              <a:t>Choose contraindications if necessary</a:t>
            </a:r>
          </a:p>
        </p:txBody>
      </p:sp>
      <p:pic>
        <p:nvPicPr>
          <p:cNvPr id="3" name="Slide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856111"/>
            <a:ext cx="609600" cy="609600"/>
          </a:xfrm>
          <a:prstGeom prst="rect">
            <a:avLst/>
          </a:prstGeom>
        </p:spPr>
      </p:pic>
    </p:spTree>
    <p:extLst>
      <p:ext uri="{BB962C8B-B14F-4D97-AF65-F5344CB8AC3E}">
        <p14:creationId xmlns:p14="http://schemas.microsoft.com/office/powerpoint/2010/main" val="239049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WIC Form</a:t>
            </a:r>
          </a:p>
        </p:txBody>
      </p:sp>
      <p:sp>
        <p:nvSpPr>
          <p:cNvPr id="5" name="TextBox 4"/>
          <p:cNvSpPr txBox="1"/>
          <p:nvPr/>
        </p:nvSpPr>
        <p:spPr>
          <a:xfrm>
            <a:off x="482102" y="2182467"/>
            <a:ext cx="1903224" cy="1200329"/>
          </a:xfrm>
          <a:prstGeom prst="rect">
            <a:avLst/>
          </a:prstGeom>
          <a:noFill/>
        </p:spPr>
        <p:txBody>
          <a:bodyPr wrap="square" rtlCol="0">
            <a:spAutoFit/>
          </a:bodyPr>
          <a:lstStyle/>
          <a:p>
            <a:r>
              <a:rPr lang="en-US" b="1" dirty="0"/>
              <a:t>Section V: </a:t>
            </a:r>
            <a:r>
              <a:rPr lang="en-US" dirty="0"/>
              <a:t>Must be signed  and dated by a provider. </a:t>
            </a:r>
          </a:p>
        </p:txBody>
      </p:sp>
      <p:sp>
        <p:nvSpPr>
          <p:cNvPr id="6" name="TextBox 5"/>
          <p:cNvSpPr txBox="1"/>
          <p:nvPr/>
        </p:nvSpPr>
        <p:spPr>
          <a:xfrm>
            <a:off x="482102" y="3642903"/>
            <a:ext cx="2247496" cy="1754326"/>
          </a:xfrm>
          <a:prstGeom prst="rect">
            <a:avLst/>
          </a:prstGeom>
          <a:noFill/>
        </p:spPr>
        <p:txBody>
          <a:bodyPr wrap="square" rtlCol="0">
            <a:spAutoFit/>
          </a:bodyPr>
          <a:lstStyle/>
          <a:p>
            <a:r>
              <a:rPr lang="en-US" dirty="0"/>
              <a:t>Use RD telephone and fax number for questions. Place RD name either in special instructions or next to telephone number </a:t>
            </a:r>
          </a:p>
        </p:txBody>
      </p:sp>
      <p:pic>
        <p:nvPicPr>
          <p:cNvPr id="8" name="Content Placeholder 7"/>
          <p:cNvPicPr>
            <a:picLocks noGrp="1" noChangeAspect="1"/>
          </p:cNvPicPr>
          <p:nvPr>
            <p:ph idx="1"/>
          </p:nvPr>
        </p:nvPicPr>
        <p:blipFill>
          <a:blip r:embed="rId4"/>
          <a:stretch>
            <a:fillRect/>
          </a:stretch>
        </p:blipFill>
        <p:spPr>
          <a:xfrm>
            <a:off x="3239387" y="2546319"/>
            <a:ext cx="7077075" cy="2162175"/>
          </a:xfrm>
          <a:prstGeom prst="rect">
            <a:avLst/>
          </a:prstGeom>
        </p:spPr>
      </p:pic>
      <p:pic>
        <p:nvPicPr>
          <p:cNvPr id="3" name="Slide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799666"/>
            <a:ext cx="609600" cy="609600"/>
          </a:xfrm>
          <a:prstGeom prst="rect">
            <a:avLst/>
          </a:prstGeom>
        </p:spPr>
      </p:pic>
    </p:spTree>
    <p:extLst>
      <p:ext uri="{BB962C8B-B14F-4D97-AF65-F5344CB8AC3E}">
        <p14:creationId xmlns:p14="http://schemas.microsoft.com/office/powerpoint/2010/main" val="364746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p:txBody>
          <a:bodyPr>
            <a:normAutofit lnSpcReduction="10000"/>
          </a:bodyPr>
          <a:lstStyle/>
          <a:p>
            <a:r>
              <a:rPr lang="en-US" dirty="0"/>
              <a:t>Henry is now being discharged on 27 </a:t>
            </a:r>
            <a:r>
              <a:rPr lang="en-US" dirty="0" err="1"/>
              <a:t>cal</a:t>
            </a:r>
            <a:r>
              <a:rPr lang="en-US" dirty="0"/>
              <a:t>/</a:t>
            </a:r>
            <a:r>
              <a:rPr lang="en-US" dirty="0" err="1"/>
              <a:t>oz</a:t>
            </a:r>
            <a:r>
              <a:rPr lang="en-US" dirty="0"/>
              <a:t> </a:t>
            </a:r>
            <a:r>
              <a:rPr lang="en-US" dirty="0" err="1"/>
              <a:t>Elecare</a:t>
            </a:r>
            <a:r>
              <a:rPr lang="en-US" dirty="0"/>
              <a:t> For Infants PO ad lib and qualifies for WIC. </a:t>
            </a:r>
          </a:p>
          <a:p>
            <a:r>
              <a:rPr lang="en-US" dirty="0"/>
              <a:t>He does not consume solids and will work on this with speech as an outpatient. </a:t>
            </a:r>
          </a:p>
          <a:p>
            <a:r>
              <a:rPr lang="en-US" dirty="0"/>
              <a:t>Discharge Weight 7.7 kg (11/2/2020)</a:t>
            </a:r>
          </a:p>
          <a:p>
            <a:r>
              <a:rPr lang="en-US" dirty="0"/>
              <a:t>Height 27 inches (10/30/2020)</a:t>
            </a:r>
          </a:p>
          <a:p>
            <a:pPr marL="0" indent="0">
              <a:buNone/>
            </a:pPr>
            <a:endParaRPr lang="en-US" dirty="0"/>
          </a:p>
          <a:p>
            <a:pPr marL="514350" indent="-514350">
              <a:buAutoNum type="arabicParenR"/>
            </a:pPr>
            <a:r>
              <a:rPr lang="en-US" dirty="0"/>
              <a:t>Fill out a WIC form for Henry</a:t>
            </a:r>
          </a:p>
          <a:p>
            <a:pPr marL="514350" indent="-514350">
              <a:buAutoNum type="arabicParenR"/>
            </a:pPr>
            <a:r>
              <a:rPr lang="en-US" dirty="0"/>
              <a:t>What education do you need to provide family when giving them the WIC form? </a:t>
            </a:r>
          </a:p>
        </p:txBody>
      </p:sp>
      <p:pic>
        <p:nvPicPr>
          <p:cNvPr id="4" name="Slide5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872163"/>
            <a:ext cx="609600" cy="609600"/>
          </a:xfrm>
          <a:prstGeom prst="rect">
            <a:avLst/>
          </a:prstGeom>
        </p:spPr>
      </p:pic>
    </p:spTree>
    <p:extLst>
      <p:ext uri="{BB962C8B-B14F-4D97-AF65-F5344CB8AC3E}">
        <p14:creationId xmlns:p14="http://schemas.microsoft.com/office/powerpoint/2010/main" val="6609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Adjusting for Prematurity</a:t>
            </a:r>
          </a:p>
        </p:txBody>
      </p:sp>
      <p:sp>
        <p:nvSpPr>
          <p:cNvPr id="3" name="Content Placeholder 2"/>
          <p:cNvSpPr>
            <a:spLocks noGrp="1"/>
          </p:cNvSpPr>
          <p:nvPr>
            <p:ph idx="1"/>
          </p:nvPr>
        </p:nvSpPr>
        <p:spPr>
          <a:xfrm>
            <a:off x="838199" y="1825625"/>
            <a:ext cx="10765665" cy="4351338"/>
          </a:xfrm>
        </p:spPr>
        <p:txBody>
          <a:bodyPr/>
          <a:lstStyle/>
          <a:p>
            <a:r>
              <a:rPr lang="en-US" dirty="0"/>
              <a:t>If patient was born prior to 37 weeks, “correct/adjust” until 24 months chronologic age </a:t>
            </a:r>
          </a:p>
          <a:p>
            <a:pPr lvl="1"/>
            <a:r>
              <a:rPr lang="en-US" dirty="0"/>
              <a:t>How to adjust for prematurity:</a:t>
            </a:r>
          </a:p>
          <a:p>
            <a:pPr lvl="2"/>
            <a:r>
              <a:rPr lang="en-US" dirty="0"/>
              <a:t>Adjustment for prematurity = 40 weeks – gestational age at birth </a:t>
            </a:r>
          </a:p>
          <a:p>
            <a:pPr lvl="2"/>
            <a:r>
              <a:rPr lang="en-US" dirty="0"/>
              <a:t>Corrected gestational age (CGA) = chronological age – adjustment for prematurity</a:t>
            </a:r>
          </a:p>
          <a:p>
            <a:pPr lvl="2"/>
            <a:r>
              <a:rPr lang="en-US" dirty="0"/>
              <a:t>Example: you are seeing a 3 month 2 week old patient born at 32 weeks</a:t>
            </a:r>
          </a:p>
          <a:p>
            <a:pPr lvl="3"/>
            <a:r>
              <a:rPr lang="en-US" dirty="0"/>
              <a:t>Adjustment for prematurity = 40 – 32 = 8 weeks</a:t>
            </a:r>
          </a:p>
          <a:p>
            <a:pPr lvl="3"/>
            <a:r>
              <a:rPr lang="en-US" dirty="0"/>
              <a:t>Corrected gestational age = 3 months 2 weeks – 8 weeks = 6 weeks corrected gestational age or 1.5 months CGA</a:t>
            </a:r>
          </a:p>
          <a:p>
            <a:pPr lvl="4"/>
            <a:r>
              <a:rPr lang="en-US" dirty="0"/>
              <a:t>Assume there are 4 weeks in each month</a:t>
            </a:r>
          </a:p>
          <a:p>
            <a:pPr lvl="1"/>
            <a:r>
              <a:rPr lang="en-US" dirty="0"/>
              <a:t>This can be viewed by clicking the box to the right of the growth chart that says “Show gestation-adjusted age chart”</a:t>
            </a:r>
          </a:p>
        </p:txBody>
      </p:sp>
      <p:pic>
        <p:nvPicPr>
          <p:cNvPr id="4" name="Audio 3">
            <a:hlinkClick r:id="" action="ppaction://media"/>
            <a:extLst>
              <a:ext uri="{FF2B5EF4-FFF2-40B4-BE49-F238E27FC236}">
                <a16:creationId xmlns:a16="http://schemas.microsoft.com/office/drawing/2014/main" xmlns="" id="{896DF5E4-2770-490D-8724-01C4485FE8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74822582"/>
      </p:ext>
    </p:extLst>
  </p:cSld>
  <p:clrMapOvr>
    <a:masterClrMapping/>
  </p:clrMapOvr>
  <mc:AlternateContent xmlns:mc="http://schemas.openxmlformats.org/markup-compatibility/2006" xmlns:p14="http://schemas.microsoft.com/office/powerpoint/2010/main">
    <mc:Choice Requires="p14">
      <p:transition spd="slow" p14:dur="2000" advTm="54158"/>
    </mc:Choice>
    <mc:Fallback xmlns="">
      <p:transition spd="slow" advTm="54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8004"/>
            <a:ext cx="10515600" cy="1325563"/>
          </a:xfrm>
        </p:spPr>
        <p:txBody>
          <a:bodyPr/>
          <a:lstStyle/>
          <a:p>
            <a:r>
              <a:rPr lang="en-US" dirty="0"/>
              <a:t>Sample WHO Growth Chart</a:t>
            </a:r>
            <a:br>
              <a:rPr lang="en-US" dirty="0"/>
            </a:br>
            <a:r>
              <a:rPr lang="en-US" sz="2800" dirty="0"/>
              <a:t>Corrected for Prematurity</a:t>
            </a:r>
            <a:endParaRPr lang="en-US" dirty="0"/>
          </a:p>
        </p:txBody>
      </p:sp>
      <p:pic>
        <p:nvPicPr>
          <p:cNvPr id="5" name="Content Placeholder 3"/>
          <p:cNvPicPr>
            <a:picLocks noGrp="1" noChangeAspect="1"/>
          </p:cNvPicPr>
          <p:nvPr>
            <p:ph idx="1"/>
          </p:nvPr>
        </p:nvPicPr>
        <p:blipFill>
          <a:blip r:embed="rId5"/>
          <a:stretch>
            <a:fillRect/>
          </a:stretch>
        </p:blipFill>
        <p:spPr>
          <a:xfrm>
            <a:off x="1062507" y="1703567"/>
            <a:ext cx="8229600" cy="4483640"/>
          </a:xfrm>
          <a:prstGeom prst="rect">
            <a:avLst/>
          </a:prstGeom>
        </p:spPr>
      </p:pic>
      <p:sp>
        <p:nvSpPr>
          <p:cNvPr id="6" name="Oval 5"/>
          <p:cNvSpPr/>
          <p:nvPr/>
        </p:nvSpPr>
        <p:spPr>
          <a:xfrm>
            <a:off x="7977301" y="2328127"/>
            <a:ext cx="1333041" cy="264404"/>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xmlns="" id="{1E59D34E-E432-422D-A2CC-0197C79410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03869560"/>
      </p:ext>
    </p:extLst>
  </p:cSld>
  <p:clrMapOvr>
    <a:masterClrMapping/>
  </p:clrMapOvr>
  <mc:AlternateContent xmlns:mc="http://schemas.openxmlformats.org/markup-compatibility/2006" xmlns:p14="http://schemas.microsoft.com/office/powerpoint/2010/main">
    <mc:Choice Requires="p14">
      <p:transition spd="slow" p14:dur="2000" advTm="24333"/>
    </mc:Choice>
    <mc:Fallback xmlns="">
      <p:transition spd="slow" advTm="2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Calculate the CGA</a:t>
            </a:r>
          </a:p>
        </p:txBody>
      </p:sp>
      <p:sp>
        <p:nvSpPr>
          <p:cNvPr id="3" name="Content Placeholder 2"/>
          <p:cNvSpPr>
            <a:spLocks noGrp="1"/>
          </p:cNvSpPr>
          <p:nvPr>
            <p:ph idx="1"/>
          </p:nvPr>
        </p:nvSpPr>
        <p:spPr/>
        <p:txBody>
          <a:bodyPr/>
          <a:lstStyle/>
          <a:p>
            <a:r>
              <a:rPr lang="en-US" dirty="0"/>
              <a:t>Baby boy is 6 months 3 weeks old, born premature at 27 weeks. </a:t>
            </a:r>
          </a:p>
          <a:p>
            <a:endParaRPr lang="en-US" dirty="0"/>
          </a:p>
          <a:p>
            <a:r>
              <a:rPr lang="en-US" dirty="0"/>
              <a:t>Baby girl is 1 year 3 months old, born premature at 30 weeks.</a:t>
            </a:r>
          </a:p>
          <a:p>
            <a:endParaRPr lang="en-US" dirty="0"/>
          </a:p>
          <a:p>
            <a:r>
              <a:rPr lang="en-US" dirty="0"/>
              <a:t>Baby girl is 2 year 5 months old, born premature at 36 weeks. </a:t>
            </a:r>
          </a:p>
        </p:txBody>
      </p:sp>
      <p:pic>
        <p:nvPicPr>
          <p:cNvPr id="4" name="Audio 3">
            <a:hlinkClick r:id="" action="ppaction://media"/>
            <a:extLst>
              <a:ext uri="{FF2B5EF4-FFF2-40B4-BE49-F238E27FC236}">
                <a16:creationId xmlns:a16="http://schemas.microsoft.com/office/drawing/2014/main" xmlns="" id="{D042E9C7-534F-41DA-BEBA-2A53C905BB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5284954"/>
      </p:ext>
    </p:extLst>
  </p:cSld>
  <p:clrMapOvr>
    <a:masterClrMapping/>
  </p:clrMapOvr>
  <mc:AlternateContent xmlns:mc="http://schemas.openxmlformats.org/markup-compatibility/2006" xmlns:p14="http://schemas.microsoft.com/office/powerpoint/2010/main">
    <mc:Choice Requires="p14">
      <p:transition spd="slow" p14:dur="2000" advTm="6975"/>
    </mc:Choice>
    <mc:Fallback xmlns="">
      <p:transition spd="slow" advTm="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Macronutrient Needs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10061331"/>
              </p:ext>
            </p:extLst>
          </p:nvPr>
        </p:nvGraphicFramePr>
        <p:xfrm>
          <a:off x="838200" y="2538547"/>
          <a:ext cx="10515600" cy="1483360"/>
        </p:xfrm>
        <a:graphic>
          <a:graphicData uri="http://schemas.openxmlformats.org/drawingml/2006/table">
            <a:tbl>
              <a:tblPr firstRow="1" bandRow="1">
                <a:tableStyleId>{0505E3EF-67EA-436B-97B2-0124C06EBD24}</a:tableStyleId>
              </a:tblPr>
              <a:tblGrid>
                <a:gridCol w="2628900">
                  <a:extLst>
                    <a:ext uri="{9D8B030D-6E8A-4147-A177-3AD203B41FA5}">
                      <a16:colId xmlns:a16="http://schemas.microsoft.com/office/drawing/2014/main" xmlns="" val="20000"/>
                    </a:ext>
                  </a:extLst>
                </a:gridCol>
                <a:gridCol w="2628900">
                  <a:extLst>
                    <a:ext uri="{9D8B030D-6E8A-4147-A177-3AD203B41FA5}">
                      <a16:colId xmlns:a16="http://schemas.microsoft.com/office/drawing/2014/main" xmlns="" val="20001"/>
                    </a:ext>
                  </a:extLst>
                </a:gridCol>
                <a:gridCol w="2628900">
                  <a:extLst>
                    <a:ext uri="{9D8B030D-6E8A-4147-A177-3AD203B41FA5}">
                      <a16:colId xmlns:a16="http://schemas.microsoft.com/office/drawing/2014/main" xmlns="" val="20002"/>
                    </a:ext>
                  </a:extLst>
                </a:gridCol>
                <a:gridCol w="2628900">
                  <a:extLst>
                    <a:ext uri="{9D8B030D-6E8A-4147-A177-3AD203B41FA5}">
                      <a16:colId xmlns:a16="http://schemas.microsoft.com/office/drawing/2014/main" xmlns="" val="20003"/>
                    </a:ext>
                  </a:extLst>
                </a:gridCol>
              </a:tblGrid>
              <a:tr h="370840">
                <a:tc>
                  <a:txBody>
                    <a:bodyPr/>
                    <a:lstStyle/>
                    <a:p>
                      <a:r>
                        <a:rPr lang="en-US" dirty="0"/>
                        <a:t>Weight</a:t>
                      </a:r>
                    </a:p>
                  </a:txBody>
                  <a:tcPr/>
                </a:tc>
                <a:tc>
                  <a:txBody>
                    <a:bodyPr/>
                    <a:lstStyle/>
                    <a:p>
                      <a:r>
                        <a:rPr lang="en-US" dirty="0"/>
                        <a:t>Calories</a:t>
                      </a:r>
                      <a:r>
                        <a:rPr lang="en-US" baseline="0" dirty="0"/>
                        <a:t> (per kg)</a:t>
                      </a:r>
                      <a:endParaRPr lang="en-US" dirty="0"/>
                    </a:p>
                  </a:txBody>
                  <a:tcPr/>
                </a:tc>
                <a:tc>
                  <a:txBody>
                    <a:bodyPr/>
                    <a:lstStyle/>
                    <a:p>
                      <a:r>
                        <a:rPr lang="en-US" dirty="0"/>
                        <a:t>Protein</a:t>
                      </a:r>
                      <a:r>
                        <a:rPr lang="en-US" baseline="0" dirty="0"/>
                        <a:t> (per kg)</a:t>
                      </a:r>
                      <a:endParaRPr lang="en-US" dirty="0"/>
                    </a:p>
                  </a:txBody>
                  <a:tcPr/>
                </a:tc>
                <a:tc>
                  <a:txBody>
                    <a:bodyPr/>
                    <a:lstStyle/>
                    <a:p>
                      <a:r>
                        <a:rPr lang="en-US" dirty="0"/>
                        <a:t>Fluid (per kg)</a:t>
                      </a:r>
                    </a:p>
                  </a:txBody>
                  <a:tcPr/>
                </a:tc>
                <a:extLst>
                  <a:ext uri="{0D108BD9-81ED-4DB2-BD59-A6C34878D82A}">
                    <a16:rowId xmlns:a16="http://schemas.microsoft.com/office/drawing/2014/main" xmlns="" val="10000"/>
                  </a:ext>
                </a:extLst>
              </a:tr>
              <a:tr h="370840">
                <a:tc>
                  <a:txBody>
                    <a:bodyPr/>
                    <a:lstStyle/>
                    <a:p>
                      <a:r>
                        <a:rPr lang="en-US" dirty="0"/>
                        <a:t>&lt;1500 grams </a:t>
                      </a:r>
                    </a:p>
                  </a:txBody>
                  <a:tcPr/>
                </a:tc>
                <a:tc>
                  <a:txBody>
                    <a:bodyPr/>
                    <a:lstStyle/>
                    <a:p>
                      <a:r>
                        <a:rPr lang="en-US" dirty="0"/>
                        <a:t>110-135</a:t>
                      </a:r>
                    </a:p>
                  </a:txBody>
                  <a:tcPr/>
                </a:tc>
                <a:tc>
                  <a:txBody>
                    <a:bodyPr/>
                    <a:lstStyle/>
                    <a:p>
                      <a:r>
                        <a:rPr lang="en-US" dirty="0"/>
                        <a:t>4-4.5</a:t>
                      </a:r>
                    </a:p>
                  </a:txBody>
                  <a:tcPr/>
                </a:tc>
                <a:tc>
                  <a:txBody>
                    <a:bodyPr/>
                    <a:lstStyle/>
                    <a:p>
                      <a:r>
                        <a:rPr lang="en-US" dirty="0"/>
                        <a:t>135-200</a:t>
                      </a:r>
                    </a:p>
                  </a:txBody>
                  <a:tcPr/>
                </a:tc>
                <a:extLst>
                  <a:ext uri="{0D108BD9-81ED-4DB2-BD59-A6C34878D82A}">
                    <a16:rowId xmlns:a16="http://schemas.microsoft.com/office/drawing/2014/main" xmlns="" val="10001"/>
                  </a:ext>
                </a:extLst>
              </a:tr>
              <a:tr h="370840">
                <a:tc>
                  <a:txBody>
                    <a:bodyPr/>
                    <a:lstStyle/>
                    <a:p>
                      <a:r>
                        <a:rPr lang="en-US" dirty="0"/>
                        <a:t>1500-1800 grams </a:t>
                      </a:r>
                    </a:p>
                  </a:txBody>
                  <a:tcPr/>
                </a:tc>
                <a:tc>
                  <a:txBody>
                    <a:bodyPr/>
                    <a:lstStyle/>
                    <a:p>
                      <a:r>
                        <a:rPr lang="en-US" dirty="0"/>
                        <a:t>110-135</a:t>
                      </a:r>
                    </a:p>
                  </a:txBody>
                  <a:tcPr/>
                </a:tc>
                <a:tc>
                  <a:txBody>
                    <a:bodyPr/>
                    <a:lstStyle/>
                    <a:p>
                      <a:r>
                        <a:rPr lang="en-US" dirty="0"/>
                        <a:t>3.5-4</a:t>
                      </a:r>
                    </a:p>
                  </a:txBody>
                  <a:tcPr/>
                </a:tc>
                <a:tc>
                  <a:txBody>
                    <a:bodyPr/>
                    <a:lstStyle/>
                    <a:p>
                      <a:r>
                        <a:rPr lang="en-US" dirty="0"/>
                        <a:t>100-180</a:t>
                      </a:r>
                    </a:p>
                  </a:txBody>
                  <a:tcPr/>
                </a:tc>
                <a:extLst>
                  <a:ext uri="{0D108BD9-81ED-4DB2-BD59-A6C34878D82A}">
                    <a16:rowId xmlns:a16="http://schemas.microsoft.com/office/drawing/2014/main" xmlns="" val="10002"/>
                  </a:ext>
                </a:extLst>
              </a:tr>
              <a:tr h="370840">
                <a:tc>
                  <a:txBody>
                    <a:bodyPr/>
                    <a:lstStyle/>
                    <a:p>
                      <a:r>
                        <a:rPr lang="en-US" dirty="0"/>
                        <a:t>&gt;1800 grams </a:t>
                      </a:r>
                    </a:p>
                  </a:txBody>
                  <a:tcPr/>
                </a:tc>
                <a:tc>
                  <a:txBody>
                    <a:bodyPr/>
                    <a:lstStyle/>
                    <a:p>
                      <a:r>
                        <a:rPr lang="en-US" dirty="0"/>
                        <a:t>110-135</a:t>
                      </a:r>
                    </a:p>
                  </a:txBody>
                  <a:tcPr/>
                </a:tc>
                <a:tc>
                  <a:txBody>
                    <a:bodyPr/>
                    <a:lstStyle/>
                    <a:p>
                      <a:r>
                        <a:rPr lang="en-US" dirty="0"/>
                        <a:t>3-4</a:t>
                      </a:r>
                    </a:p>
                  </a:txBody>
                  <a:tcPr/>
                </a:tc>
                <a:tc>
                  <a:txBody>
                    <a:bodyPr/>
                    <a:lstStyle/>
                    <a:p>
                      <a:r>
                        <a:rPr lang="en-US" dirty="0"/>
                        <a:t>100-180</a:t>
                      </a:r>
                    </a:p>
                  </a:txBody>
                  <a:tcPr/>
                </a:tc>
                <a:extLst>
                  <a:ext uri="{0D108BD9-81ED-4DB2-BD59-A6C34878D82A}">
                    <a16:rowId xmlns:a16="http://schemas.microsoft.com/office/drawing/2014/main" xmlns="" val="10003"/>
                  </a:ext>
                </a:extLst>
              </a:tr>
            </a:tbl>
          </a:graphicData>
        </a:graphic>
      </p:graphicFrame>
      <p:sp>
        <p:nvSpPr>
          <p:cNvPr id="5" name="TextBox 4"/>
          <p:cNvSpPr txBox="1"/>
          <p:nvPr/>
        </p:nvSpPr>
        <p:spPr>
          <a:xfrm>
            <a:off x="1038386" y="4525505"/>
            <a:ext cx="4060556" cy="369332"/>
          </a:xfrm>
          <a:prstGeom prst="rect">
            <a:avLst/>
          </a:prstGeom>
          <a:noFill/>
        </p:spPr>
        <p:txBody>
          <a:bodyPr wrap="square" rtlCol="0">
            <a:spAutoFit/>
          </a:bodyPr>
          <a:lstStyle/>
          <a:p>
            <a:r>
              <a:rPr lang="en-US" dirty="0"/>
              <a:t>*Based on ESPGHAN Recommendations </a:t>
            </a:r>
          </a:p>
        </p:txBody>
      </p:sp>
      <p:pic>
        <p:nvPicPr>
          <p:cNvPr id="6" name="Audio 5">
            <a:hlinkClick r:id="" action="ppaction://media"/>
            <a:extLst>
              <a:ext uri="{FF2B5EF4-FFF2-40B4-BE49-F238E27FC236}">
                <a16:creationId xmlns:a16="http://schemas.microsoft.com/office/drawing/2014/main" xmlns="" id="{78DBAD40-B880-4604-9C81-A498544390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3221567"/>
      </p:ext>
    </p:extLst>
  </p:cSld>
  <p:clrMapOvr>
    <a:masterClrMapping/>
  </p:clrMapOvr>
  <mc:AlternateContent xmlns:mc="http://schemas.openxmlformats.org/markup-compatibility/2006" xmlns:p14="http://schemas.microsoft.com/office/powerpoint/2010/main">
    <mc:Choice Requires="p14">
      <p:transition spd="slow" p14:dur="2000" advTm="27948"/>
    </mc:Choice>
    <mc:Fallback xmlns="">
      <p:transition spd="slow" advTm="2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3237</TotalTime>
  <Words>5187</Words>
  <Application>Microsoft Office PowerPoint</Application>
  <PresentationFormat>Widescreen</PresentationFormat>
  <Paragraphs>718</Paragraphs>
  <Slides>59</Slides>
  <Notes>43</Notes>
  <HiddenSlides>0</HiddenSlides>
  <MMClips>59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Century Gothic</vt:lpstr>
      <vt:lpstr>TimesNewRomanPS-BoldMT</vt:lpstr>
      <vt:lpstr>Office Theme</vt:lpstr>
      <vt:lpstr>Neonatal and Infant Nutrition</vt:lpstr>
      <vt:lpstr>Outline</vt:lpstr>
      <vt:lpstr>Gestational Age and Stages of Infancy</vt:lpstr>
      <vt:lpstr>Growth Classifications</vt:lpstr>
      <vt:lpstr>The Premature Infant</vt:lpstr>
      <vt:lpstr>Adjusting for Prematurity</vt:lpstr>
      <vt:lpstr>Sample WHO Growth Chart Corrected for Prematurity</vt:lpstr>
      <vt:lpstr>Case Study – Calculate the CGA</vt:lpstr>
      <vt:lpstr>Macronutrient Needs</vt:lpstr>
      <vt:lpstr>Micronutrient Needs: MVI and iron</vt:lpstr>
      <vt:lpstr>Micronutrient Needs: Sodium </vt:lpstr>
      <vt:lpstr>Sodium Requirements </vt:lpstr>
      <vt:lpstr>Micronutrient Needs: Sodium</vt:lpstr>
      <vt:lpstr>Micronutrient Needs: Zinc</vt:lpstr>
      <vt:lpstr>Micronutrient Needs: Magnesium, Phosphorus, Calcium, Vitamin D</vt:lpstr>
      <vt:lpstr>Growth Goals</vt:lpstr>
      <vt:lpstr>Case Study</vt:lpstr>
      <vt:lpstr>The Term Infant</vt:lpstr>
      <vt:lpstr>Macronutrient Needs: Calories </vt:lpstr>
      <vt:lpstr>Macronutrient Needs: Protein</vt:lpstr>
      <vt:lpstr>Macronutrient Needs: Fluids</vt:lpstr>
      <vt:lpstr>General Feeding Guidelines: Human Milk and Formula</vt:lpstr>
      <vt:lpstr>Micronutrient Needs – Vitamin D</vt:lpstr>
      <vt:lpstr>Micronutrients – MVI and Fe</vt:lpstr>
      <vt:lpstr>Growth Velocity </vt:lpstr>
      <vt:lpstr>Case Study</vt:lpstr>
      <vt:lpstr>Formula, Fortifiers, and Modulars</vt:lpstr>
      <vt:lpstr>Premature Infant Formula</vt:lpstr>
      <vt:lpstr>NICU Fortifier – Prolacta </vt:lpstr>
      <vt:lpstr>Term Infant Formula</vt:lpstr>
      <vt:lpstr>Infant Formula</vt:lpstr>
      <vt:lpstr>Modulars</vt:lpstr>
      <vt:lpstr>Modulars</vt:lpstr>
      <vt:lpstr>Modulars</vt:lpstr>
      <vt:lpstr>Modulars</vt:lpstr>
      <vt:lpstr>Case Study</vt:lpstr>
      <vt:lpstr>Case Study</vt:lpstr>
      <vt:lpstr>Calculating Formula Recipes </vt:lpstr>
      <vt:lpstr>Calculating Formula Recipes </vt:lpstr>
      <vt:lpstr>Calculating Formula Recipes</vt:lpstr>
      <vt:lpstr>Case Study </vt:lpstr>
      <vt:lpstr>Introducing Solids</vt:lpstr>
      <vt:lpstr>Introducing Solids</vt:lpstr>
      <vt:lpstr>General Feeding Guidelines </vt:lpstr>
      <vt:lpstr>General Feeding Guidelines</vt:lpstr>
      <vt:lpstr>General Feeding Guidelines: Solids</vt:lpstr>
      <vt:lpstr>Foods to Avoid </vt:lpstr>
      <vt:lpstr>Introducing Food Allergens</vt:lpstr>
      <vt:lpstr>Baby Led Weaning (BLW)</vt:lpstr>
      <vt:lpstr>Implementing BLW</vt:lpstr>
      <vt:lpstr>Women, Infants and Children Program (WIC)</vt:lpstr>
      <vt:lpstr>WIC –Women, Infants and Children Program</vt:lpstr>
      <vt:lpstr>WIC Food Benefits </vt:lpstr>
      <vt:lpstr>WIC – How it works! </vt:lpstr>
      <vt:lpstr>WIC Form</vt:lpstr>
      <vt:lpstr>WIC Form</vt:lpstr>
      <vt:lpstr>WIC Form</vt:lpstr>
      <vt:lpstr>WIC Form</vt:lpstr>
      <vt:lpstr>Case Study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Heisler, Rebecca</cp:lastModifiedBy>
  <cp:revision>287</cp:revision>
  <dcterms:created xsi:type="dcterms:W3CDTF">2019-09-16T12:56:25Z</dcterms:created>
  <dcterms:modified xsi:type="dcterms:W3CDTF">2021-03-19T12:46:59Z</dcterms:modified>
</cp:coreProperties>
</file>