
<file path=[Content_Types].xml><?xml version="1.0" encoding="utf-8"?>
<Types xmlns="http://schemas.openxmlformats.org/package/2006/content-types">
  <Default Extension="png" ContentType="image/png"/>
  <Default Extension="jpeg" ContentType="image/jpeg"/>
  <Default Extension="m4a" ContentType="audio/mp4"/>
  <Default Extension="wma" ContentType="audio/x-ms-wma"/>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7" r:id="rId2"/>
    <p:sldId id="258" r:id="rId3"/>
    <p:sldId id="259" r:id="rId4"/>
    <p:sldId id="260" r:id="rId5"/>
    <p:sldId id="261" r:id="rId6"/>
    <p:sldId id="262" r:id="rId7"/>
    <p:sldId id="263" r:id="rId8"/>
    <p:sldId id="299"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5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ls, Catherine" initials="KC" lastIdx="6" clrIdx="0">
    <p:extLst>
      <p:ext uri="{19B8F6BF-5375-455C-9EA6-DF929625EA0E}">
        <p15:presenceInfo xmlns:p15="http://schemas.microsoft.com/office/powerpoint/2012/main" userId="S-1-5-21-1106761166-651487977-1343923553-367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7"/>
    <p:restoredTop sz="94674"/>
  </p:normalViewPr>
  <p:slideViewPr>
    <p:cSldViewPr snapToGrid="0" snapToObjects="1">
      <p:cViewPr varScale="1">
        <p:scale>
          <a:sx n="111" d="100"/>
          <a:sy n="111" d="100"/>
        </p:scale>
        <p:origin x="138" y="4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4" d="100"/>
          <a:sy n="134" d="100"/>
        </p:scale>
        <p:origin x="394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1BC2E-C214-E543-B0AA-DFB1968711E3}"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2ECC6-383D-2140-A63C-871EB8BAB5D4}" type="slidenum">
              <a:rPr lang="en-US" smtClean="0"/>
              <a:t>‹#›</a:t>
            </a:fld>
            <a:endParaRPr lang="en-US"/>
          </a:p>
        </p:txBody>
      </p:sp>
    </p:spTree>
    <p:extLst>
      <p:ext uri="{BB962C8B-B14F-4D97-AF65-F5344CB8AC3E}">
        <p14:creationId xmlns:p14="http://schemas.microsoft.com/office/powerpoint/2010/main" val="266151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B57BC2-0BD1-467A-9FE6-50854E293744}" type="slidenum">
              <a:rPr lang="en-US" smtClean="0"/>
              <a:pPr/>
              <a:t>1</a:t>
            </a:fld>
            <a:endParaRPr lang="en-US"/>
          </a:p>
        </p:txBody>
      </p:sp>
    </p:spTree>
    <p:extLst>
      <p:ext uri="{BB962C8B-B14F-4D97-AF65-F5344CB8AC3E}">
        <p14:creationId xmlns:p14="http://schemas.microsoft.com/office/powerpoint/2010/main" val="143324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B09DB56-A03D-4DC8-B2C1-A48569F38A29}" type="slidenum">
              <a:rPr lang="en-US" smtClean="0"/>
              <a:pPr>
                <a:defRPr/>
              </a:pPr>
              <a:t>10</a:t>
            </a:fld>
            <a:endParaRPr lang="en-US"/>
          </a:p>
        </p:txBody>
      </p:sp>
    </p:spTree>
    <p:extLst>
      <p:ext uri="{BB962C8B-B14F-4D97-AF65-F5344CB8AC3E}">
        <p14:creationId xmlns:p14="http://schemas.microsoft.com/office/powerpoint/2010/main" val="3504077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11</a:t>
            </a:fld>
            <a:endParaRPr lang="en-US"/>
          </a:p>
        </p:txBody>
      </p:sp>
    </p:spTree>
    <p:extLst>
      <p:ext uri="{BB962C8B-B14F-4D97-AF65-F5344CB8AC3E}">
        <p14:creationId xmlns:p14="http://schemas.microsoft.com/office/powerpoint/2010/main" val="3443705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Osteoporosis = T-score below -2.5</a:t>
            </a:r>
          </a:p>
          <a:p>
            <a:r>
              <a:rPr lang="en-US" dirty="0"/>
              <a:t>Osteopenia</a:t>
            </a:r>
            <a:r>
              <a:rPr lang="en-US" baseline="0" dirty="0"/>
              <a:t> = T-score between -1 and -2.5</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12</a:t>
            </a:fld>
            <a:endParaRPr lang="en-US"/>
          </a:p>
        </p:txBody>
      </p:sp>
    </p:spTree>
    <p:extLst>
      <p:ext uri="{BB962C8B-B14F-4D97-AF65-F5344CB8AC3E}">
        <p14:creationId xmlns:p14="http://schemas.microsoft.com/office/powerpoint/2010/main" val="397361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B57BC2-0BD1-467A-9FE6-50854E293744}" type="slidenum">
              <a:rPr lang="en-US" smtClean="0"/>
              <a:pPr/>
              <a:t>13</a:t>
            </a:fld>
            <a:endParaRPr lang="en-US"/>
          </a:p>
        </p:txBody>
      </p:sp>
    </p:spTree>
    <p:extLst>
      <p:ext uri="{BB962C8B-B14F-4D97-AF65-F5344CB8AC3E}">
        <p14:creationId xmlns:p14="http://schemas.microsoft.com/office/powerpoint/2010/main" val="181980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7BC2-0BD1-467A-9FE6-50854E293744}" type="slidenum">
              <a:rPr lang="en-US" smtClean="0"/>
              <a:pPr/>
              <a:t>14</a:t>
            </a:fld>
            <a:endParaRPr lang="en-US"/>
          </a:p>
        </p:txBody>
      </p:sp>
    </p:spTree>
    <p:extLst>
      <p:ext uri="{BB962C8B-B14F-4D97-AF65-F5344CB8AC3E}">
        <p14:creationId xmlns:p14="http://schemas.microsoft.com/office/powerpoint/2010/main" val="738947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B57BC2-0BD1-467A-9FE6-50854E293744}" type="slidenum">
              <a:rPr lang="en-US" smtClean="0"/>
              <a:pPr/>
              <a:t>15</a:t>
            </a:fld>
            <a:endParaRPr lang="en-US"/>
          </a:p>
        </p:txBody>
      </p:sp>
    </p:spTree>
    <p:extLst>
      <p:ext uri="{BB962C8B-B14F-4D97-AF65-F5344CB8AC3E}">
        <p14:creationId xmlns:p14="http://schemas.microsoft.com/office/powerpoint/2010/main" val="941234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7BC2-0BD1-467A-9FE6-50854E293744}" type="slidenum">
              <a:rPr lang="en-US" smtClean="0"/>
              <a:pPr/>
              <a:t>16</a:t>
            </a:fld>
            <a:endParaRPr lang="en-US"/>
          </a:p>
        </p:txBody>
      </p:sp>
    </p:spTree>
    <p:extLst>
      <p:ext uri="{BB962C8B-B14F-4D97-AF65-F5344CB8AC3E}">
        <p14:creationId xmlns:p14="http://schemas.microsoft.com/office/powerpoint/2010/main" val="230911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6E4CA6F-0666-4444-B3FB-A2202E9BDCCA}" type="slidenum">
              <a:rPr lang="en-US" smtClean="0"/>
              <a:pPr/>
              <a:t>17</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Energy is not required for digestion and there are no absorptive losses.</a:t>
            </a:r>
          </a:p>
        </p:txBody>
      </p:sp>
    </p:spTree>
    <p:extLst>
      <p:ext uri="{BB962C8B-B14F-4D97-AF65-F5344CB8AC3E}">
        <p14:creationId xmlns:p14="http://schemas.microsoft.com/office/powerpoint/2010/main" val="1146976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7BC2-0BD1-467A-9FE6-50854E293744}" type="slidenum">
              <a:rPr lang="en-US" smtClean="0"/>
              <a:pPr/>
              <a:t>18</a:t>
            </a:fld>
            <a:endParaRPr lang="en-US"/>
          </a:p>
        </p:txBody>
      </p:sp>
    </p:spTree>
    <p:extLst>
      <p:ext uri="{BB962C8B-B14F-4D97-AF65-F5344CB8AC3E}">
        <p14:creationId xmlns:p14="http://schemas.microsoft.com/office/powerpoint/2010/main" val="3939272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B57BC2-0BD1-467A-9FE6-50854E293744}" type="slidenum">
              <a:rPr lang="en-US" smtClean="0"/>
              <a:pPr/>
              <a:t>19</a:t>
            </a:fld>
            <a:endParaRPr lang="en-US"/>
          </a:p>
        </p:txBody>
      </p:sp>
    </p:spTree>
    <p:extLst>
      <p:ext uri="{BB962C8B-B14F-4D97-AF65-F5344CB8AC3E}">
        <p14:creationId xmlns:p14="http://schemas.microsoft.com/office/powerpoint/2010/main" val="337876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2</a:t>
            </a:fld>
            <a:endParaRPr lang="en-US"/>
          </a:p>
        </p:txBody>
      </p:sp>
    </p:spTree>
    <p:extLst>
      <p:ext uri="{BB962C8B-B14F-4D97-AF65-F5344CB8AC3E}">
        <p14:creationId xmlns:p14="http://schemas.microsoft.com/office/powerpoint/2010/main" val="627109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12 hour for IL hung separate as with</a:t>
            </a:r>
            <a:r>
              <a:rPr lang="en-US" baseline="0" dirty="0"/>
              <a:t> </a:t>
            </a:r>
            <a:r>
              <a:rPr lang="en-US" dirty="0"/>
              <a:t>a 2:1</a:t>
            </a:r>
            <a:r>
              <a:rPr lang="en-US" baseline="0" dirty="0"/>
              <a:t> mixture</a:t>
            </a:r>
          </a:p>
          <a:p>
            <a:r>
              <a:rPr lang="en-US" baseline="0" dirty="0"/>
              <a:t>TNA (3:1) can hang longer as that pH is lower which inhibits bacterial growth and decreased total </a:t>
            </a:r>
            <a:r>
              <a:rPr lang="en-US" baseline="0" dirty="0" err="1"/>
              <a:t>osmolarity</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20</a:t>
            </a:fld>
            <a:endParaRPr lang="en-US"/>
          </a:p>
        </p:txBody>
      </p:sp>
    </p:spTree>
    <p:extLst>
      <p:ext uri="{BB962C8B-B14F-4D97-AF65-F5344CB8AC3E}">
        <p14:creationId xmlns:p14="http://schemas.microsoft.com/office/powerpoint/2010/main" val="4230643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Demonstrated lower ALT/AST, total bili, and TGs as compared to soybean oil emulsion</a:t>
            </a:r>
            <a:r>
              <a:rPr lang="en-US" baseline="30000" dirty="0"/>
              <a:t>1,2</a:t>
            </a:r>
            <a:endParaRPr lang="en-US" dirty="0"/>
          </a:p>
          <a:p>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22</a:t>
            </a:fld>
            <a:endParaRPr lang="en-US"/>
          </a:p>
        </p:txBody>
      </p:sp>
    </p:spTree>
    <p:extLst>
      <p:ext uri="{BB962C8B-B14F-4D97-AF65-F5344CB8AC3E}">
        <p14:creationId xmlns:p14="http://schemas.microsoft.com/office/powerpoint/2010/main" val="800722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Statement</a:t>
            </a:r>
            <a:r>
              <a:rPr lang="en-US" baseline="0" dirty="0"/>
              <a:t> such as “Not commonly used at CW except in certain instances when Smoflipid isn’t indicated…” or something like that</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24</a:t>
            </a:fld>
            <a:endParaRPr lang="en-US"/>
          </a:p>
        </p:txBody>
      </p:sp>
    </p:spTree>
    <p:extLst>
      <p:ext uri="{BB962C8B-B14F-4D97-AF65-F5344CB8AC3E}">
        <p14:creationId xmlns:p14="http://schemas.microsoft.com/office/powerpoint/2010/main" val="2133108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hour for IL hung separate as with</a:t>
            </a:r>
            <a:r>
              <a:rPr lang="en-US" baseline="0" dirty="0"/>
              <a:t> </a:t>
            </a:r>
            <a:r>
              <a:rPr lang="en-US" dirty="0"/>
              <a:t>a 2:1</a:t>
            </a:r>
            <a:r>
              <a:rPr lang="en-US" baseline="0" dirty="0"/>
              <a:t> mixture</a:t>
            </a:r>
          </a:p>
          <a:p>
            <a:r>
              <a:rPr lang="en-US" baseline="0" dirty="0"/>
              <a:t>TNA (3:1) can hang longer as that pH is lower which inhibits bacterial growth and decreased total </a:t>
            </a:r>
            <a:r>
              <a:rPr lang="en-US" baseline="0" dirty="0" err="1"/>
              <a:t>osmolarity</a:t>
            </a:r>
            <a:endParaRPr lang="en-US" dirty="0"/>
          </a:p>
          <a:p>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25</a:t>
            </a:fld>
            <a:endParaRPr lang="en-US"/>
          </a:p>
        </p:txBody>
      </p:sp>
    </p:spTree>
    <p:extLst>
      <p:ext uri="{BB962C8B-B14F-4D97-AF65-F5344CB8AC3E}">
        <p14:creationId xmlns:p14="http://schemas.microsoft.com/office/powerpoint/2010/main" val="2644743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7BC2-0BD1-467A-9FE6-50854E293744}" type="slidenum">
              <a:rPr lang="en-US" smtClean="0"/>
              <a:pPr/>
              <a:t>26</a:t>
            </a:fld>
            <a:endParaRPr lang="en-US"/>
          </a:p>
        </p:txBody>
      </p:sp>
    </p:spTree>
    <p:extLst>
      <p:ext uri="{BB962C8B-B14F-4D97-AF65-F5344CB8AC3E}">
        <p14:creationId xmlns:p14="http://schemas.microsoft.com/office/powerpoint/2010/main" val="1525983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err="1"/>
              <a:t>Trophamine</a:t>
            </a:r>
            <a:r>
              <a:rPr lang="en-US" dirty="0"/>
              <a:t>: standard for patients &lt;12 </a:t>
            </a:r>
            <a:r>
              <a:rPr lang="en-US" dirty="0" err="1"/>
              <a:t>mos</a:t>
            </a:r>
            <a:r>
              <a:rPr lang="en-US" dirty="0"/>
              <a:t>, but may be used at any age; </a:t>
            </a:r>
          </a:p>
          <a:p>
            <a:pPr defTabSz="931774">
              <a:defRPr/>
            </a:pPr>
            <a:r>
              <a:rPr lang="en-US" dirty="0"/>
              <a:t>Outpatient</a:t>
            </a:r>
            <a:r>
              <a:rPr lang="en-US" baseline="0" dirty="0"/>
              <a:t> pharmacies may have different amino acid mixtures</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27</a:t>
            </a:fld>
            <a:endParaRPr lang="en-US"/>
          </a:p>
        </p:txBody>
      </p:sp>
    </p:spTree>
    <p:extLst>
      <p:ext uri="{BB962C8B-B14F-4D97-AF65-F5344CB8AC3E}">
        <p14:creationId xmlns:p14="http://schemas.microsoft.com/office/powerpoint/2010/main" val="663408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7BC2-0BD1-467A-9FE6-50854E293744}" type="slidenum">
              <a:rPr lang="en-US" smtClean="0"/>
              <a:pPr/>
              <a:t>28</a:t>
            </a:fld>
            <a:endParaRPr lang="en-US"/>
          </a:p>
        </p:txBody>
      </p:sp>
    </p:spTree>
    <p:extLst>
      <p:ext uri="{BB962C8B-B14F-4D97-AF65-F5344CB8AC3E}">
        <p14:creationId xmlns:p14="http://schemas.microsoft.com/office/powerpoint/2010/main" val="1900824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7BC2-0BD1-467A-9FE6-50854E293744}" type="slidenum">
              <a:rPr lang="en-US" smtClean="0"/>
              <a:pPr/>
              <a:t>29</a:t>
            </a:fld>
            <a:endParaRPr lang="en-US"/>
          </a:p>
        </p:txBody>
      </p:sp>
    </p:spTree>
    <p:extLst>
      <p:ext uri="{BB962C8B-B14F-4D97-AF65-F5344CB8AC3E}">
        <p14:creationId xmlns:p14="http://schemas.microsoft.com/office/powerpoint/2010/main" val="3936976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B57BC2-0BD1-467A-9FE6-50854E293744}" type="slidenum">
              <a:rPr lang="en-US" smtClean="0"/>
              <a:pPr/>
              <a:t>30</a:t>
            </a:fld>
            <a:endParaRPr lang="en-US"/>
          </a:p>
        </p:txBody>
      </p:sp>
    </p:spTree>
    <p:extLst>
      <p:ext uri="{BB962C8B-B14F-4D97-AF65-F5344CB8AC3E}">
        <p14:creationId xmlns:p14="http://schemas.microsoft.com/office/powerpoint/2010/main" val="93989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GIR typically within recommended range (but not uncommon for it to be outside of age range based on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&lt;2 mg/kg/min insufficient to prevent ketosis in neonates (Ref:</a:t>
            </a:r>
            <a:r>
              <a:rPr lang="en-US" baseline="0" dirty="0"/>
              <a:t> </a:t>
            </a:r>
            <a:r>
              <a:rPr lang="en-US" baseline="0" dirty="0" err="1"/>
              <a:t>Samour</a:t>
            </a:r>
            <a:r>
              <a:rPr lang="en-US" baseline="0" dirty="0"/>
              <a:t> &amp; King)</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31</a:t>
            </a:fld>
            <a:endParaRPr lang="en-US"/>
          </a:p>
        </p:txBody>
      </p:sp>
    </p:spTree>
    <p:extLst>
      <p:ext uri="{BB962C8B-B14F-4D97-AF65-F5344CB8AC3E}">
        <p14:creationId xmlns:p14="http://schemas.microsoft.com/office/powerpoint/2010/main" val="1972025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B57BC2-0BD1-467A-9FE6-50854E293744}" type="slidenum">
              <a:rPr lang="en-US" smtClean="0"/>
              <a:pPr/>
              <a:t>3</a:t>
            </a:fld>
            <a:endParaRPr lang="en-US"/>
          </a:p>
        </p:txBody>
      </p:sp>
    </p:spTree>
    <p:extLst>
      <p:ext uri="{BB962C8B-B14F-4D97-AF65-F5344CB8AC3E}">
        <p14:creationId xmlns:p14="http://schemas.microsoft.com/office/powerpoint/2010/main" val="3210366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32</a:t>
            </a:fld>
            <a:endParaRPr lang="en-US"/>
          </a:p>
        </p:txBody>
      </p:sp>
    </p:spTree>
    <p:extLst>
      <p:ext uri="{BB962C8B-B14F-4D97-AF65-F5344CB8AC3E}">
        <p14:creationId xmlns:p14="http://schemas.microsoft.com/office/powerpoint/2010/main" val="4200935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 GIR is below normal for age</a:t>
            </a:r>
            <a:r>
              <a:rPr lang="en-US" baseline="0" dirty="0"/>
              <a:t> range, but likely still safe to run over 24 hours. However, this could also mean that the TPN can be safely run over a shorter amount of time, potentially to mimic patient’s previous tube feedings that ran over 16 hours.</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33</a:t>
            </a:fld>
            <a:endParaRPr lang="en-US"/>
          </a:p>
        </p:txBody>
      </p:sp>
    </p:spTree>
    <p:extLst>
      <p:ext uri="{BB962C8B-B14F-4D97-AF65-F5344CB8AC3E}">
        <p14:creationId xmlns:p14="http://schemas.microsoft.com/office/powerpoint/2010/main" val="2057498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7BC2-0BD1-467A-9FE6-50854E293744}" type="slidenum">
              <a:rPr lang="en-US" smtClean="0"/>
              <a:pPr/>
              <a:t>34</a:t>
            </a:fld>
            <a:endParaRPr lang="en-US"/>
          </a:p>
        </p:txBody>
      </p:sp>
    </p:spTree>
    <p:extLst>
      <p:ext uri="{BB962C8B-B14F-4D97-AF65-F5344CB8AC3E}">
        <p14:creationId xmlns:p14="http://schemas.microsoft.com/office/powerpoint/2010/main" val="465623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7BC2-0BD1-467A-9FE6-50854E293744}" type="slidenum">
              <a:rPr lang="en-US" smtClean="0"/>
              <a:pPr/>
              <a:t>35</a:t>
            </a:fld>
            <a:endParaRPr lang="en-US"/>
          </a:p>
        </p:txBody>
      </p:sp>
    </p:spTree>
    <p:extLst>
      <p:ext uri="{BB962C8B-B14F-4D97-AF65-F5344CB8AC3E}">
        <p14:creationId xmlns:p14="http://schemas.microsoft.com/office/powerpoint/2010/main" val="3253831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Megan</a:t>
            </a:r>
          </a:p>
          <a:p>
            <a:r>
              <a:rPr lang="en-US" dirty="0"/>
              <a:t>Next, we will review Micronutrient</a:t>
            </a:r>
            <a:r>
              <a:rPr lang="en-US" baseline="0" dirty="0"/>
              <a:t>s in TPN.</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36</a:t>
            </a:fld>
            <a:endParaRPr lang="en-US"/>
          </a:p>
        </p:txBody>
      </p:sp>
    </p:spTree>
    <p:extLst>
      <p:ext uri="{BB962C8B-B14F-4D97-AF65-F5344CB8AC3E}">
        <p14:creationId xmlns:p14="http://schemas.microsoft.com/office/powerpoint/2010/main" val="1135395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t>For Vitamins</a:t>
            </a:r>
            <a:r>
              <a:rPr lang="en-US" baseline="0" dirty="0"/>
              <a:t> in TPN, a Pediatric Multi Vitamin Infusion or MVI is added. This is dosed as 3 </a:t>
            </a:r>
            <a:r>
              <a:rPr lang="en-US" baseline="0" dirty="0" err="1"/>
              <a:t>mLs</a:t>
            </a:r>
            <a:r>
              <a:rPr lang="en-US" baseline="0" dirty="0"/>
              <a:t> for every kilogram of body weight until a maximum of 5 </a:t>
            </a:r>
            <a:r>
              <a:rPr lang="en-US" baseline="0" dirty="0" err="1"/>
              <a:t>mLs</a:t>
            </a:r>
            <a:r>
              <a:rPr lang="en-US" baseline="0" dirty="0"/>
              <a:t> per day is met.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For patients 11 years old or greater, an Adult Multi Vitamin Infusion is given in place of the pediatric version. This is dosed as 10 </a:t>
            </a:r>
            <a:r>
              <a:rPr lang="en-US" baseline="0" dirty="0" err="1"/>
              <a:t>mLs</a:t>
            </a:r>
            <a:r>
              <a:rPr lang="en-US" baseline="0" dirty="0"/>
              <a:t> per day.</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If the current multi vitamin infusion doesn’t contain it, 1 mg per day of Vitamin K can be added. At Children’s Wisconsin, the Pediatric MVI contains Vitamin K but the Adult MVI does not.</a:t>
            </a:r>
          </a:p>
        </p:txBody>
      </p:sp>
      <p:sp>
        <p:nvSpPr>
          <p:cNvPr id="4" name="Slide Number Placeholder 3"/>
          <p:cNvSpPr>
            <a:spLocks noGrp="1"/>
          </p:cNvSpPr>
          <p:nvPr>
            <p:ph type="sldNum" sz="quarter" idx="10"/>
          </p:nvPr>
        </p:nvSpPr>
        <p:spPr/>
        <p:txBody>
          <a:bodyPr/>
          <a:lstStyle/>
          <a:p>
            <a:fld id="{04B57BC2-0BD1-467A-9FE6-50854E293744}" type="slidenum">
              <a:rPr lang="en-US" smtClean="0"/>
              <a:pPr/>
              <a:t>37</a:t>
            </a:fld>
            <a:endParaRPr lang="en-US"/>
          </a:p>
        </p:txBody>
      </p:sp>
    </p:spTree>
    <p:extLst>
      <p:ext uri="{BB962C8B-B14F-4D97-AF65-F5344CB8AC3E}">
        <p14:creationId xmlns:p14="http://schemas.microsoft.com/office/powerpoint/2010/main" val="1984987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 list of what each of the Multi Vitamin Infusions available</a:t>
            </a:r>
            <a:r>
              <a:rPr lang="en-US" baseline="0" dirty="0"/>
              <a:t> at Children’s Wisconsin contains.</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38</a:t>
            </a:fld>
            <a:endParaRPr lang="en-US"/>
          </a:p>
        </p:txBody>
      </p:sp>
    </p:spTree>
    <p:extLst>
      <p:ext uri="{BB962C8B-B14F-4D97-AF65-F5344CB8AC3E}">
        <p14:creationId xmlns:p14="http://schemas.microsoft.com/office/powerpoint/2010/main" val="2411933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Parenteral Nutrition, we also need to give the trace elements Copper, Chromium, Selenium, and Zinc. We try to limit Manganese when possible, as this is considered a contaminant in TPN.</a:t>
            </a:r>
          </a:p>
          <a:p>
            <a:endParaRPr lang="en-US" baseline="0" dirty="0"/>
          </a:p>
          <a:p>
            <a:r>
              <a:rPr lang="en-US" baseline="0" dirty="0"/>
              <a:t>Inpatient at Children’s, our pharmacy compounds Trace 3, which includes these amounts of Copper, Chromium, and Selenium per 1 </a:t>
            </a:r>
            <a:r>
              <a:rPr lang="en-US" baseline="0" dirty="0" err="1"/>
              <a:t>mL.</a:t>
            </a:r>
            <a:r>
              <a:rPr lang="en-US" baseline="0" dirty="0"/>
              <a:t> This is dosed as 0.15 </a:t>
            </a:r>
            <a:r>
              <a:rPr lang="en-US" baseline="0" dirty="0" err="1"/>
              <a:t>mLs</a:t>
            </a:r>
            <a:r>
              <a:rPr lang="en-US" baseline="0" dirty="0"/>
              <a:t> per kilogram with a maximum daily amount of 4 </a:t>
            </a:r>
            <a:r>
              <a:rPr lang="en-US" baseline="0" dirty="0" err="1"/>
              <a:t>mLs</a:t>
            </a:r>
            <a:r>
              <a:rPr lang="en-US" baseline="0" dirty="0"/>
              <a:t> given.</a:t>
            </a:r>
          </a:p>
          <a:p>
            <a:endParaRPr lang="en-US" baseline="0" dirty="0"/>
          </a:p>
          <a:p>
            <a:r>
              <a:rPr lang="en-US" baseline="0" dirty="0"/>
              <a:t>This product does not contain Manganese or Zinc. Zinc needs to be dosed separately based on the age requirements listed here. </a:t>
            </a:r>
          </a:p>
          <a:p>
            <a:endParaRPr lang="en-US" baseline="0" dirty="0"/>
          </a:p>
          <a:p>
            <a:r>
              <a:rPr lang="en-US" baseline="0" dirty="0"/>
              <a:t>The range for children is quite large, and should be based on the child’s medical status, taking into account any suspected zinc losses, as well as previously drawn serum zinc levels.</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39</a:t>
            </a:fld>
            <a:endParaRPr lang="en-US"/>
          </a:p>
        </p:txBody>
      </p:sp>
    </p:spTree>
    <p:extLst>
      <p:ext uri="{BB962C8B-B14F-4D97-AF65-F5344CB8AC3E}">
        <p14:creationId xmlns:p14="http://schemas.microsoft.com/office/powerpoint/2010/main" val="2510314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Outpatient setting, it is important to discuss what</a:t>
            </a:r>
            <a:r>
              <a:rPr lang="en-US" baseline="0" dirty="0"/>
              <a:t> trace element mixtures are available at the patient’s home TPN pharmacy. You can take this information and find out more details of the components of each mixture by looking them up in the </a:t>
            </a:r>
            <a:r>
              <a:rPr lang="en-US" baseline="0" dirty="0" err="1"/>
              <a:t>Peds</a:t>
            </a:r>
            <a:r>
              <a:rPr lang="en-US" baseline="0" dirty="0"/>
              <a:t> Dosage Handbook (known as </a:t>
            </a:r>
            <a:r>
              <a:rPr lang="en-US" baseline="0" dirty="0" err="1"/>
              <a:t>Lexicomp</a:t>
            </a:r>
            <a:r>
              <a:rPr lang="en-US" baseline="0" dirty="0"/>
              <a:t>) on Children’s Connect on Pharmacy’s page.</a:t>
            </a:r>
          </a:p>
          <a:p>
            <a:endParaRPr lang="en-US" baseline="0" dirty="0"/>
          </a:p>
          <a:p>
            <a:r>
              <a:rPr lang="en-US" baseline="0" dirty="0"/>
              <a:t>It is important to always consider individually dosing trace elements for Outpatient TPN, as many of the trace element mixtures contain Manganese. However, this is not always feasible based on the availability of the home TPN pharmacy.</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40</a:t>
            </a:fld>
            <a:endParaRPr lang="en-US"/>
          </a:p>
        </p:txBody>
      </p:sp>
    </p:spTree>
    <p:extLst>
      <p:ext uri="{BB962C8B-B14F-4D97-AF65-F5344CB8AC3E}">
        <p14:creationId xmlns:p14="http://schemas.microsoft.com/office/powerpoint/2010/main" val="57919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the Trace Element</a:t>
            </a:r>
            <a:r>
              <a:rPr lang="en-US" baseline="0" dirty="0"/>
              <a:t> requirements based on the patient’s age.  As you can see, Preterm through Children are dosed per kilogram, while Adolescents over 40 kilograms and adults are dosed per day.</a:t>
            </a:r>
          </a:p>
          <a:p>
            <a:endParaRPr lang="en-US" baseline="0" dirty="0"/>
          </a:p>
          <a:p>
            <a:r>
              <a:rPr lang="en-US" baseline="0" dirty="0"/>
              <a:t>Note that all of these recommendations assume normal organ function. Impaired kidney or liver function may warrant removal of certain trace elements based on the child’s overall medical status. </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41</a:t>
            </a:fld>
            <a:endParaRPr lang="en-US"/>
          </a:p>
        </p:txBody>
      </p:sp>
    </p:spTree>
    <p:extLst>
      <p:ext uri="{BB962C8B-B14F-4D97-AF65-F5344CB8AC3E}">
        <p14:creationId xmlns:p14="http://schemas.microsoft.com/office/powerpoint/2010/main" val="2686057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PN if</a:t>
            </a:r>
            <a:r>
              <a:rPr lang="en-US" baseline="0" dirty="0"/>
              <a:t> non-functioning GI tract or not tolerating goal EN.  PN started faster for malnourished patients. Short term may indicate PPN, &gt; 7-14 days indicates CPN.</a:t>
            </a:r>
            <a:endParaRPr lang="en-US" dirty="0"/>
          </a:p>
        </p:txBody>
      </p:sp>
      <p:sp>
        <p:nvSpPr>
          <p:cNvPr id="4" name="Slide Number Placeholder 3"/>
          <p:cNvSpPr>
            <a:spLocks noGrp="1"/>
          </p:cNvSpPr>
          <p:nvPr>
            <p:ph type="sldNum" sz="quarter" idx="10"/>
          </p:nvPr>
        </p:nvSpPr>
        <p:spPr/>
        <p:txBody>
          <a:bodyPr/>
          <a:lstStyle/>
          <a:p>
            <a:pPr>
              <a:defRPr/>
            </a:pPr>
            <a:fld id="{AB09DB56-A03D-4DC8-B2C1-A48569F38A29}" type="slidenum">
              <a:rPr lang="en-US" smtClean="0"/>
              <a:pPr>
                <a:defRPr/>
              </a:pPr>
              <a:t>4</a:t>
            </a:fld>
            <a:endParaRPr lang="en-US"/>
          </a:p>
        </p:txBody>
      </p:sp>
    </p:spTree>
    <p:extLst>
      <p:ext uri="{BB962C8B-B14F-4D97-AF65-F5344CB8AC3E}">
        <p14:creationId xmlns:p14="http://schemas.microsoft.com/office/powerpoint/2010/main" val="1101112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Iron is incompatible with lipids</a:t>
            </a:r>
            <a:r>
              <a:rPr lang="en-US" baseline="0" dirty="0"/>
              <a:t> in TPN. Because of this, there should be an attempt to give iron orally or </a:t>
            </a:r>
            <a:r>
              <a:rPr lang="en-US" baseline="0" dirty="0" err="1"/>
              <a:t>enterally</a:t>
            </a:r>
            <a:r>
              <a:rPr lang="en-US" baseline="0" dirty="0"/>
              <a:t> before considering a parenteral route.</a:t>
            </a:r>
          </a:p>
          <a:p>
            <a:endParaRPr lang="en-US" baseline="0" dirty="0"/>
          </a:p>
          <a:p>
            <a:r>
              <a:rPr lang="en-US" baseline="0" dirty="0"/>
              <a:t>A parenteral route at Children’s would likely mean a separate iron infusion of iron sucrose or ferric </a:t>
            </a:r>
            <a:r>
              <a:rPr lang="en-US" baseline="0" dirty="0" err="1"/>
              <a:t>carboxymaltose</a:t>
            </a:r>
            <a:r>
              <a:rPr lang="en-US" baseline="0" dirty="0"/>
              <a:t>.  Iron dextran is the only form of iron that can be added to Parenteral Nutrition in the absence of lipids but this is not utilized at Children’s at this time.</a:t>
            </a:r>
          </a:p>
          <a:p>
            <a:endParaRPr lang="en-US" baseline="0" dirty="0"/>
          </a:p>
          <a:p>
            <a:r>
              <a:rPr lang="en-US" baseline="0" dirty="0"/>
              <a:t>It is important to avoid giving any forms of IV iron if a patient is septic as this could lead to potential bacterial overgrowth.</a:t>
            </a:r>
            <a:endParaRPr lang="en-US" dirty="0"/>
          </a:p>
          <a:p>
            <a:endParaRPr lang="en-US" dirty="0"/>
          </a:p>
          <a:p>
            <a:r>
              <a:rPr lang="en-US" dirty="0"/>
              <a:t>In patients with short bowel syndrome, it may be worth conducting an oral</a:t>
            </a:r>
            <a:r>
              <a:rPr lang="en-US" baseline="0" dirty="0"/>
              <a:t> iron absorption test to determine if the patient’s intestines have the capability to absorb iron. If not, iron infusions would need to take place.</a:t>
            </a:r>
          </a:p>
          <a:p>
            <a:endParaRPr lang="en-US" baseline="0"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42</a:t>
            </a:fld>
            <a:endParaRPr lang="en-US"/>
          </a:p>
        </p:txBody>
      </p:sp>
    </p:spTree>
    <p:extLst>
      <p:ext uri="{BB962C8B-B14F-4D97-AF65-F5344CB8AC3E}">
        <p14:creationId xmlns:p14="http://schemas.microsoft.com/office/powerpoint/2010/main" val="924724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Carnitine is a conditional essential amino</a:t>
            </a:r>
            <a:r>
              <a:rPr lang="en-US" baseline="0" dirty="0"/>
              <a:t> acid for premature neonates and infants on long term TPN. Carnitine is required to transport long chain fatty acids into the mitochondria for oxidation and energy production. </a:t>
            </a:r>
          </a:p>
          <a:p>
            <a:endParaRPr lang="en-US" baseline="0" dirty="0"/>
          </a:p>
          <a:p>
            <a:r>
              <a:rPr lang="en-US" baseline="0" dirty="0"/>
              <a:t>When added to TPN in neonates and infants, start at the low end of dosing of 10 milligrams per kilogram per day and increase if serum levels warrant. This is determined when the carnitine esterified to carnitine free ratio is greater than 0.4. </a:t>
            </a:r>
          </a:p>
          <a:p>
            <a:endParaRPr lang="en-US" baseline="0" dirty="0"/>
          </a:p>
          <a:p>
            <a:r>
              <a:rPr lang="en-US" baseline="0" dirty="0"/>
              <a:t>At Children’s Wisconsin, 10 milligrams per kilogram is automatically ordered in Neonatal TPN.</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43</a:t>
            </a:fld>
            <a:endParaRPr lang="en-US"/>
          </a:p>
        </p:txBody>
      </p:sp>
    </p:spTree>
    <p:extLst>
      <p:ext uri="{BB962C8B-B14F-4D97-AF65-F5344CB8AC3E}">
        <p14:creationId xmlns:p14="http://schemas.microsoft.com/office/powerpoint/2010/main" val="3779004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92ECC6-383D-2140-A63C-871EB8BAB5D4}" type="slidenum">
              <a:rPr lang="en-US" smtClean="0"/>
              <a:t>44</a:t>
            </a:fld>
            <a:endParaRPr lang="en-US"/>
          </a:p>
        </p:txBody>
      </p:sp>
    </p:spTree>
    <p:extLst>
      <p:ext uri="{BB962C8B-B14F-4D97-AF65-F5344CB8AC3E}">
        <p14:creationId xmlns:p14="http://schemas.microsoft.com/office/powerpoint/2010/main" val="189986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GI:</a:t>
            </a:r>
            <a:r>
              <a:rPr lang="en-US" baseline="0" dirty="0"/>
              <a:t> bowel obstruction, Crohn’s disease/ulcerative colitis, </a:t>
            </a:r>
            <a:r>
              <a:rPr lang="en-US" baseline="0" dirty="0" err="1"/>
              <a:t>gastroschisis</a:t>
            </a:r>
            <a:r>
              <a:rPr lang="en-US" baseline="0" dirty="0"/>
              <a:t>/</a:t>
            </a:r>
            <a:r>
              <a:rPr lang="en-US" baseline="0" dirty="0" err="1"/>
              <a:t>omphalocele</a:t>
            </a:r>
            <a:r>
              <a:rPr lang="en-US" baseline="0" dirty="0"/>
              <a:t>, high-output fistulas (</a:t>
            </a:r>
            <a:r>
              <a:rPr lang="en-US" dirty="0"/>
              <a:t>PN appropriate </a:t>
            </a:r>
            <a:r>
              <a:rPr lang="en-US" b="1" dirty="0"/>
              <a:t>except</a:t>
            </a:r>
            <a:r>
              <a:rPr lang="en-US" dirty="0"/>
              <a:t> when enteral access may be placed posterior to the fistula or volume of output (less than 200 mL/d) supports a trial of EN), intestinal atresia, </a:t>
            </a:r>
            <a:r>
              <a:rPr lang="en-US" dirty="0" err="1"/>
              <a:t>malrotation</a:t>
            </a:r>
            <a:r>
              <a:rPr lang="en-US" dirty="0"/>
              <a:t>/volvulus, necrotizing</a:t>
            </a:r>
            <a:r>
              <a:rPr lang="en-US" baseline="0" dirty="0"/>
              <a:t> enterocolitis, short bowel syndrome</a:t>
            </a:r>
          </a:p>
          <a:p>
            <a:pPr defTabSz="931774">
              <a:defRPr/>
            </a:pPr>
            <a:r>
              <a:rPr lang="en-US" baseline="0" dirty="0"/>
              <a:t>Oncology: </a:t>
            </a:r>
            <a:r>
              <a:rPr lang="en-US" baseline="0" dirty="0" err="1"/>
              <a:t>typhlitis</a:t>
            </a:r>
            <a:r>
              <a:rPr lang="en-US" baseline="0" dirty="0"/>
              <a:t>, mucositis, GVHD, necrotizing pancreatitis</a:t>
            </a:r>
          </a:p>
          <a:p>
            <a:pPr defTabSz="931774">
              <a:defRPr/>
            </a:pPr>
            <a:r>
              <a:rPr lang="en-US" baseline="0" dirty="0"/>
              <a:t>NICU: low birth weight neonate (&lt;1500 grams)</a:t>
            </a:r>
          </a:p>
          <a:p>
            <a:pPr defTabSz="931774">
              <a:defRPr/>
            </a:pPr>
            <a:r>
              <a:rPr lang="en-US" baseline="0" dirty="0"/>
              <a:t>Surgical/ICU: post-op ileus, abdominal trauma</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5</a:t>
            </a:fld>
            <a:endParaRPr lang="en-US"/>
          </a:p>
        </p:txBody>
      </p:sp>
    </p:spTree>
    <p:extLst>
      <p:ext uri="{BB962C8B-B14F-4D97-AF65-F5344CB8AC3E}">
        <p14:creationId xmlns:p14="http://schemas.microsoft.com/office/powerpoint/2010/main" val="249493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Malnourished infants include</a:t>
            </a:r>
            <a:r>
              <a:rPr lang="en-US" baseline="0" dirty="0"/>
              <a:t> those meeting malnutrition criteria or, for infants &lt;1 month of age, not meeting appropriate weight gain goals (as malnutrition criteria doesn’t currently exist)</a:t>
            </a:r>
            <a:endParaRPr lang="en-US" dirty="0"/>
          </a:p>
        </p:txBody>
      </p:sp>
      <p:sp>
        <p:nvSpPr>
          <p:cNvPr id="4" name="Slide Number Placeholder 3"/>
          <p:cNvSpPr>
            <a:spLocks noGrp="1"/>
          </p:cNvSpPr>
          <p:nvPr>
            <p:ph type="sldNum" sz="quarter" idx="10"/>
          </p:nvPr>
        </p:nvSpPr>
        <p:spPr/>
        <p:txBody>
          <a:bodyPr/>
          <a:lstStyle/>
          <a:p>
            <a:fld id="{04B57BC2-0BD1-467A-9FE6-50854E293744}" type="slidenum">
              <a:rPr lang="en-US" smtClean="0"/>
              <a:pPr/>
              <a:t>6</a:t>
            </a:fld>
            <a:endParaRPr lang="en-US"/>
          </a:p>
        </p:txBody>
      </p:sp>
    </p:spTree>
    <p:extLst>
      <p:ext uri="{BB962C8B-B14F-4D97-AF65-F5344CB8AC3E}">
        <p14:creationId xmlns:p14="http://schemas.microsoft.com/office/powerpoint/2010/main" val="1494258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Voiceover – Discuss complications of phlebitis and infiltration</a:t>
            </a:r>
          </a:p>
        </p:txBody>
      </p:sp>
      <p:sp>
        <p:nvSpPr>
          <p:cNvPr id="4" name="Slide Number Placeholder 3"/>
          <p:cNvSpPr>
            <a:spLocks noGrp="1"/>
          </p:cNvSpPr>
          <p:nvPr>
            <p:ph type="sldNum" sz="quarter" idx="10"/>
          </p:nvPr>
        </p:nvSpPr>
        <p:spPr/>
        <p:txBody>
          <a:bodyPr/>
          <a:lstStyle/>
          <a:p>
            <a:fld id="{04B57BC2-0BD1-467A-9FE6-50854E293744}" type="slidenum">
              <a:rPr lang="en-US" smtClean="0"/>
              <a:pPr/>
              <a:t>7</a:t>
            </a:fld>
            <a:endParaRPr lang="en-US"/>
          </a:p>
        </p:txBody>
      </p:sp>
    </p:spTree>
    <p:extLst>
      <p:ext uri="{BB962C8B-B14F-4D97-AF65-F5344CB8AC3E}">
        <p14:creationId xmlns:p14="http://schemas.microsoft.com/office/powerpoint/2010/main" val="3937739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Here are cases in which we would consider TPN to be temporarily contraindicated.</a:t>
            </a:r>
          </a:p>
          <a:p>
            <a:endParaRPr lang="en-US" baseline="0" dirty="0"/>
          </a:p>
          <a:p>
            <a:r>
              <a:rPr lang="en-US" baseline="0" dirty="0"/>
              <a:t>Note, severe electrolyte abnormalities should not be corrected with TPN. IV fluids or electrolyte replacements should be used to correct any of these lab abnormalities prior to initiating TPN.</a:t>
            </a:r>
          </a:p>
          <a:p>
            <a:endParaRPr lang="en-US" baseline="0" dirty="0"/>
          </a:p>
          <a:p>
            <a:r>
              <a:rPr lang="en-US" baseline="0" dirty="0"/>
              <a:t>Inpatient at Children’s Wisconsin, TPN is mixed every 24 hours. If you try to correct these abnormalities with TPN, you may end up overcorrecting and then needing to throw our their TPN bag and mixing another to avoid worsening electrolyte abnormalities. This is unsafe for the patient as well as cost prohibitive.</a:t>
            </a:r>
          </a:p>
        </p:txBody>
      </p:sp>
      <p:sp>
        <p:nvSpPr>
          <p:cNvPr id="4" name="Slide Number Placeholder 3"/>
          <p:cNvSpPr>
            <a:spLocks noGrp="1"/>
          </p:cNvSpPr>
          <p:nvPr>
            <p:ph type="sldNum" sz="quarter" idx="10"/>
          </p:nvPr>
        </p:nvSpPr>
        <p:spPr/>
        <p:txBody>
          <a:bodyPr/>
          <a:lstStyle/>
          <a:p>
            <a:pPr>
              <a:defRPr/>
            </a:pPr>
            <a:fld id="{AB09DB56-A03D-4DC8-B2C1-A48569F38A29}" type="slidenum">
              <a:rPr lang="en-US" smtClean="0"/>
              <a:pPr>
                <a:defRPr/>
              </a:pPr>
              <a:t>8</a:t>
            </a:fld>
            <a:endParaRPr lang="en-US"/>
          </a:p>
        </p:txBody>
      </p:sp>
    </p:spTree>
    <p:extLst>
      <p:ext uri="{BB962C8B-B14F-4D97-AF65-F5344CB8AC3E}">
        <p14:creationId xmlns:p14="http://schemas.microsoft.com/office/powerpoint/2010/main" val="2796760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B57BC2-0BD1-467A-9FE6-50854E293744}" type="slidenum">
              <a:rPr lang="en-US" smtClean="0"/>
              <a:pPr/>
              <a:t>9</a:t>
            </a:fld>
            <a:endParaRPr lang="en-US"/>
          </a:p>
        </p:txBody>
      </p:sp>
    </p:spTree>
    <p:extLst>
      <p:ext uri="{BB962C8B-B14F-4D97-AF65-F5344CB8AC3E}">
        <p14:creationId xmlns:p14="http://schemas.microsoft.com/office/powerpoint/2010/main" val="337687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9862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xmlns=""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569368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itle Slid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78713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le Slide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41626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F666719-8A10-F641-A9F5-ABC638F835AA}"/>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a16="http://schemas.microsoft.com/office/drawing/2014/main" xmlns="" id="{0F41BEE2-896E-B54D-BACE-CE289CC57068}"/>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92C3347D-2341-0F4D-B4D1-2813C3BA3C33}"/>
              </a:ext>
            </a:extLst>
          </p:cNvPr>
          <p:cNvPicPr>
            <a:picLocks noChangeAspect="1"/>
          </p:cNvPicPr>
          <p:nvPr userDrawn="1"/>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2287213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4229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xmlns=""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124192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xmlns=""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6450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xmlns=""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07045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62803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xmlns=""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33023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5630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xmlns=""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547DC83-A91A-394C-8220-B127F85F8957}"/>
              </a:ext>
            </a:extLst>
          </p:cNvPr>
          <p:cNvSpPr>
            <a:spLocks noGrp="1"/>
          </p:cNvSpPr>
          <p:nvPr>
            <p:ph type="title"/>
          </p:nvPr>
        </p:nvSpPr>
        <p:spPr>
          <a:xfrm>
            <a:off x="7298553"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a16="http://schemas.microsoft.com/office/drawing/2014/main" xmlns="" id="{9875C1F8-1CA1-F643-A2FB-A5F6F0DB2483}"/>
              </a:ext>
            </a:extLst>
          </p:cNvPr>
          <p:cNvSpPr>
            <a:spLocks noGrp="1"/>
          </p:cNvSpPr>
          <p:nvPr>
            <p:ph type="body" idx="1"/>
          </p:nvPr>
        </p:nvSpPr>
        <p:spPr>
          <a:xfrm>
            <a:off x="7298553"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3628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9B1B7F55-C8B3-5F42-8CCE-C35436839707}"/>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a16="http://schemas.microsoft.com/office/drawing/2014/main" xmlns="" id="{7B58205B-5804-274A-89C1-AE797EA2AC68}"/>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547DC83-A91A-394C-8220-B127F85F8957}"/>
              </a:ext>
            </a:extLst>
          </p:cNvPr>
          <p:cNvSpPr>
            <a:spLocks noGrp="1"/>
          </p:cNvSpPr>
          <p:nvPr>
            <p:ph type="title"/>
          </p:nvPr>
        </p:nvSpPr>
        <p:spPr>
          <a:xfrm>
            <a:off x="7298553"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a16="http://schemas.microsoft.com/office/drawing/2014/main" xmlns="" id="{9875C1F8-1CA1-F643-A2FB-A5F6F0DB2483}"/>
              </a:ext>
            </a:extLst>
          </p:cNvPr>
          <p:cNvSpPr>
            <a:spLocks noGrp="1"/>
          </p:cNvSpPr>
          <p:nvPr>
            <p:ph type="body" idx="1"/>
          </p:nvPr>
        </p:nvSpPr>
        <p:spPr>
          <a:xfrm>
            <a:off x="7298553"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8019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3360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50844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4" r:id="rId3"/>
    <p:sldLayoutId id="2147483672" r:id="rId4"/>
    <p:sldLayoutId id="2147483666" r:id="rId5"/>
    <p:sldLayoutId id="2147483667" r:id="rId6"/>
    <p:sldLayoutId id="2147483673" r:id="rId7"/>
    <p:sldLayoutId id="2147483651" r:id="rId8"/>
    <p:sldLayoutId id="2147483663" r:id="rId9"/>
    <p:sldLayoutId id="2147483670" r:id="rId10"/>
    <p:sldLayoutId id="2147483668" r:id="rId11"/>
    <p:sldLayoutId id="2147483671" r:id="rId12"/>
    <p:sldLayoutId id="2147483669" r:id="rId13"/>
    <p:sldLayoutId id="2147483649" r:id="rId14"/>
    <p:sldLayoutId id="2147483650" r:id="rId15"/>
    <p:sldLayoutId id="2147483652" r:id="rId16"/>
    <p:sldLayoutId id="2147483654" r:id="rId17"/>
    <p:sldLayoutId id="2147483655" r:id="rId18"/>
    <p:sldLayoutId id="2147483660" r:id="rId19"/>
    <p:sldLayoutId id="2147483661" r:id="rId20"/>
  </p:sldLayoutIdLst>
  <p:hf hdr="0" ftr="0" dt="0"/>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1.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1.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1.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1.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21.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21.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21.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21.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21.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21.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6412" y="1399154"/>
            <a:ext cx="4044950" cy="1730147"/>
          </a:xfrm>
        </p:spPr>
        <p:txBody>
          <a:bodyPr>
            <a:normAutofit/>
          </a:bodyPr>
          <a:lstStyle/>
          <a:p>
            <a:r>
              <a:rPr lang="en-US" sz="2400" dirty="0">
                <a:ln w="18415" cmpd="sng">
                  <a:solidFill>
                    <a:srgbClr val="FFFFFF"/>
                  </a:solidFill>
                  <a:prstDash val="solid"/>
                </a:ln>
                <a:solidFill>
                  <a:srgbClr val="FFFFFF"/>
                </a:solidFill>
                <a:ea typeface="ＭＳ Ｐゴシック" charset="0"/>
                <a:cs typeface="ＭＳ Ｐゴシック" charset="0"/>
              </a:rPr>
              <a:t>Parenteral Nutrition:</a:t>
            </a:r>
            <a:br>
              <a:rPr lang="en-US" sz="2400" dirty="0">
                <a:ln w="18415" cmpd="sng">
                  <a:solidFill>
                    <a:srgbClr val="FFFFFF"/>
                  </a:solidFill>
                  <a:prstDash val="solid"/>
                </a:ln>
                <a:solidFill>
                  <a:srgbClr val="FFFFFF"/>
                </a:solidFill>
                <a:ea typeface="ＭＳ Ｐゴシック" charset="0"/>
                <a:cs typeface="ＭＳ Ｐゴシック" charset="0"/>
              </a:rPr>
            </a:br>
            <a:r>
              <a:rPr lang="en-US" sz="2400" dirty="0">
                <a:ln w="18415" cmpd="sng">
                  <a:solidFill>
                    <a:srgbClr val="FFFFFF"/>
                  </a:solidFill>
                  <a:prstDash val="solid"/>
                </a:ln>
                <a:solidFill>
                  <a:srgbClr val="FFFFFF"/>
                </a:solidFill>
                <a:ea typeface="ＭＳ Ｐゴシック" charset="0"/>
                <a:cs typeface="ＭＳ Ｐゴシック" charset="0"/>
              </a:rPr>
              <a:t>Basics, </a:t>
            </a:r>
            <a:r>
              <a:rPr lang="en-US" sz="2400" dirty="0" smtClean="0">
                <a:ln w="18415" cmpd="sng">
                  <a:solidFill>
                    <a:srgbClr val="FFFFFF"/>
                  </a:solidFill>
                  <a:prstDash val="solid"/>
                </a:ln>
                <a:solidFill>
                  <a:srgbClr val="FFFFFF"/>
                </a:solidFill>
                <a:ea typeface="ＭＳ Ｐゴシック" charset="0"/>
                <a:cs typeface="ＭＳ Ｐゴシック" charset="0"/>
              </a:rPr>
              <a:t>Macronutrients</a:t>
            </a:r>
            <a:endParaRPr lang="en-US" sz="2400" dirty="0"/>
          </a:p>
        </p:txBody>
      </p:sp>
      <p:pic>
        <p:nvPicPr>
          <p:cNvPr id="3" name="Picture 2" descr="best-childrens-hospitals-10 spec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9436" y="5892263"/>
            <a:ext cx="739414" cy="838737"/>
          </a:xfrm>
          <a:prstGeom prst="rect">
            <a:avLst/>
          </a:prstGeom>
        </p:spPr>
      </p:pic>
      <p:pic>
        <p:nvPicPr>
          <p:cNvPr id="4" name="Picture 3" descr="Parents-Hospital-2013.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5535" y="5970882"/>
            <a:ext cx="718065" cy="665652"/>
          </a:xfrm>
          <a:prstGeom prst="rect">
            <a:avLst/>
          </a:prstGeom>
        </p:spPr>
      </p:pic>
      <p:pic>
        <p:nvPicPr>
          <p:cNvPr id="5" name="Picture 4" descr="Magnet Recognition CMY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6968" y="5990046"/>
            <a:ext cx="764173" cy="639805"/>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66717" y="5509349"/>
            <a:ext cx="609600" cy="609600"/>
          </a:xfrm>
          <a:prstGeom prst="rect">
            <a:avLst/>
          </a:prstGeom>
        </p:spPr>
      </p:pic>
    </p:spTree>
    <p:extLst>
      <p:ext uri="{BB962C8B-B14F-4D97-AF65-F5344CB8AC3E}">
        <p14:creationId xmlns:p14="http://schemas.microsoft.com/office/powerpoint/2010/main" val="1074561658"/>
      </p:ext>
    </p:extLst>
  </p:cSld>
  <p:clrMapOvr>
    <a:masterClrMapping/>
  </p:clrMapOvr>
  <mc:AlternateContent xmlns:mc="http://schemas.openxmlformats.org/markup-compatibility/2006" xmlns:p14="http://schemas.microsoft.com/office/powerpoint/2010/main">
    <mc:Choice Requires="p14">
      <p:transition spd="slow" p14:dur="2000" advTm="6823"/>
    </mc:Choice>
    <mc:Fallback xmlns="">
      <p:transition spd="slow" advTm="682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Risks of PN</a:t>
            </a:r>
          </a:p>
        </p:txBody>
      </p:sp>
      <p:sp>
        <p:nvSpPr>
          <p:cNvPr id="4" name="Content Placeholder 3"/>
          <p:cNvSpPr>
            <a:spLocks noGrp="1"/>
          </p:cNvSpPr>
          <p:nvPr>
            <p:ph idx="1"/>
          </p:nvPr>
        </p:nvSpPr>
        <p:spPr/>
        <p:txBody>
          <a:bodyPr>
            <a:normAutofit/>
          </a:bodyPr>
          <a:lstStyle/>
          <a:p>
            <a:pPr>
              <a:lnSpc>
                <a:spcPct val="90000"/>
              </a:lnSpc>
            </a:pPr>
            <a:r>
              <a:rPr lang="en-US" dirty="0"/>
              <a:t>Infection</a:t>
            </a:r>
          </a:p>
          <a:p>
            <a:pPr>
              <a:lnSpc>
                <a:spcPct val="90000"/>
              </a:lnSpc>
            </a:pPr>
            <a:r>
              <a:rPr lang="en-US" dirty="0"/>
              <a:t>Metabolic complications</a:t>
            </a:r>
          </a:p>
          <a:p>
            <a:pPr lvl="1">
              <a:lnSpc>
                <a:spcPct val="90000"/>
              </a:lnSpc>
            </a:pPr>
            <a:r>
              <a:rPr lang="en-US" dirty="0"/>
              <a:t>Parenteral nutrition-associated liver disease (PNALD), metabolic bone disease</a:t>
            </a:r>
            <a:endParaRPr lang="en-US" sz="2000" dirty="0"/>
          </a:p>
          <a:p>
            <a:pPr lvl="1">
              <a:lnSpc>
                <a:spcPct val="90000"/>
              </a:lnSpc>
            </a:pPr>
            <a:r>
              <a:rPr lang="en-US" dirty="0"/>
              <a:t>Hyperglycemia, hypertriglyceridemia, fluid and electrolyte abnormalities, acid-base disorders, refeeding syndrome</a:t>
            </a:r>
          </a:p>
          <a:p>
            <a:pPr>
              <a:lnSpc>
                <a:spcPct val="90000"/>
              </a:lnSpc>
            </a:pPr>
            <a:r>
              <a:rPr lang="en-US" dirty="0"/>
              <a:t>Nutritional</a:t>
            </a:r>
          </a:p>
          <a:p>
            <a:pPr lvl="1">
              <a:lnSpc>
                <a:spcPct val="90000"/>
              </a:lnSpc>
            </a:pPr>
            <a:r>
              <a:rPr lang="en-US" dirty="0"/>
              <a:t>Micronutrient toxicity or deficiency</a:t>
            </a:r>
          </a:p>
          <a:p>
            <a:pPr lvl="2">
              <a:lnSpc>
                <a:spcPct val="90000"/>
              </a:lnSpc>
            </a:pPr>
            <a:r>
              <a:rPr lang="en-US" dirty="0"/>
              <a:t>Essential fatty acid deficiency (EFAD)</a:t>
            </a:r>
          </a:p>
        </p:txBody>
      </p:sp>
      <p:pic>
        <p:nvPicPr>
          <p:cNvPr id="3" name="Audio 2">
            <a:hlinkClick r:id="" action="ppaction://media"/>
            <a:extLst>
              <a:ext uri="{FF2B5EF4-FFF2-40B4-BE49-F238E27FC236}">
                <a16:creationId xmlns:a16="http://schemas.microsoft.com/office/drawing/2014/main" xmlns="" id="{09E549D6-A8CA-4586-9B4F-C80FCAA11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47328218"/>
      </p:ext>
    </p:extLst>
  </p:cSld>
  <p:clrMapOvr>
    <a:masterClrMapping/>
  </p:clrMapOvr>
  <mc:AlternateContent xmlns:mc="http://schemas.openxmlformats.org/markup-compatibility/2006" xmlns:p14="http://schemas.microsoft.com/office/powerpoint/2010/main">
    <mc:Choice Requires="p14">
      <p:transition spd="slow" p14:dur="2000" advTm="43119"/>
    </mc:Choice>
    <mc:Fallback xmlns="">
      <p:transition spd="slow" advTm="4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PN Associated Liver Disease</a:t>
            </a:r>
          </a:p>
        </p:txBody>
      </p:sp>
      <p:sp>
        <p:nvSpPr>
          <p:cNvPr id="3" name="Content Placeholder 2"/>
          <p:cNvSpPr>
            <a:spLocks noGrp="1"/>
          </p:cNvSpPr>
          <p:nvPr>
            <p:ph idx="1"/>
          </p:nvPr>
        </p:nvSpPr>
        <p:spPr/>
        <p:txBody>
          <a:bodyPr>
            <a:normAutofit/>
          </a:bodyPr>
          <a:lstStyle/>
          <a:p>
            <a:r>
              <a:rPr lang="en-US" dirty="0"/>
              <a:t>Steps to help avoid PNALD</a:t>
            </a:r>
          </a:p>
          <a:p>
            <a:pPr lvl="1"/>
            <a:r>
              <a:rPr lang="en-US" dirty="0"/>
              <a:t>Maximize enteral nutrition</a:t>
            </a:r>
          </a:p>
          <a:p>
            <a:pPr lvl="1"/>
            <a:r>
              <a:rPr lang="en-US" dirty="0"/>
              <a:t>“Cycle” PN</a:t>
            </a:r>
          </a:p>
          <a:p>
            <a:pPr lvl="1"/>
            <a:r>
              <a:rPr lang="en-US" dirty="0"/>
              <a:t>Avoid overfeeding</a:t>
            </a:r>
          </a:p>
          <a:p>
            <a:pPr lvl="2"/>
            <a:r>
              <a:rPr lang="en-US" dirty="0"/>
              <a:t>Balance calories from dextrose and lipids to improve elevated liver enzymes r/t steatosis</a:t>
            </a:r>
          </a:p>
          <a:p>
            <a:pPr lvl="1"/>
            <a:r>
              <a:rPr lang="en-US" dirty="0" smtClean="0"/>
              <a:t>Using lipid emulsions lower in soybean oil including </a:t>
            </a:r>
            <a:r>
              <a:rPr lang="en-US" dirty="0" err="1" smtClean="0"/>
              <a:t>SMOFlipid</a:t>
            </a:r>
            <a:r>
              <a:rPr lang="en-US" dirty="0" smtClean="0"/>
              <a:t> or </a:t>
            </a:r>
            <a:r>
              <a:rPr lang="en-US" dirty="0" err="1" smtClean="0"/>
              <a:t>Clinolipid</a:t>
            </a:r>
            <a:endParaRPr lang="en-US" dirty="0" smtClean="0"/>
          </a:p>
          <a:p>
            <a:pPr lvl="1"/>
            <a:r>
              <a:rPr lang="en-US" dirty="0" smtClean="0"/>
              <a:t>Consider </a:t>
            </a:r>
            <a:r>
              <a:rPr lang="en-US" dirty="0"/>
              <a:t>Omegaven if direct bili &gt; 2</a:t>
            </a:r>
          </a:p>
          <a:p>
            <a:pPr lvl="1"/>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5763" y="5262093"/>
            <a:ext cx="609600" cy="609600"/>
          </a:xfrm>
          <a:prstGeom prst="rect">
            <a:avLst/>
          </a:prstGeom>
        </p:spPr>
      </p:pic>
    </p:spTree>
    <p:extLst>
      <p:ext uri="{BB962C8B-B14F-4D97-AF65-F5344CB8AC3E}">
        <p14:creationId xmlns:p14="http://schemas.microsoft.com/office/powerpoint/2010/main" val="19865042"/>
      </p:ext>
    </p:extLst>
  </p:cSld>
  <p:clrMapOvr>
    <a:masterClrMapping/>
  </p:clrMapOvr>
  <mc:AlternateContent xmlns:mc="http://schemas.openxmlformats.org/markup-compatibility/2006" xmlns:p14="http://schemas.microsoft.com/office/powerpoint/2010/main">
    <mc:Choice Requires="p14">
      <p:transition spd="slow" p14:dur="2000" advTm="64507"/>
    </mc:Choice>
    <mc:Fallback xmlns="">
      <p:transition spd="slow" advTm="6450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Metabolic Bone Disease</a:t>
            </a:r>
          </a:p>
        </p:txBody>
      </p:sp>
      <p:sp>
        <p:nvSpPr>
          <p:cNvPr id="3" name="Content Placeholder 2"/>
          <p:cNvSpPr>
            <a:spLocks noGrp="1"/>
          </p:cNvSpPr>
          <p:nvPr>
            <p:ph idx="1"/>
          </p:nvPr>
        </p:nvSpPr>
        <p:spPr/>
        <p:txBody>
          <a:bodyPr>
            <a:normAutofit/>
          </a:bodyPr>
          <a:lstStyle/>
          <a:p>
            <a:r>
              <a:rPr lang="en-US" dirty="0"/>
              <a:t>Osteoporosis and </a:t>
            </a:r>
            <a:r>
              <a:rPr lang="en-US" dirty="0" err="1"/>
              <a:t>osteomalacia</a:t>
            </a:r>
            <a:endParaRPr lang="en-US" dirty="0"/>
          </a:p>
          <a:p>
            <a:pPr lvl="1"/>
            <a:r>
              <a:rPr lang="en-US" dirty="0"/>
              <a:t>Preterm infants and neonates at greatest risk</a:t>
            </a:r>
          </a:p>
          <a:p>
            <a:pPr lvl="1"/>
            <a:r>
              <a:rPr lang="en-US" dirty="0"/>
              <a:t>Bone density scans</a:t>
            </a:r>
          </a:p>
          <a:p>
            <a:r>
              <a:rPr lang="en-US" dirty="0"/>
              <a:t>Minimize risk</a:t>
            </a:r>
          </a:p>
          <a:p>
            <a:pPr lvl="1"/>
            <a:r>
              <a:rPr lang="en-US" dirty="0"/>
              <a:t>Provide adequate minerals (Ca, P) via PN</a:t>
            </a:r>
          </a:p>
          <a:p>
            <a:pPr lvl="2"/>
            <a:r>
              <a:rPr lang="en-US" dirty="0"/>
              <a:t>Based on age-appropriate ranges</a:t>
            </a:r>
          </a:p>
          <a:p>
            <a:pPr lvl="1"/>
            <a:r>
              <a:rPr lang="en-US" dirty="0"/>
              <a:t>Supplement additional Ca, P, Vitamin D enterally</a:t>
            </a:r>
          </a:p>
          <a:p>
            <a:pPr lvl="1"/>
            <a:r>
              <a:rPr lang="en-US" dirty="0"/>
              <a:t>Avoid high doses of protein</a:t>
            </a:r>
          </a:p>
          <a:p>
            <a:pPr lvl="1"/>
            <a:r>
              <a:rPr lang="en-US" dirty="0"/>
              <a:t>Give adequate Magnesium and Copper</a:t>
            </a:r>
          </a:p>
        </p:txBody>
      </p:sp>
      <p:pic>
        <p:nvPicPr>
          <p:cNvPr id="11" name="Audio 10">
            <a:hlinkClick r:id="" action="ppaction://media"/>
            <a:extLst>
              <a:ext uri="{FF2B5EF4-FFF2-40B4-BE49-F238E27FC236}">
                <a16:creationId xmlns:a16="http://schemas.microsoft.com/office/drawing/2014/main" xmlns="" id="{A492DD52-8AF9-442D-BEA5-5AC1B442AB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913747662"/>
      </p:ext>
    </p:extLst>
  </p:cSld>
  <p:clrMapOvr>
    <a:masterClrMapping/>
  </p:clrMapOvr>
  <mc:AlternateContent xmlns:mc="http://schemas.openxmlformats.org/markup-compatibility/2006" xmlns:p14="http://schemas.microsoft.com/office/powerpoint/2010/main">
    <mc:Choice Requires="p14">
      <p:transition spd="slow" p14:dur="2000" advTm="58040"/>
    </mc:Choice>
    <mc:Fallback xmlns="">
      <p:transition spd="slow" advTm="5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203722"/>
            <a:ext cx="9144000" cy="2387600"/>
          </a:xfrm>
        </p:spPr>
        <p:txBody>
          <a:bodyPr>
            <a:normAutofit/>
          </a:bodyPr>
          <a:lstStyle/>
          <a:p>
            <a:r>
              <a:rPr lang="en-US" dirty="0"/>
              <a:t>PN Case Study &amp; Prescription</a:t>
            </a:r>
          </a:p>
        </p:txBody>
      </p:sp>
      <p:pic>
        <p:nvPicPr>
          <p:cNvPr id="5" name="Audio 4">
            <a:hlinkClick r:id="" action="ppaction://media"/>
            <a:extLst>
              <a:ext uri="{FF2B5EF4-FFF2-40B4-BE49-F238E27FC236}">
                <a16:creationId xmlns:a16="http://schemas.microsoft.com/office/drawing/2014/main" xmlns="" id="{FC71AE18-9BCF-4649-A7C5-443AF8CDCE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797546990"/>
      </p:ext>
    </p:extLst>
  </p:cSld>
  <p:clrMapOvr>
    <a:masterClrMapping/>
  </p:clrMapOvr>
  <mc:AlternateContent xmlns:mc="http://schemas.openxmlformats.org/markup-compatibility/2006" xmlns:p14="http://schemas.microsoft.com/office/powerpoint/2010/main">
    <mc:Choice Requires="p14">
      <p:transition spd="slow" p14:dur="2000" advTm="7002"/>
    </mc:Choice>
    <mc:Fallback xmlns="">
      <p:transition spd="slow" advTm="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 Case Study</a:t>
            </a:r>
          </a:p>
        </p:txBody>
      </p:sp>
      <p:sp>
        <p:nvSpPr>
          <p:cNvPr id="3" name="Content Placeholder 2"/>
          <p:cNvSpPr>
            <a:spLocks noGrp="1"/>
          </p:cNvSpPr>
          <p:nvPr>
            <p:ph idx="1"/>
          </p:nvPr>
        </p:nvSpPr>
        <p:spPr/>
        <p:txBody>
          <a:bodyPr>
            <a:normAutofit/>
          </a:bodyPr>
          <a:lstStyle/>
          <a:p>
            <a:pPr marL="0" indent="0">
              <a:buNone/>
            </a:pPr>
            <a:r>
              <a:rPr lang="en-US" dirty="0"/>
              <a:t>A 3 year old male with pseudoobstruction is admitted to the hospital.  He was previously growing well on 100% enteral feeds of </a:t>
            </a:r>
            <a:r>
              <a:rPr lang="en-US" dirty="0" err="1"/>
              <a:t>EleCare</a:t>
            </a:r>
            <a:r>
              <a:rPr lang="en-US" dirty="0"/>
              <a:t> Jr 30 kcal/</a:t>
            </a:r>
            <a:r>
              <a:rPr lang="en-US" dirty="0" err="1"/>
              <a:t>oz</a:t>
            </a:r>
            <a:r>
              <a:rPr lang="en-US" dirty="0"/>
              <a:t> formula via J-tube at 60 ml/</a:t>
            </a:r>
            <a:r>
              <a:rPr lang="en-US" dirty="0" err="1"/>
              <a:t>hr</a:t>
            </a:r>
            <a:r>
              <a:rPr lang="en-US" dirty="0"/>
              <a:t> x 16 hours + 400 ml water/day via G-tube.  He is no longer tolerating his enteral feeds and will be started on PN to provide 100% of his nutrition.  He is expected to require PN at home for &gt; 3 months</a:t>
            </a:r>
          </a:p>
          <a:p>
            <a:pPr lvl="1"/>
            <a:r>
              <a:rPr lang="en-US" dirty="0"/>
              <a:t>Weight: 14.5 kg (Z-score 0.11)</a:t>
            </a:r>
          </a:p>
          <a:p>
            <a:pPr lvl="1"/>
            <a:r>
              <a:rPr lang="en-US" dirty="0"/>
              <a:t>Height: 96.5 cm (Z-score 0.40)</a:t>
            </a:r>
          </a:p>
          <a:p>
            <a:pPr lvl="1"/>
            <a:r>
              <a:rPr lang="en-US" dirty="0"/>
              <a:t>BMI: 15.6 kg/m</a:t>
            </a:r>
            <a:r>
              <a:rPr lang="en-US" baseline="30000" dirty="0"/>
              <a:t>2</a:t>
            </a:r>
            <a:r>
              <a:rPr lang="en-US" dirty="0"/>
              <a:t>(Z-score -0.37)</a:t>
            </a:r>
          </a:p>
        </p:txBody>
      </p:sp>
      <p:pic>
        <p:nvPicPr>
          <p:cNvPr id="7" name="Audio 6">
            <a:hlinkClick r:id="" action="ppaction://media"/>
            <a:extLst>
              <a:ext uri="{FF2B5EF4-FFF2-40B4-BE49-F238E27FC236}">
                <a16:creationId xmlns:a16="http://schemas.microsoft.com/office/drawing/2014/main" xmlns="" id="{A97B4580-DC5D-4DC0-B01A-440F85670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488685161"/>
      </p:ext>
    </p:extLst>
  </p:cSld>
  <p:clrMapOvr>
    <a:masterClrMapping/>
  </p:clrMapOvr>
  <mc:AlternateContent xmlns:mc="http://schemas.openxmlformats.org/markup-compatibility/2006" xmlns:p14="http://schemas.microsoft.com/office/powerpoint/2010/main">
    <mc:Choice Requires="p14">
      <p:transition spd="slow" p14:dur="2000" advTm="35677"/>
    </mc:Choice>
    <mc:Fallback xmlns="">
      <p:transition spd="slow" advTm="35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Fluid</a:t>
            </a:r>
          </a:p>
        </p:txBody>
      </p:sp>
      <p:sp>
        <p:nvSpPr>
          <p:cNvPr id="7" name="Content Placeholder 6"/>
          <p:cNvSpPr>
            <a:spLocks noGrp="1"/>
          </p:cNvSpPr>
          <p:nvPr>
            <p:ph idx="1"/>
          </p:nvPr>
        </p:nvSpPr>
        <p:spPr/>
        <p:txBody>
          <a:bodyPr>
            <a:normAutofit/>
          </a:bodyPr>
          <a:lstStyle/>
          <a:p>
            <a:r>
              <a:rPr lang="en-US" dirty="0"/>
              <a:t>Establish total fluid goal or allowance</a:t>
            </a:r>
          </a:p>
          <a:p>
            <a:pPr lvl="1"/>
            <a:r>
              <a:rPr lang="en-US" dirty="0"/>
              <a:t>PN will usually replace maintenance fluids that are running </a:t>
            </a:r>
          </a:p>
          <a:p>
            <a:r>
              <a:rPr lang="en-US" dirty="0"/>
              <a:t>Low fluid volume may interfere with providing 100% nutrition support</a:t>
            </a:r>
          </a:p>
          <a:p>
            <a:pPr lvl="1"/>
            <a:r>
              <a:rPr lang="en-US" dirty="0"/>
              <a:t>May need to subtract IVF/drips from total fluid goal in ICU setting</a:t>
            </a:r>
          </a:p>
          <a:p>
            <a:r>
              <a:rPr lang="en-US" dirty="0"/>
              <a:t>If maintenance fluid needs &gt;2L, consider limiting PN to 2L and providing remaining fluid as piggyback IVF</a:t>
            </a:r>
          </a:p>
        </p:txBody>
      </p:sp>
      <p:pic>
        <p:nvPicPr>
          <p:cNvPr id="15" name="Audio 14">
            <a:hlinkClick r:id="" action="ppaction://media"/>
            <a:extLst>
              <a:ext uri="{FF2B5EF4-FFF2-40B4-BE49-F238E27FC236}">
                <a16:creationId xmlns:a16="http://schemas.microsoft.com/office/drawing/2014/main" xmlns="" id="{0F77FA57-411E-47EB-ACF0-31388DE571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661048392"/>
      </p:ext>
    </p:extLst>
  </p:cSld>
  <p:clrMapOvr>
    <a:masterClrMapping/>
  </p:clrMapOvr>
  <mc:AlternateContent xmlns:mc="http://schemas.openxmlformats.org/markup-compatibility/2006" xmlns:p14="http://schemas.microsoft.com/office/powerpoint/2010/main">
    <mc:Choice Requires="p14">
      <p:transition spd="slow" p14:dur="2000" advTm="46092"/>
    </mc:Choice>
    <mc:Fallback xmlns="">
      <p:transition spd="slow" advTm="46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 Case Study</a:t>
            </a:r>
          </a:p>
        </p:txBody>
      </p:sp>
      <p:sp>
        <p:nvSpPr>
          <p:cNvPr id="3" name="Content Placeholder 2"/>
          <p:cNvSpPr>
            <a:spLocks noGrp="1"/>
          </p:cNvSpPr>
          <p:nvPr>
            <p:ph idx="1"/>
          </p:nvPr>
        </p:nvSpPr>
        <p:spPr/>
        <p:txBody>
          <a:bodyPr/>
          <a:lstStyle/>
          <a:p>
            <a:r>
              <a:rPr lang="en-US" dirty="0"/>
              <a:t>Fluid needs</a:t>
            </a:r>
          </a:p>
          <a:p>
            <a:pPr lvl="1"/>
            <a:r>
              <a:rPr lang="en-US" dirty="0"/>
              <a:t>Weight = 14.5 kg</a:t>
            </a:r>
          </a:p>
          <a:p>
            <a:pPr lvl="1"/>
            <a:r>
              <a:rPr lang="en-US" dirty="0"/>
              <a:t>Holliday Segar method</a:t>
            </a:r>
          </a:p>
          <a:p>
            <a:pPr lvl="1"/>
            <a:r>
              <a:rPr lang="en-US" dirty="0"/>
              <a:t>1000 mL + (4.5 kg x 50 mL/kg) = 1225 mL</a:t>
            </a:r>
          </a:p>
        </p:txBody>
      </p:sp>
      <p:pic>
        <p:nvPicPr>
          <p:cNvPr id="4" name="Audio 3">
            <a:hlinkClick r:id="" action="ppaction://media"/>
            <a:extLst>
              <a:ext uri="{FF2B5EF4-FFF2-40B4-BE49-F238E27FC236}">
                <a16:creationId xmlns:a16="http://schemas.microsoft.com/office/drawing/2014/main" xmlns="" id="{F32181C3-CD3E-46CA-999B-66C50975D7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4214417902"/>
      </p:ext>
    </p:extLst>
  </p:cSld>
  <p:clrMapOvr>
    <a:masterClrMapping/>
  </p:clrMapOvr>
  <mc:AlternateContent xmlns:mc="http://schemas.openxmlformats.org/markup-compatibility/2006" xmlns:p14="http://schemas.microsoft.com/office/powerpoint/2010/main">
    <mc:Choice Requires="p14">
      <p:transition spd="slow" p14:dur="2000" advTm="29023"/>
    </mc:Choice>
    <mc:Fallback xmlns="">
      <p:transition spd="slow" advTm="2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Energy</a:t>
            </a:r>
            <a:br>
              <a:rPr lang="en-US" dirty="0"/>
            </a:br>
            <a:r>
              <a:rPr lang="en-US" sz="2800" dirty="0"/>
              <a:t>Estimating Calorie Needs</a:t>
            </a:r>
            <a:endParaRPr lang="en-US" sz="3600" dirty="0"/>
          </a:p>
        </p:txBody>
      </p:sp>
      <p:sp>
        <p:nvSpPr>
          <p:cNvPr id="4" name="Content Placeholder 3"/>
          <p:cNvSpPr>
            <a:spLocks noGrp="1"/>
          </p:cNvSpPr>
          <p:nvPr>
            <p:ph idx="1"/>
          </p:nvPr>
        </p:nvSpPr>
        <p:spPr>
          <a:xfrm>
            <a:off x="1981200" y="1600200"/>
            <a:ext cx="8229600" cy="4827494"/>
          </a:xfrm>
        </p:spPr>
        <p:txBody>
          <a:bodyPr>
            <a:normAutofit fontScale="92500" lnSpcReduction="10000"/>
          </a:bodyPr>
          <a:lstStyle/>
          <a:p>
            <a:r>
              <a:rPr lang="en-US" dirty="0"/>
              <a:t>Best indicator of calorie needs is current intake and growth </a:t>
            </a:r>
          </a:p>
          <a:p>
            <a:pPr lvl="1"/>
            <a:r>
              <a:rPr lang="en-US" dirty="0"/>
              <a:t>PN energy needs are 10-15% lower than when fed enterally</a:t>
            </a:r>
          </a:p>
          <a:p>
            <a:pPr lvl="1"/>
            <a:r>
              <a:rPr lang="en-US" dirty="0"/>
              <a:t>If patient is taking some oral/enteral calories, subtract estimated PO/EN intake from goal calories needed from PN</a:t>
            </a:r>
          </a:p>
          <a:p>
            <a:pPr lvl="1"/>
            <a:r>
              <a:rPr lang="en-US" dirty="0"/>
              <a:t>Avoid overfeeding that can cause hepatic steatosis, increased infection risk, excess carbon dioxide production (difficulty weaning from vent), and obesity</a:t>
            </a:r>
          </a:p>
          <a:p>
            <a:r>
              <a:rPr lang="en-US" dirty="0"/>
              <a:t>Goal calorie distribution</a:t>
            </a:r>
          </a:p>
          <a:p>
            <a:pPr lvl="1"/>
            <a:r>
              <a:rPr lang="en-US" dirty="0"/>
              <a:t>45-60% carbohydrate</a:t>
            </a:r>
          </a:p>
          <a:p>
            <a:pPr lvl="1"/>
            <a:r>
              <a:rPr lang="en-US" dirty="0"/>
              <a:t>10-15% protein</a:t>
            </a:r>
          </a:p>
          <a:p>
            <a:pPr lvl="1"/>
            <a:r>
              <a:rPr lang="en-US" dirty="0"/>
              <a:t>25-40% fat</a:t>
            </a:r>
          </a:p>
        </p:txBody>
      </p:sp>
      <p:pic>
        <p:nvPicPr>
          <p:cNvPr id="10" name="Audio 9">
            <a:hlinkClick r:id="" action="ppaction://media"/>
            <a:extLst>
              <a:ext uri="{FF2B5EF4-FFF2-40B4-BE49-F238E27FC236}">
                <a16:creationId xmlns:a16="http://schemas.microsoft.com/office/drawing/2014/main" xmlns="" id="{52B33C7A-DDF8-4D35-895D-C0962A85EB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296883460"/>
      </p:ext>
    </p:extLst>
  </p:cSld>
  <p:clrMapOvr>
    <a:masterClrMapping/>
  </p:clrMapOvr>
  <mc:AlternateContent xmlns:mc="http://schemas.openxmlformats.org/markup-compatibility/2006" xmlns:p14="http://schemas.microsoft.com/office/powerpoint/2010/main">
    <mc:Choice Requires="p14">
      <p:transition spd="slow" p14:dur="2000" advTm="82892"/>
    </mc:Choice>
    <mc:Fallback xmlns="">
      <p:transition spd="slow" advTm="82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 Case Study</a:t>
            </a:r>
          </a:p>
        </p:txBody>
      </p:sp>
      <p:sp>
        <p:nvSpPr>
          <p:cNvPr id="3" name="Content Placeholder 2"/>
          <p:cNvSpPr>
            <a:spLocks noGrp="1"/>
          </p:cNvSpPr>
          <p:nvPr>
            <p:ph idx="1"/>
          </p:nvPr>
        </p:nvSpPr>
        <p:spPr/>
        <p:txBody>
          <a:bodyPr/>
          <a:lstStyle/>
          <a:p>
            <a:r>
              <a:rPr lang="en-US" dirty="0"/>
              <a:t>Calorie needs</a:t>
            </a:r>
          </a:p>
          <a:p>
            <a:pPr marL="971550" lvl="1" indent="-514350">
              <a:buFont typeface="+mj-lt"/>
              <a:buAutoNum type="arabicPeriod"/>
            </a:pPr>
            <a:r>
              <a:rPr lang="en-US" dirty="0"/>
              <a:t>Previous EN intake = 960 mL </a:t>
            </a:r>
            <a:r>
              <a:rPr lang="en-US" dirty="0" err="1"/>
              <a:t>EleCare</a:t>
            </a:r>
            <a:r>
              <a:rPr lang="en-US" dirty="0"/>
              <a:t> Jr </a:t>
            </a:r>
            <a:r>
              <a:rPr lang="en-US" dirty="0" smtClean="0"/>
              <a:t>30 kcal/</a:t>
            </a:r>
            <a:r>
              <a:rPr lang="en-US" dirty="0" err="1" smtClean="0"/>
              <a:t>oz</a:t>
            </a:r>
            <a:r>
              <a:rPr lang="en-US" dirty="0" smtClean="0"/>
              <a:t> = </a:t>
            </a:r>
            <a:r>
              <a:rPr lang="en-US" dirty="0"/>
              <a:t>960 kcal</a:t>
            </a:r>
          </a:p>
          <a:p>
            <a:pPr marL="971550" lvl="1" indent="-514350">
              <a:buFont typeface="+mj-lt"/>
              <a:buAutoNum type="arabicPeriod"/>
            </a:pPr>
            <a:r>
              <a:rPr lang="en-US" dirty="0"/>
              <a:t>No current PO/EN intake</a:t>
            </a:r>
          </a:p>
          <a:p>
            <a:pPr marL="971550" lvl="1" indent="-514350">
              <a:buFont typeface="+mj-lt"/>
              <a:buAutoNum type="arabicPeriod"/>
            </a:pPr>
            <a:r>
              <a:rPr lang="en-US" dirty="0"/>
              <a:t>PN calorie needs = 85% of EN kcal needs = 960 kcals x 0.85 = 815 kcals/day</a:t>
            </a:r>
          </a:p>
        </p:txBody>
      </p:sp>
      <p:pic>
        <p:nvPicPr>
          <p:cNvPr id="5" name="Audio 4">
            <a:hlinkClick r:id="" action="ppaction://media"/>
            <a:extLst>
              <a:ext uri="{FF2B5EF4-FFF2-40B4-BE49-F238E27FC236}">
                <a16:creationId xmlns:a16="http://schemas.microsoft.com/office/drawing/2014/main" xmlns="" id="{04393D65-4340-49D1-90ED-2F603716BF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394924771"/>
      </p:ext>
    </p:extLst>
  </p:cSld>
  <p:clrMapOvr>
    <a:masterClrMapping/>
  </p:clrMapOvr>
  <mc:AlternateContent xmlns:mc="http://schemas.openxmlformats.org/markup-compatibility/2006" xmlns:p14="http://schemas.microsoft.com/office/powerpoint/2010/main">
    <mc:Choice Requires="p14">
      <p:transition spd="slow" p14:dur="2000" advTm="38145"/>
    </mc:Choice>
    <mc:Fallback xmlns="">
      <p:transition spd="slow" advTm="3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Macronutrients</a:t>
            </a:r>
          </a:p>
        </p:txBody>
      </p:sp>
      <p:pic>
        <p:nvPicPr>
          <p:cNvPr id="6" name="Audio 5">
            <a:hlinkClick r:id="" action="ppaction://media"/>
            <a:extLst>
              <a:ext uri="{FF2B5EF4-FFF2-40B4-BE49-F238E27FC236}">
                <a16:creationId xmlns:a16="http://schemas.microsoft.com/office/drawing/2014/main" xmlns="" id="{B3703BE9-8FB1-4712-969A-F29EB1452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4086509022"/>
      </p:ext>
    </p:extLst>
  </p:cSld>
  <p:clrMapOvr>
    <a:masterClrMapping/>
  </p:clrMapOvr>
  <mc:AlternateContent xmlns:mc="http://schemas.openxmlformats.org/markup-compatibility/2006" xmlns:p14="http://schemas.microsoft.com/office/powerpoint/2010/main">
    <mc:Choice Requires="p14">
      <p:transition spd="slow" p14:dur="2000" advTm="6895"/>
    </mc:Choice>
    <mc:Fallback xmlns="">
      <p:transition spd="slow" advTm="6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Parenteral Nutrition (PN) Initiation</a:t>
            </a:r>
          </a:p>
          <a:p>
            <a:r>
              <a:rPr lang="en-US" dirty="0"/>
              <a:t>Long-term PN Complications</a:t>
            </a:r>
          </a:p>
          <a:p>
            <a:r>
              <a:rPr lang="en-US" dirty="0" smtClean="0"/>
              <a:t>Macronutrients</a:t>
            </a:r>
          </a:p>
          <a:p>
            <a:r>
              <a:rPr lang="en-US" dirty="0" smtClean="0"/>
              <a:t>Vitamins and Minerals</a:t>
            </a:r>
          </a:p>
          <a:p>
            <a:r>
              <a:rPr lang="en-US" dirty="0" smtClean="0"/>
              <a:t>Case Study</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7583" y="5019261"/>
            <a:ext cx="609600" cy="609600"/>
          </a:xfrm>
          <a:prstGeom prst="rect">
            <a:avLst/>
          </a:prstGeom>
        </p:spPr>
      </p:pic>
    </p:spTree>
    <p:extLst>
      <p:ext uri="{BB962C8B-B14F-4D97-AF65-F5344CB8AC3E}">
        <p14:creationId xmlns:p14="http://schemas.microsoft.com/office/powerpoint/2010/main" val="4026149139"/>
      </p:ext>
    </p:extLst>
  </p:cSld>
  <p:clrMapOvr>
    <a:masterClrMapping/>
  </p:clrMapOvr>
  <mc:AlternateContent xmlns:mc="http://schemas.openxmlformats.org/markup-compatibility/2006" xmlns:p14="http://schemas.microsoft.com/office/powerpoint/2010/main">
    <mc:Choice Requires="p14">
      <p:transition spd="slow" p14:dur="2000" advTm="25247"/>
    </mc:Choice>
    <mc:Fallback xmlns="">
      <p:transition spd="slow" advTm="2524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Lipids</a:t>
            </a:r>
            <a:endParaRPr lang="en-US" b="1" dirty="0"/>
          </a:p>
        </p:txBody>
      </p:sp>
      <p:sp>
        <p:nvSpPr>
          <p:cNvPr id="3" name="Content Placeholder 2"/>
          <p:cNvSpPr>
            <a:spLocks noGrp="1"/>
          </p:cNvSpPr>
          <p:nvPr>
            <p:ph idx="1"/>
          </p:nvPr>
        </p:nvSpPr>
        <p:spPr>
          <a:xfrm>
            <a:off x="1981200" y="1600201"/>
            <a:ext cx="8229600" cy="4863353"/>
          </a:xfrm>
        </p:spPr>
        <p:txBody>
          <a:bodyPr>
            <a:normAutofit/>
          </a:bodyPr>
          <a:lstStyle/>
          <a:p>
            <a:r>
              <a:rPr lang="en-US" dirty="0" smtClean="0"/>
              <a:t>Provides 10 kcals/gram</a:t>
            </a:r>
          </a:p>
          <a:p>
            <a:r>
              <a:rPr lang="en-US" dirty="0" smtClean="0"/>
              <a:t>Types </a:t>
            </a:r>
            <a:r>
              <a:rPr lang="en-US" dirty="0"/>
              <a:t>of Intravenous Fat Emulsions (IVFE)</a:t>
            </a:r>
          </a:p>
          <a:p>
            <a:pPr lvl="1"/>
            <a:r>
              <a:rPr lang="en-US" dirty="0" err="1" smtClean="0"/>
              <a:t>Smoflipid</a:t>
            </a:r>
            <a:r>
              <a:rPr lang="en-US" baseline="30000" dirty="0"/>
              <a:t>®</a:t>
            </a:r>
            <a:r>
              <a:rPr lang="en-US" dirty="0"/>
              <a:t>: Blend of </a:t>
            </a:r>
            <a:r>
              <a:rPr lang="en-US" b="1" dirty="0"/>
              <a:t>S</a:t>
            </a:r>
            <a:r>
              <a:rPr lang="en-US" dirty="0"/>
              <a:t>oy, </a:t>
            </a:r>
            <a:r>
              <a:rPr lang="en-US" b="1" dirty="0"/>
              <a:t>M</a:t>
            </a:r>
            <a:r>
              <a:rPr lang="en-US" dirty="0"/>
              <a:t>CT, </a:t>
            </a:r>
            <a:r>
              <a:rPr lang="en-US" b="1" dirty="0"/>
              <a:t>O</a:t>
            </a:r>
            <a:r>
              <a:rPr lang="en-US" dirty="0"/>
              <a:t>live, </a:t>
            </a:r>
            <a:r>
              <a:rPr lang="en-US" b="1" dirty="0"/>
              <a:t>F</a:t>
            </a:r>
            <a:r>
              <a:rPr lang="en-US" dirty="0"/>
              <a:t>ish oils</a:t>
            </a:r>
          </a:p>
          <a:p>
            <a:pPr lvl="1"/>
            <a:r>
              <a:rPr lang="en-US" dirty="0" err="1"/>
              <a:t>Clinolipid</a:t>
            </a:r>
            <a:r>
              <a:rPr lang="en-US" baseline="30000" dirty="0"/>
              <a:t>®:  </a:t>
            </a:r>
            <a:r>
              <a:rPr lang="en-US" dirty="0"/>
              <a:t>Blend of olive and soybean oils</a:t>
            </a:r>
            <a:endParaRPr lang="en-US" baseline="30000" dirty="0"/>
          </a:p>
          <a:p>
            <a:pPr lvl="1"/>
            <a:r>
              <a:rPr lang="en-US" dirty="0"/>
              <a:t>Omegaven</a:t>
            </a:r>
            <a:r>
              <a:rPr lang="en-US" baseline="30000" dirty="0"/>
              <a:t>®</a:t>
            </a:r>
            <a:r>
              <a:rPr lang="en-US" dirty="0"/>
              <a:t>: 100% fish </a:t>
            </a:r>
            <a:r>
              <a:rPr lang="en-US" dirty="0" smtClean="0"/>
              <a:t>oil</a:t>
            </a:r>
          </a:p>
          <a:p>
            <a:pPr lvl="1"/>
            <a:r>
              <a:rPr lang="en-US" dirty="0" err="1"/>
              <a:t>Intralipid</a:t>
            </a:r>
            <a:r>
              <a:rPr lang="en-US" baseline="30000" dirty="0"/>
              <a:t>®</a:t>
            </a:r>
            <a:r>
              <a:rPr lang="en-US" dirty="0"/>
              <a:t>: 100% soybean oil</a:t>
            </a:r>
          </a:p>
          <a:p>
            <a:pPr lv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7280" y="5119254"/>
            <a:ext cx="609600" cy="609600"/>
          </a:xfrm>
          <a:prstGeom prst="rect">
            <a:avLst/>
          </a:prstGeom>
        </p:spPr>
      </p:pic>
    </p:spTree>
    <p:extLst>
      <p:ext uri="{BB962C8B-B14F-4D97-AF65-F5344CB8AC3E}">
        <p14:creationId xmlns:p14="http://schemas.microsoft.com/office/powerpoint/2010/main" val="2127003113"/>
      </p:ext>
    </p:extLst>
  </p:cSld>
  <p:clrMapOvr>
    <a:masterClrMapping/>
  </p:clrMapOvr>
  <mc:AlternateContent xmlns:mc="http://schemas.openxmlformats.org/markup-compatibility/2006" xmlns:p14="http://schemas.microsoft.com/office/powerpoint/2010/main">
    <mc:Choice Requires="p14">
      <p:transition spd="slow" p14:dur="2000" advTm="22967"/>
    </mc:Choice>
    <mc:Fallback xmlns="">
      <p:transition spd="slow" advTm="2296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Intralipid</a:t>
            </a:r>
            <a:r>
              <a:rPr lang="en-US" baseline="30000" dirty="0" smtClean="0"/>
              <a:t>®</a:t>
            </a:r>
            <a:endParaRPr lang="en-US" baseline="30000" dirty="0"/>
          </a:p>
        </p:txBody>
      </p:sp>
      <p:sp>
        <p:nvSpPr>
          <p:cNvPr id="3" name="Content Placeholder 2"/>
          <p:cNvSpPr>
            <a:spLocks noGrp="1"/>
          </p:cNvSpPr>
          <p:nvPr>
            <p:ph idx="1"/>
          </p:nvPr>
        </p:nvSpPr>
        <p:spPr/>
        <p:txBody>
          <a:bodyPr/>
          <a:lstStyle/>
          <a:p>
            <a:r>
              <a:rPr lang="en-US" dirty="0" smtClean="0"/>
              <a:t>Longest standing FDA approved lipid emulsion</a:t>
            </a:r>
          </a:p>
          <a:p>
            <a:r>
              <a:rPr lang="en-US" dirty="0" smtClean="0"/>
              <a:t>100% soybean oil</a:t>
            </a:r>
          </a:p>
          <a:p>
            <a:r>
              <a:rPr lang="en-US" dirty="0"/>
              <a:t>Good source of essential fatty </a:t>
            </a:r>
            <a:r>
              <a:rPr lang="en-US" dirty="0" smtClean="0"/>
              <a:t>acids</a:t>
            </a:r>
          </a:p>
          <a:p>
            <a:r>
              <a:rPr lang="en-US" dirty="0" smtClean="0"/>
              <a:t>Not used very frequently anymore, outside of rare clinical instances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15797" y="5352010"/>
            <a:ext cx="609600" cy="609600"/>
          </a:xfrm>
          <a:prstGeom prst="rect">
            <a:avLst/>
          </a:prstGeom>
        </p:spPr>
      </p:pic>
    </p:spTree>
    <p:extLst>
      <p:ext uri="{BB962C8B-B14F-4D97-AF65-F5344CB8AC3E}">
        <p14:creationId xmlns:p14="http://schemas.microsoft.com/office/powerpoint/2010/main" val="3755669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Smoflipid</a:t>
            </a:r>
            <a:r>
              <a:rPr lang="en-US" baseline="30000" dirty="0"/>
              <a:t>®</a:t>
            </a:r>
          </a:p>
        </p:txBody>
      </p:sp>
      <p:sp>
        <p:nvSpPr>
          <p:cNvPr id="3" name="Content Placeholder 2"/>
          <p:cNvSpPr>
            <a:spLocks noGrp="1"/>
          </p:cNvSpPr>
          <p:nvPr>
            <p:ph idx="1"/>
          </p:nvPr>
        </p:nvSpPr>
        <p:spPr>
          <a:xfrm>
            <a:off x="461888" y="1510518"/>
            <a:ext cx="11340905" cy="4914900"/>
          </a:xfrm>
        </p:spPr>
        <p:txBody>
          <a:bodyPr>
            <a:normAutofit/>
          </a:bodyPr>
          <a:lstStyle/>
          <a:p>
            <a:r>
              <a:rPr lang="en-US" sz="2000" b="1" dirty="0"/>
              <a:t>S</a:t>
            </a:r>
            <a:r>
              <a:rPr lang="en-US" sz="2000" dirty="0"/>
              <a:t>oy, </a:t>
            </a:r>
            <a:r>
              <a:rPr lang="en-US" sz="2000" b="1" dirty="0"/>
              <a:t>M</a:t>
            </a:r>
            <a:r>
              <a:rPr lang="en-US" sz="2000" dirty="0"/>
              <a:t>CT, </a:t>
            </a:r>
            <a:r>
              <a:rPr lang="en-US" sz="2000" b="1" dirty="0"/>
              <a:t>O</a:t>
            </a:r>
            <a:r>
              <a:rPr lang="en-US" sz="2000" dirty="0"/>
              <a:t>live, </a:t>
            </a:r>
            <a:r>
              <a:rPr lang="en-US" sz="2000" b="1" dirty="0"/>
              <a:t>F</a:t>
            </a:r>
            <a:r>
              <a:rPr lang="en-US" sz="2000" dirty="0"/>
              <a:t>ish oils</a:t>
            </a:r>
          </a:p>
          <a:p>
            <a:r>
              <a:rPr lang="en-US" sz="2000" dirty="0"/>
              <a:t>Recommended use at CW: </a:t>
            </a:r>
          </a:p>
          <a:p>
            <a:pPr lvl="1"/>
            <a:r>
              <a:rPr lang="en-US" sz="2000" dirty="0"/>
              <a:t>Patients receiving PN &gt; 4 weeks</a:t>
            </a:r>
          </a:p>
          <a:p>
            <a:pPr lvl="1"/>
            <a:r>
              <a:rPr lang="en-US" sz="2000" dirty="0"/>
              <a:t>Patients with direct bili &gt;2 mg/</a:t>
            </a:r>
            <a:r>
              <a:rPr lang="en-US" sz="2000" dirty="0" err="1"/>
              <a:t>dL</a:t>
            </a:r>
            <a:endParaRPr lang="en-US" sz="2000" dirty="0"/>
          </a:p>
          <a:p>
            <a:pPr lvl="1"/>
            <a:r>
              <a:rPr lang="en-US" sz="2000" dirty="0"/>
              <a:t>Patients who have short bowel syndrome</a:t>
            </a:r>
          </a:p>
          <a:p>
            <a:pPr lvl="1"/>
            <a:r>
              <a:rPr lang="en-US" sz="2000" dirty="0"/>
              <a:t>Home PN patient on Smoflipid </a:t>
            </a:r>
          </a:p>
          <a:p>
            <a:r>
              <a:rPr lang="en-US" sz="2000" dirty="0"/>
              <a:t>Review food allergies</a:t>
            </a:r>
          </a:p>
          <a:p>
            <a:pPr lvl="1"/>
            <a:r>
              <a:rPr lang="en-US" sz="2000" dirty="0"/>
              <a:t>Contains allergy warning for soy, egg, fish, peanut </a:t>
            </a:r>
            <a:endParaRPr lang="en-US" sz="2000" dirty="0" smtClean="0"/>
          </a:p>
          <a:p>
            <a:r>
              <a:rPr lang="en-US" sz="2000" dirty="0" smtClean="0"/>
              <a:t>Standard lipid emulsion at CW for all infants &lt; 1 year of age</a:t>
            </a:r>
            <a:endParaRPr lang="en-US" sz="2000" dirty="0"/>
          </a:p>
          <a:p>
            <a:r>
              <a:rPr lang="en-US" sz="2000" dirty="0"/>
              <a:t>Patient should be monitored when changing to Smoflipid</a:t>
            </a:r>
            <a:r>
              <a:rPr lang="en-US" sz="2000" baseline="30000" dirty="0"/>
              <a:t>®</a:t>
            </a:r>
            <a:r>
              <a:rPr lang="en-US" sz="2000" dirty="0"/>
              <a:t> d/t risk of anaphylaxis</a:t>
            </a:r>
          </a:p>
          <a:p>
            <a:pPr lvl="1"/>
            <a:r>
              <a:rPr lang="en-US" sz="2000" dirty="0"/>
              <a:t>Current state: Home pharmacies typically will not start a patient on Smoflipid</a:t>
            </a:r>
            <a:r>
              <a:rPr lang="en-US" sz="2000" baseline="30000" dirty="0"/>
              <a:t>®</a:t>
            </a:r>
            <a:r>
              <a:rPr lang="en-US" sz="2000" dirty="0"/>
              <a:t> at home. Patient should be given Smoflipid</a:t>
            </a:r>
            <a:r>
              <a:rPr lang="en-US" sz="2000" baseline="30000" dirty="0"/>
              <a:t>®</a:t>
            </a:r>
            <a:r>
              <a:rPr lang="en-US" sz="2000" dirty="0"/>
              <a:t> during admission at CW.</a:t>
            </a:r>
          </a:p>
          <a:p>
            <a:endParaRPr lang="en-US" sz="2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6662" y="4990407"/>
            <a:ext cx="609600" cy="609600"/>
          </a:xfrm>
          <a:prstGeom prst="rect">
            <a:avLst/>
          </a:prstGeom>
        </p:spPr>
      </p:pic>
    </p:spTree>
    <p:extLst>
      <p:ext uri="{BB962C8B-B14F-4D97-AF65-F5344CB8AC3E}">
        <p14:creationId xmlns:p14="http://schemas.microsoft.com/office/powerpoint/2010/main" val="3046732790"/>
      </p:ext>
    </p:extLst>
  </p:cSld>
  <p:clrMapOvr>
    <a:masterClrMapping/>
  </p:clrMapOvr>
  <mc:AlternateContent xmlns:mc="http://schemas.openxmlformats.org/markup-compatibility/2006" xmlns:p14="http://schemas.microsoft.com/office/powerpoint/2010/main">
    <mc:Choice Requires="p14">
      <p:transition spd="slow" p14:dur="2000" advTm="70499"/>
    </mc:Choice>
    <mc:Fallback xmlns="">
      <p:transition spd="slow" advTm="7049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Clinolipid</a:t>
            </a:r>
            <a:r>
              <a:rPr lang="en-US" baseline="30000" dirty="0" smtClean="0"/>
              <a:t>®</a:t>
            </a:r>
            <a:endParaRPr lang="en-US" baseline="30000" dirty="0"/>
          </a:p>
        </p:txBody>
      </p:sp>
      <p:sp>
        <p:nvSpPr>
          <p:cNvPr id="3" name="Content Placeholder 2"/>
          <p:cNvSpPr>
            <a:spLocks noGrp="1"/>
          </p:cNvSpPr>
          <p:nvPr>
            <p:ph idx="1"/>
          </p:nvPr>
        </p:nvSpPr>
        <p:spPr/>
        <p:txBody>
          <a:bodyPr/>
          <a:lstStyle/>
          <a:p>
            <a:r>
              <a:rPr lang="en-US" dirty="0" smtClean="0"/>
              <a:t>80% olive oil, 20% soybean oil</a:t>
            </a:r>
          </a:p>
          <a:p>
            <a:r>
              <a:rPr lang="en-US" dirty="0" smtClean="0"/>
              <a:t>FDA approved in adult patients in 2022</a:t>
            </a:r>
          </a:p>
          <a:p>
            <a:r>
              <a:rPr lang="en-US" dirty="0" smtClean="0"/>
              <a:t>Standard lipid emulsion at CW for patients &gt; 1 year of age, short term TPN</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4029" y="4803371"/>
            <a:ext cx="609600" cy="609600"/>
          </a:xfrm>
          <a:prstGeom prst="rect">
            <a:avLst/>
          </a:prstGeom>
        </p:spPr>
      </p:pic>
    </p:spTree>
    <p:extLst>
      <p:ext uri="{BB962C8B-B14F-4D97-AF65-F5344CB8AC3E}">
        <p14:creationId xmlns:p14="http://schemas.microsoft.com/office/powerpoint/2010/main" val="3719231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Omegaven</a:t>
            </a:r>
            <a:r>
              <a:rPr lang="en-US" baseline="30000" dirty="0"/>
              <a:t>®</a:t>
            </a:r>
          </a:p>
        </p:txBody>
      </p:sp>
      <p:sp>
        <p:nvSpPr>
          <p:cNvPr id="3" name="Content Placeholder 2"/>
          <p:cNvSpPr>
            <a:spLocks noGrp="1"/>
          </p:cNvSpPr>
          <p:nvPr>
            <p:ph idx="1"/>
          </p:nvPr>
        </p:nvSpPr>
        <p:spPr/>
        <p:txBody>
          <a:bodyPr>
            <a:normAutofit fontScale="92500" lnSpcReduction="20000"/>
          </a:bodyPr>
          <a:lstStyle/>
          <a:p>
            <a:r>
              <a:rPr lang="en-US" dirty="0"/>
              <a:t>100% fish oil</a:t>
            </a:r>
          </a:p>
          <a:p>
            <a:r>
              <a:rPr lang="en-US" dirty="0"/>
              <a:t>Recommended use at CW</a:t>
            </a:r>
          </a:p>
          <a:p>
            <a:pPr lvl="1"/>
            <a:r>
              <a:rPr lang="en-US" dirty="0"/>
              <a:t>PNALD</a:t>
            </a:r>
          </a:p>
          <a:p>
            <a:pPr lvl="1"/>
            <a:r>
              <a:rPr lang="en-US" dirty="0"/>
              <a:t>Direct or conjugated bili &gt; 2 mg/</a:t>
            </a:r>
            <a:r>
              <a:rPr lang="en-US" dirty="0" err="1"/>
              <a:t>dL</a:t>
            </a:r>
            <a:endParaRPr lang="en-US" dirty="0"/>
          </a:p>
          <a:p>
            <a:r>
              <a:rPr lang="en-US" dirty="0"/>
              <a:t>Recommended dose = 1 g/kg/day</a:t>
            </a:r>
          </a:p>
          <a:p>
            <a:pPr lvl="1"/>
            <a:r>
              <a:rPr lang="en-US" dirty="0"/>
              <a:t>10% lipid emulsion</a:t>
            </a:r>
          </a:p>
          <a:p>
            <a:r>
              <a:rPr lang="en-US" dirty="0"/>
              <a:t>Monitor for EFAD if patient not consuming any other sources of fat</a:t>
            </a:r>
          </a:p>
          <a:p>
            <a:r>
              <a:rPr lang="en-US" dirty="0"/>
              <a:t>Consider allergies before starting</a:t>
            </a:r>
          </a:p>
          <a:p>
            <a:pPr lvl="1"/>
            <a:r>
              <a:rPr lang="en-US" dirty="0"/>
              <a:t>Fish, egg</a:t>
            </a:r>
          </a:p>
          <a:p>
            <a:r>
              <a:rPr lang="en-US" dirty="0"/>
              <a:t>Patients need monitoring when starting</a:t>
            </a:r>
          </a:p>
          <a:p>
            <a:r>
              <a:rPr lang="en-US" dirty="0"/>
              <a:t>Many compatibility restrictions</a:t>
            </a:r>
          </a:p>
        </p:txBody>
      </p:sp>
      <p:pic>
        <p:nvPicPr>
          <p:cNvPr id="17" name="Audio 16">
            <a:hlinkClick r:id="" action="ppaction://media"/>
            <a:extLst>
              <a:ext uri="{FF2B5EF4-FFF2-40B4-BE49-F238E27FC236}">
                <a16:creationId xmlns:a16="http://schemas.microsoft.com/office/drawing/2014/main" xmlns="" id="{564D0C1D-B37F-483D-97E3-90937B64A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43382324"/>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p:transition spd="slow"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Lipids</a:t>
            </a:r>
          </a:p>
        </p:txBody>
      </p:sp>
      <p:sp>
        <p:nvSpPr>
          <p:cNvPr id="3" name="Content Placeholder 2"/>
          <p:cNvSpPr>
            <a:spLocks noGrp="1"/>
          </p:cNvSpPr>
          <p:nvPr>
            <p:ph idx="1"/>
          </p:nvPr>
        </p:nvSpPr>
        <p:spPr>
          <a:xfrm>
            <a:off x="1981200" y="1600201"/>
            <a:ext cx="8229600" cy="4991519"/>
          </a:xfrm>
        </p:spPr>
        <p:txBody>
          <a:bodyPr>
            <a:normAutofit fontScale="92500" lnSpcReduction="10000"/>
          </a:bodyPr>
          <a:lstStyle/>
          <a:p>
            <a:r>
              <a:rPr lang="en-US" dirty="0"/>
              <a:t>Provides 10 kcals/gram</a:t>
            </a:r>
          </a:p>
          <a:p>
            <a:r>
              <a:rPr lang="en-US" dirty="0"/>
              <a:t>20% lipid emulsions used at CW and most home care companies</a:t>
            </a:r>
          </a:p>
          <a:p>
            <a:pPr lvl="1"/>
            <a:r>
              <a:rPr lang="en-US" dirty="0"/>
              <a:t>5 mL/gram or 2 kcals/mL</a:t>
            </a:r>
          </a:p>
          <a:p>
            <a:pPr lvl="1"/>
            <a:r>
              <a:rPr lang="en-US" dirty="0"/>
              <a:t>Others may use 10% or 30% IVFE</a:t>
            </a:r>
          </a:p>
          <a:p>
            <a:r>
              <a:rPr lang="en-US" dirty="0"/>
              <a:t>Dose</a:t>
            </a:r>
          </a:p>
          <a:p>
            <a:pPr lvl="1"/>
            <a:r>
              <a:rPr lang="en-US" dirty="0"/>
              <a:t>25-40% of total calories</a:t>
            </a:r>
          </a:p>
          <a:p>
            <a:pPr lvl="1"/>
            <a:r>
              <a:rPr lang="en-US" dirty="0"/>
              <a:t>Ordered in g/kg  </a:t>
            </a:r>
          </a:p>
          <a:p>
            <a:pPr lvl="1"/>
            <a:r>
              <a:rPr lang="en-US" dirty="0"/>
              <a:t>To determine rate/</a:t>
            </a:r>
            <a:r>
              <a:rPr lang="en-US" dirty="0" err="1"/>
              <a:t>hr</a:t>
            </a:r>
            <a:r>
              <a:rPr lang="en-US" dirty="0"/>
              <a:t> = g/kg x weight x 5 mL/g ÷ hours of infusion</a:t>
            </a:r>
          </a:p>
          <a:p>
            <a:r>
              <a:rPr lang="en-US" dirty="0"/>
              <a:t>Initiation</a:t>
            </a:r>
          </a:p>
          <a:p>
            <a:pPr lvl="1"/>
            <a:r>
              <a:rPr lang="en-US" dirty="0"/>
              <a:t>Start at 1-2 g/kg/day and increase by 0.5-1 g/kg/day to max of 3 g/kg/day</a:t>
            </a:r>
          </a:p>
          <a:p>
            <a:endParaRPr lang="en-US" dirty="0"/>
          </a:p>
        </p:txBody>
      </p:sp>
      <p:pic>
        <p:nvPicPr>
          <p:cNvPr id="8" name="Audio 7">
            <a:hlinkClick r:id="" action="ppaction://media"/>
            <a:extLst>
              <a:ext uri="{FF2B5EF4-FFF2-40B4-BE49-F238E27FC236}">
                <a16:creationId xmlns:a16="http://schemas.microsoft.com/office/drawing/2014/main" xmlns="" id="{438224EE-C506-44DD-A196-344478D9A8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4126265444"/>
      </p:ext>
    </p:extLst>
  </p:cSld>
  <p:clrMapOvr>
    <a:masterClrMapping/>
  </p:clrMapOvr>
  <mc:AlternateContent xmlns:mc="http://schemas.openxmlformats.org/markup-compatibility/2006" xmlns:p14="http://schemas.microsoft.com/office/powerpoint/2010/main">
    <mc:Choice Requires="p14">
      <p:transition spd="slow" p14:dur="2000" advTm="70054"/>
    </mc:Choice>
    <mc:Fallback xmlns="">
      <p:transition spd="slow" advTm="7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idx="1"/>
          </p:nvPr>
        </p:nvSpPr>
        <p:spPr/>
        <p:txBody>
          <a:bodyPr/>
          <a:lstStyle/>
          <a:p>
            <a:r>
              <a:rPr lang="en-US" dirty="0"/>
              <a:t>Lipid</a:t>
            </a:r>
          </a:p>
          <a:p>
            <a:pPr lvl="1"/>
            <a:r>
              <a:rPr lang="en-US" dirty="0"/>
              <a:t>Type: </a:t>
            </a:r>
            <a:r>
              <a:rPr lang="en-US" b="1" dirty="0"/>
              <a:t>Smoflipid</a:t>
            </a:r>
            <a:r>
              <a:rPr lang="en-US" baseline="30000" dirty="0"/>
              <a:t>®</a:t>
            </a:r>
            <a:r>
              <a:rPr lang="en-US" dirty="0"/>
              <a:t> </a:t>
            </a:r>
            <a:endParaRPr lang="en-US" dirty="0" smtClean="0"/>
          </a:p>
          <a:p>
            <a:pPr lvl="1"/>
            <a:r>
              <a:rPr lang="en-US" dirty="0" smtClean="0"/>
              <a:t>Calories</a:t>
            </a:r>
            <a:r>
              <a:rPr lang="en-US" dirty="0"/>
              <a:t>: 30% kcals as lipid = 815 kcal x 0.3 = </a:t>
            </a:r>
            <a:r>
              <a:rPr lang="en-US" b="1" dirty="0"/>
              <a:t>245 kcals</a:t>
            </a:r>
          </a:p>
          <a:p>
            <a:pPr lvl="1"/>
            <a:r>
              <a:rPr lang="en-US" dirty="0"/>
              <a:t>Order: 245 kcal x 1 g/10 kcal = 24.5 g ÷ 14.5 kg = </a:t>
            </a:r>
            <a:r>
              <a:rPr lang="en-US" b="1" dirty="0"/>
              <a:t>1.7 g/kg</a:t>
            </a:r>
          </a:p>
          <a:p>
            <a:pPr lvl="1"/>
            <a:r>
              <a:rPr lang="en-US" dirty="0"/>
              <a:t>Lipid volume &amp; rate = 24.5 g x 5 ml/g = </a:t>
            </a:r>
            <a:r>
              <a:rPr lang="en-US" b="1" dirty="0"/>
              <a:t>122.5 mL</a:t>
            </a:r>
            <a:r>
              <a:rPr lang="en-US" dirty="0"/>
              <a:t> ÷ 24 hours = </a:t>
            </a:r>
            <a:r>
              <a:rPr lang="en-US" b="1" dirty="0"/>
              <a:t>5.1 mL/</a:t>
            </a:r>
            <a:r>
              <a:rPr lang="en-US" b="1" dirty="0" err="1"/>
              <a:t>hr</a:t>
            </a:r>
            <a:endParaRPr lang="en-US" b="1" dirty="0"/>
          </a:p>
        </p:txBody>
      </p:sp>
      <p:pic>
        <p:nvPicPr>
          <p:cNvPr id="6" name="Audio 5">
            <a:hlinkClick r:id="" action="ppaction://media"/>
            <a:extLst>
              <a:ext uri="{FF2B5EF4-FFF2-40B4-BE49-F238E27FC236}">
                <a16:creationId xmlns:a16="http://schemas.microsoft.com/office/drawing/2014/main" xmlns="" id="{C47ADC4E-49C5-4B25-8213-767B93E6A9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728229506"/>
      </p:ext>
    </p:extLst>
  </p:cSld>
  <p:clrMapOvr>
    <a:masterClrMapping/>
  </p:clrMapOvr>
  <mc:AlternateContent xmlns:mc="http://schemas.openxmlformats.org/markup-compatibility/2006" xmlns:p14="http://schemas.microsoft.com/office/powerpoint/2010/main">
    <mc:Choice Requires="p14">
      <p:transition spd="slow" p14:dur="2000" advTm="78246"/>
    </mc:Choice>
    <mc:Fallback xmlns="">
      <p:transition spd="slow" advTm="7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Protein</a:t>
            </a:r>
          </a:p>
        </p:txBody>
      </p:sp>
      <p:sp>
        <p:nvSpPr>
          <p:cNvPr id="3" name="Content Placeholder 2"/>
          <p:cNvSpPr>
            <a:spLocks noGrp="1"/>
          </p:cNvSpPr>
          <p:nvPr>
            <p:ph sz="half" idx="1"/>
          </p:nvPr>
        </p:nvSpPr>
        <p:spPr>
          <a:xfrm>
            <a:off x="1981200" y="1600200"/>
            <a:ext cx="8229599" cy="4780280"/>
          </a:xfrm>
        </p:spPr>
        <p:txBody>
          <a:bodyPr>
            <a:normAutofit/>
          </a:bodyPr>
          <a:lstStyle/>
          <a:p>
            <a:r>
              <a:rPr lang="en-US" dirty="0"/>
              <a:t>Types of Amino Acid:</a:t>
            </a:r>
          </a:p>
          <a:p>
            <a:pPr lvl="1"/>
            <a:r>
              <a:rPr lang="en-US" dirty="0" err="1"/>
              <a:t>Premasol</a:t>
            </a:r>
            <a:r>
              <a:rPr lang="en-US" baseline="30000" dirty="0"/>
              <a:t>®</a:t>
            </a:r>
            <a:r>
              <a:rPr lang="en-US" dirty="0"/>
              <a:t> for pts &lt;12 months</a:t>
            </a:r>
          </a:p>
          <a:p>
            <a:pPr lvl="2"/>
            <a:r>
              <a:rPr lang="en-US" dirty="0"/>
              <a:t>Resembles breastmilk</a:t>
            </a:r>
          </a:p>
          <a:p>
            <a:pPr lvl="2"/>
            <a:r>
              <a:rPr lang="en-US" dirty="0"/>
              <a:t>Higher solubility (allows more </a:t>
            </a:r>
            <a:r>
              <a:rPr lang="en-US" dirty="0" err="1"/>
              <a:t>Phos</a:t>
            </a:r>
            <a:r>
              <a:rPr lang="en-US" dirty="0"/>
              <a:t> and Ca)</a:t>
            </a:r>
          </a:p>
          <a:p>
            <a:pPr lvl="1"/>
            <a:r>
              <a:rPr lang="en-US" dirty="0" err="1"/>
              <a:t>Travasol</a:t>
            </a:r>
            <a:r>
              <a:rPr lang="en-US" dirty="0"/>
              <a:t> for pts &gt;12 months</a:t>
            </a:r>
          </a:p>
          <a:p>
            <a:pPr lvl="1"/>
            <a:endParaRPr lang="en-US" dirty="0"/>
          </a:p>
          <a:p>
            <a:pPr lvl="1"/>
            <a:endParaRPr lang="en-US" dirty="0"/>
          </a:p>
        </p:txBody>
      </p:sp>
      <p:pic>
        <p:nvPicPr>
          <p:cNvPr id="13" name="Audio 12">
            <a:hlinkClick r:id="" action="ppaction://media"/>
            <a:extLst>
              <a:ext uri="{FF2B5EF4-FFF2-40B4-BE49-F238E27FC236}">
                <a16:creationId xmlns:a16="http://schemas.microsoft.com/office/drawing/2014/main" xmlns="" id="{C262317F-28D7-48E8-AC49-D4FF2C7D86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945537732"/>
      </p:ext>
    </p:extLst>
  </p:cSld>
  <p:clrMapOvr>
    <a:masterClrMapping/>
  </p:clrMapOvr>
  <mc:AlternateContent xmlns:mc="http://schemas.openxmlformats.org/markup-compatibility/2006" xmlns:p14="http://schemas.microsoft.com/office/powerpoint/2010/main">
    <mc:Choice Requires="p14">
      <p:transition spd="slow" p14:dur="2000" advTm="39721"/>
    </mc:Choice>
    <mc:Fallback xmlns="">
      <p:transition spd="slow" advTm="39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Protein</a:t>
            </a:r>
          </a:p>
        </p:txBody>
      </p:sp>
      <p:sp>
        <p:nvSpPr>
          <p:cNvPr id="6" name="Content Placeholder 5"/>
          <p:cNvSpPr>
            <a:spLocks noGrp="1"/>
          </p:cNvSpPr>
          <p:nvPr>
            <p:ph idx="1"/>
          </p:nvPr>
        </p:nvSpPr>
        <p:spPr/>
        <p:txBody>
          <a:bodyPr>
            <a:normAutofit/>
          </a:bodyPr>
          <a:lstStyle/>
          <a:p>
            <a:r>
              <a:rPr lang="en-US" dirty="0"/>
              <a:t>Provides 4 kcals/gram</a:t>
            </a:r>
          </a:p>
          <a:p>
            <a:r>
              <a:rPr lang="en-US" dirty="0"/>
              <a:t>Dose</a:t>
            </a:r>
          </a:p>
          <a:p>
            <a:pPr lvl="1"/>
            <a:r>
              <a:rPr lang="en-US" dirty="0"/>
              <a:t>10-15% of total calories</a:t>
            </a:r>
          </a:p>
          <a:p>
            <a:pPr lvl="1"/>
            <a:r>
              <a:rPr lang="en-US" dirty="0"/>
              <a:t>Order in grams/kg</a:t>
            </a:r>
          </a:p>
          <a:p>
            <a:pPr lvl="1"/>
            <a:r>
              <a:rPr lang="en-US" dirty="0"/>
              <a:t>Maximum varies by age</a:t>
            </a:r>
          </a:p>
          <a:p>
            <a:pPr lvl="2"/>
            <a:r>
              <a:rPr lang="en-US" dirty="0"/>
              <a:t>4-4.5 g/kg preterm infant</a:t>
            </a:r>
          </a:p>
          <a:p>
            <a:pPr lvl="2"/>
            <a:r>
              <a:rPr lang="en-US" dirty="0"/>
              <a:t>3.5 g/kg term infant</a:t>
            </a:r>
          </a:p>
          <a:p>
            <a:pPr lvl="2"/>
            <a:r>
              <a:rPr lang="en-US" dirty="0"/>
              <a:t>3.0 g/kg children</a:t>
            </a:r>
          </a:p>
          <a:p>
            <a:r>
              <a:rPr lang="en-US" dirty="0"/>
              <a:t>Initiation</a:t>
            </a:r>
          </a:p>
          <a:p>
            <a:pPr lvl="1"/>
            <a:r>
              <a:rPr lang="en-US" dirty="0"/>
              <a:t>Start at 1-2 g/kg/day and increase by 1 g/kg/day</a:t>
            </a:r>
          </a:p>
          <a:p>
            <a:endParaRPr lang="en-US" dirty="0"/>
          </a:p>
          <a:p>
            <a:pPr lvl="1"/>
            <a:endParaRPr lang="en-US" dirty="0"/>
          </a:p>
        </p:txBody>
      </p:sp>
      <p:pic>
        <p:nvPicPr>
          <p:cNvPr id="8" name="Audio 7">
            <a:hlinkClick r:id="" action="ppaction://media"/>
            <a:extLst>
              <a:ext uri="{FF2B5EF4-FFF2-40B4-BE49-F238E27FC236}">
                <a16:creationId xmlns:a16="http://schemas.microsoft.com/office/drawing/2014/main" xmlns="" id="{5FDA6FBB-4525-467C-969E-1FA434E950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180600977"/>
      </p:ext>
    </p:extLst>
  </p:cSld>
  <p:clrMapOvr>
    <a:masterClrMapping/>
  </p:clrMapOvr>
  <mc:AlternateContent xmlns:mc="http://schemas.openxmlformats.org/markup-compatibility/2006" xmlns:p14="http://schemas.microsoft.com/office/powerpoint/2010/main">
    <mc:Choice Requires="p14">
      <p:transition spd="slow" p14:dur="2000" advTm="50678"/>
    </mc:Choice>
    <mc:Fallback xmlns="">
      <p:transition spd="slow" advTm="5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Case Study</a:t>
            </a:r>
          </a:p>
        </p:txBody>
      </p:sp>
      <p:sp>
        <p:nvSpPr>
          <p:cNvPr id="6" name="Content Placeholder 5"/>
          <p:cNvSpPr>
            <a:spLocks noGrp="1"/>
          </p:cNvSpPr>
          <p:nvPr>
            <p:ph idx="1"/>
          </p:nvPr>
        </p:nvSpPr>
        <p:spPr/>
        <p:txBody>
          <a:bodyPr/>
          <a:lstStyle/>
          <a:p>
            <a:r>
              <a:rPr lang="en-US" dirty="0"/>
              <a:t>Amino acids</a:t>
            </a:r>
          </a:p>
          <a:p>
            <a:pPr lvl="1"/>
            <a:r>
              <a:rPr lang="en-US" dirty="0"/>
              <a:t>Type: </a:t>
            </a:r>
            <a:r>
              <a:rPr lang="en-US" b="1" dirty="0" err="1"/>
              <a:t>Travasol</a:t>
            </a:r>
            <a:r>
              <a:rPr lang="en-US" dirty="0"/>
              <a:t> (&gt;12 months old)</a:t>
            </a:r>
          </a:p>
          <a:p>
            <a:pPr lvl="1"/>
            <a:r>
              <a:rPr lang="en-US" dirty="0"/>
              <a:t>Calories: 15% of total kcals = 815 kcals x 0.15 = </a:t>
            </a:r>
            <a:r>
              <a:rPr lang="en-US" b="1" dirty="0"/>
              <a:t>122 kcals</a:t>
            </a:r>
          </a:p>
          <a:p>
            <a:pPr lvl="1"/>
            <a:r>
              <a:rPr lang="en-US" dirty="0"/>
              <a:t>Order: 122 kcals ÷ 4 kcals/g = 30.5 g ÷ 14.5 kg = </a:t>
            </a:r>
            <a:r>
              <a:rPr lang="en-US" b="1" dirty="0"/>
              <a:t>2.1 g/kg</a:t>
            </a:r>
          </a:p>
        </p:txBody>
      </p:sp>
      <p:pic>
        <p:nvPicPr>
          <p:cNvPr id="3" name="Audio 2">
            <a:hlinkClick r:id="" action="ppaction://media"/>
            <a:extLst>
              <a:ext uri="{FF2B5EF4-FFF2-40B4-BE49-F238E27FC236}">
                <a16:creationId xmlns:a16="http://schemas.microsoft.com/office/drawing/2014/main" xmlns="" id="{AEB33A25-25DF-4442-A29D-EE8E426675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796911653"/>
      </p:ext>
    </p:extLst>
  </p:cSld>
  <p:clrMapOvr>
    <a:masterClrMapping/>
  </p:clrMapOvr>
  <mc:AlternateContent xmlns:mc="http://schemas.openxmlformats.org/markup-compatibility/2006" xmlns:p14="http://schemas.microsoft.com/office/powerpoint/2010/main">
    <mc:Choice Requires="p14">
      <p:transition spd="slow" p14:dur="2000" advTm="40587"/>
    </mc:Choice>
    <mc:Fallback xmlns="">
      <p:transition spd="slow" advTm="4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PN Initiation</a:t>
            </a:r>
          </a:p>
        </p:txBody>
      </p:sp>
      <p:pic>
        <p:nvPicPr>
          <p:cNvPr id="6" name="Audio 5">
            <a:hlinkClick r:id="" action="ppaction://media"/>
            <a:extLst>
              <a:ext uri="{FF2B5EF4-FFF2-40B4-BE49-F238E27FC236}">
                <a16:creationId xmlns:a16="http://schemas.microsoft.com/office/drawing/2014/main" xmlns="" id="{9C67A8E1-4560-47D7-AABD-E9299C1C9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524912323"/>
      </p:ext>
    </p:extLst>
  </p:cSld>
  <p:clrMapOvr>
    <a:masterClrMapping/>
  </p:clrMapOvr>
  <mc:AlternateContent xmlns:mc="http://schemas.openxmlformats.org/markup-compatibility/2006" xmlns:p14="http://schemas.microsoft.com/office/powerpoint/2010/main">
    <mc:Choice Requires="p14">
      <p:transition spd="slow" p14:dur="2000" advTm="4621"/>
    </mc:Choice>
    <mc:Fallback xmlns="">
      <p:transition spd="slow" advTm="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Carbohydrate</a:t>
            </a:r>
          </a:p>
        </p:txBody>
      </p:sp>
      <p:sp>
        <p:nvSpPr>
          <p:cNvPr id="3" name="Content Placeholder 2"/>
          <p:cNvSpPr>
            <a:spLocks noGrp="1"/>
          </p:cNvSpPr>
          <p:nvPr>
            <p:ph idx="1"/>
          </p:nvPr>
        </p:nvSpPr>
        <p:spPr/>
        <p:txBody>
          <a:bodyPr>
            <a:normAutofit fontScale="92500" lnSpcReduction="10000"/>
          </a:bodyPr>
          <a:lstStyle/>
          <a:p>
            <a:r>
              <a:rPr lang="en-US" dirty="0"/>
              <a:t>Provides 3.4 kcals/gram</a:t>
            </a:r>
          </a:p>
          <a:p>
            <a:r>
              <a:rPr lang="en-US" dirty="0"/>
              <a:t>Dose</a:t>
            </a:r>
          </a:p>
          <a:p>
            <a:pPr lvl="1"/>
            <a:r>
              <a:rPr lang="en-US" dirty="0"/>
              <a:t>45-60% of total calories</a:t>
            </a:r>
          </a:p>
          <a:p>
            <a:pPr lvl="1"/>
            <a:r>
              <a:rPr lang="en-US" dirty="0"/>
              <a:t>Order</a:t>
            </a:r>
          </a:p>
          <a:p>
            <a:pPr lvl="2"/>
            <a:r>
              <a:rPr lang="en-US" dirty="0"/>
              <a:t>Inpatient in % dextrose in 0.5 increments</a:t>
            </a:r>
          </a:p>
          <a:p>
            <a:pPr lvl="2"/>
            <a:r>
              <a:rPr lang="en-US" dirty="0"/>
              <a:t>Outpatient in grams/day</a:t>
            </a:r>
          </a:p>
          <a:p>
            <a:pPr lvl="1"/>
            <a:r>
              <a:rPr lang="en-US" dirty="0"/>
              <a:t>Maximum % of dextrose based on access</a:t>
            </a:r>
          </a:p>
          <a:p>
            <a:pPr lvl="2"/>
            <a:r>
              <a:rPr lang="en-US" dirty="0"/>
              <a:t>Central: 25%</a:t>
            </a:r>
          </a:p>
          <a:p>
            <a:pPr lvl="2"/>
            <a:r>
              <a:rPr lang="en-US" dirty="0"/>
              <a:t>Peripheral: 10-12.5%</a:t>
            </a:r>
          </a:p>
          <a:p>
            <a:r>
              <a:rPr lang="en-US" dirty="0"/>
              <a:t>Initiation</a:t>
            </a:r>
          </a:p>
          <a:p>
            <a:pPr lvl="1"/>
            <a:r>
              <a:rPr lang="en-US" dirty="0"/>
              <a:t>Start at 10% dextrose (or 5% higher than current IV fluids) </a:t>
            </a:r>
          </a:p>
          <a:p>
            <a:pPr lvl="1"/>
            <a:r>
              <a:rPr lang="en-US" dirty="0"/>
              <a:t>Advance by 2.5-5% per day to goal</a:t>
            </a:r>
          </a:p>
        </p:txBody>
      </p:sp>
      <p:pic>
        <p:nvPicPr>
          <p:cNvPr id="6" name="Audio 5">
            <a:hlinkClick r:id="" action="ppaction://media"/>
            <a:extLst>
              <a:ext uri="{FF2B5EF4-FFF2-40B4-BE49-F238E27FC236}">
                <a16:creationId xmlns:a16="http://schemas.microsoft.com/office/drawing/2014/main" xmlns="" id="{A7B0C706-A254-4B05-919A-2FA9FE9B22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4284134698"/>
      </p:ext>
    </p:extLst>
  </p:cSld>
  <p:clrMapOvr>
    <a:masterClrMapping/>
  </p:clrMapOvr>
  <mc:AlternateContent xmlns:mc="http://schemas.openxmlformats.org/markup-compatibility/2006" xmlns:p14="http://schemas.microsoft.com/office/powerpoint/2010/main">
    <mc:Choice Requires="p14">
      <p:transition spd="slow" p14:dur="2000" advTm="71632"/>
    </mc:Choice>
    <mc:Fallback xmlns="">
      <p:transition spd="slow" advTm="71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Carbohydrate</a:t>
            </a:r>
          </a:p>
        </p:txBody>
      </p:sp>
      <p:sp>
        <p:nvSpPr>
          <p:cNvPr id="3" name="Content Placeholder 2"/>
          <p:cNvSpPr>
            <a:spLocks noGrp="1"/>
          </p:cNvSpPr>
          <p:nvPr>
            <p:ph idx="1"/>
          </p:nvPr>
        </p:nvSpPr>
        <p:spPr>
          <a:xfrm>
            <a:off x="1981200" y="1600201"/>
            <a:ext cx="8229600" cy="2810435"/>
          </a:xfrm>
        </p:spPr>
        <p:txBody>
          <a:bodyPr>
            <a:normAutofit/>
          </a:bodyPr>
          <a:lstStyle/>
          <a:p>
            <a:r>
              <a:rPr lang="en-US" dirty="0"/>
              <a:t>Calculating Glucose Infusion Rate (GIR) = mg/kg/min</a:t>
            </a:r>
          </a:p>
          <a:p>
            <a:pPr marL="457200" lvl="1" indent="0">
              <a:buNone/>
            </a:pPr>
            <a:r>
              <a:rPr lang="en-US" b="1" dirty="0"/>
              <a:t>mg</a:t>
            </a:r>
            <a:r>
              <a:rPr lang="en-US" dirty="0"/>
              <a:t> dextrose ÷ weight (</a:t>
            </a:r>
            <a:r>
              <a:rPr lang="en-US" b="1" dirty="0"/>
              <a:t>kg</a:t>
            </a:r>
            <a:r>
              <a:rPr lang="en-US" dirty="0"/>
              <a:t>) ÷ 1440 </a:t>
            </a:r>
            <a:r>
              <a:rPr lang="en-US" b="1" dirty="0"/>
              <a:t>minutes</a:t>
            </a:r>
            <a:r>
              <a:rPr lang="en-US" dirty="0"/>
              <a:t> (1440 </a:t>
            </a:r>
            <a:r>
              <a:rPr lang="en-US" dirty="0" err="1"/>
              <a:t>mins</a:t>
            </a:r>
            <a:r>
              <a:rPr lang="en-US" dirty="0"/>
              <a:t> in a day if infusing over 24 hours)</a:t>
            </a:r>
          </a:p>
          <a:p>
            <a:pPr marL="0" indent="0">
              <a:buNone/>
            </a:pPr>
            <a:endParaRPr lang="en-US" dirty="0"/>
          </a:p>
        </p:txBody>
      </p:sp>
      <p:graphicFrame>
        <p:nvGraphicFramePr>
          <p:cNvPr id="5" name="Table 4"/>
          <p:cNvGraphicFramePr>
            <a:graphicFrameLocks noGrp="1"/>
          </p:cNvGraphicFramePr>
          <p:nvPr>
            <p:extLst/>
          </p:nvPr>
        </p:nvGraphicFramePr>
        <p:xfrm>
          <a:off x="3048000" y="3860801"/>
          <a:ext cx="6096000" cy="2378635"/>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475727">
                <a:tc>
                  <a:txBody>
                    <a:bodyPr/>
                    <a:lstStyle/>
                    <a:p>
                      <a:pPr algn="ctr"/>
                      <a:r>
                        <a:rPr lang="en-US" dirty="0"/>
                        <a:t>Age (Years)</a:t>
                      </a:r>
                    </a:p>
                  </a:txBody>
                  <a:tcPr/>
                </a:tc>
                <a:tc>
                  <a:txBody>
                    <a:bodyPr/>
                    <a:lstStyle/>
                    <a:p>
                      <a:pPr algn="ctr"/>
                      <a:r>
                        <a:rPr lang="en-US" dirty="0"/>
                        <a:t>Goal GIR (mg/kg/min)</a:t>
                      </a:r>
                    </a:p>
                  </a:txBody>
                  <a:tcPr/>
                </a:tc>
                <a:extLst>
                  <a:ext uri="{0D108BD9-81ED-4DB2-BD59-A6C34878D82A}">
                    <a16:rowId xmlns:a16="http://schemas.microsoft.com/office/drawing/2014/main" xmlns="" val="10000"/>
                  </a:ext>
                </a:extLst>
              </a:tr>
              <a:tr h="475727">
                <a:tc>
                  <a:txBody>
                    <a:bodyPr/>
                    <a:lstStyle/>
                    <a:p>
                      <a:r>
                        <a:rPr lang="en-US" b="0" dirty="0"/>
                        <a:t>Preterm</a:t>
                      </a:r>
                      <a:r>
                        <a:rPr lang="en-US" b="0" baseline="0" dirty="0"/>
                        <a:t> Infant</a:t>
                      </a:r>
                    </a:p>
                  </a:txBody>
                  <a:tcPr/>
                </a:tc>
                <a:tc>
                  <a:txBody>
                    <a:bodyPr/>
                    <a:lstStyle/>
                    <a:p>
                      <a:pPr algn="ctr"/>
                      <a:r>
                        <a:rPr lang="en-US" dirty="0"/>
                        <a:t>~12</a:t>
                      </a:r>
                    </a:p>
                  </a:txBody>
                  <a:tcPr/>
                </a:tc>
                <a:extLst>
                  <a:ext uri="{0D108BD9-81ED-4DB2-BD59-A6C34878D82A}">
                    <a16:rowId xmlns:a16="http://schemas.microsoft.com/office/drawing/2014/main" xmlns="" val="10001"/>
                  </a:ext>
                </a:extLst>
              </a:tr>
              <a:tr h="475727">
                <a:tc>
                  <a:txBody>
                    <a:bodyPr/>
                    <a:lstStyle/>
                    <a:p>
                      <a:r>
                        <a:rPr lang="en-US" dirty="0"/>
                        <a:t>Term Infant</a:t>
                      </a:r>
                    </a:p>
                  </a:txBody>
                  <a:tcPr/>
                </a:tc>
                <a:tc>
                  <a:txBody>
                    <a:bodyPr/>
                    <a:lstStyle/>
                    <a:p>
                      <a:pPr algn="ctr"/>
                      <a:r>
                        <a:rPr lang="en-US" dirty="0"/>
                        <a:t>10-14</a:t>
                      </a:r>
                    </a:p>
                  </a:txBody>
                  <a:tcPr/>
                </a:tc>
                <a:extLst>
                  <a:ext uri="{0D108BD9-81ED-4DB2-BD59-A6C34878D82A}">
                    <a16:rowId xmlns:a16="http://schemas.microsoft.com/office/drawing/2014/main" xmlns="" val="10002"/>
                  </a:ext>
                </a:extLst>
              </a:tr>
              <a:tr h="475727">
                <a:tc>
                  <a:txBody>
                    <a:bodyPr/>
                    <a:lstStyle/>
                    <a:p>
                      <a:r>
                        <a:rPr lang="en-US" dirty="0"/>
                        <a:t>Child (1-10 years)</a:t>
                      </a:r>
                    </a:p>
                  </a:txBody>
                  <a:tcPr/>
                </a:tc>
                <a:tc>
                  <a:txBody>
                    <a:bodyPr/>
                    <a:lstStyle/>
                    <a:p>
                      <a:pPr algn="ctr"/>
                      <a:r>
                        <a:rPr lang="en-US" dirty="0"/>
                        <a:t>8-10</a:t>
                      </a:r>
                    </a:p>
                  </a:txBody>
                  <a:tcPr/>
                </a:tc>
                <a:extLst>
                  <a:ext uri="{0D108BD9-81ED-4DB2-BD59-A6C34878D82A}">
                    <a16:rowId xmlns:a16="http://schemas.microsoft.com/office/drawing/2014/main" xmlns="" val="10003"/>
                  </a:ext>
                </a:extLst>
              </a:tr>
              <a:tr h="475727">
                <a:tc>
                  <a:txBody>
                    <a:bodyPr/>
                    <a:lstStyle/>
                    <a:p>
                      <a:r>
                        <a:rPr lang="en-US" dirty="0"/>
                        <a:t>Adolescent (&gt;10</a:t>
                      </a:r>
                      <a:r>
                        <a:rPr lang="en-US" baseline="0" dirty="0"/>
                        <a:t> years)</a:t>
                      </a:r>
                      <a:endParaRPr lang="en-US" dirty="0"/>
                    </a:p>
                  </a:txBody>
                  <a:tcPr/>
                </a:tc>
                <a:tc>
                  <a:txBody>
                    <a:bodyPr/>
                    <a:lstStyle/>
                    <a:p>
                      <a:pPr algn="ctr"/>
                      <a:r>
                        <a:rPr lang="en-US" dirty="0"/>
                        <a:t>5-6</a:t>
                      </a:r>
                    </a:p>
                  </a:txBody>
                  <a:tcPr/>
                </a:tc>
                <a:extLst>
                  <a:ext uri="{0D108BD9-81ED-4DB2-BD59-A6C34878D82A}">
                    <a16:rowId xmlns:a16="http://schemas.microsoft.com/office/drawing/2014/main" xmlns="" val="10004"/>
                  </a:ext>
                </a:extLst>
              </a:tr>
            </a:tbl>
          </a:graphicData>
        </a:graphic>
      </p:graphicFrame>
      <p:pic>
        <p:nvPicPr>
          <p:cNvPr id="11" name="Audio 10">
            <a:hlinkClick r:id="" action="ppaction://media"/>
            <a:extLst>
              <a:ext uri="{FF2B5EF4-FFF2-40B4-BE49-F238E27FC236}">
                <a16:creationId xmlns:a16="http://schemas.microsoft.com/office/drawing/2014/main" xmlns="" id="{191555EB-9515-4DAF-9AD2-B10D68F575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679715872"/>
      </p:ext>
    </p:extLst>
  </p:cSld>
  <p:clrMapOvr>
    <a:masterClrMapping/>
  </p:clrMapOvr>
  <mc:AlternateContent xmlns:mc="http://schemas.openxmlformats.org/markup-compatibility/2006" xmlns:p14="http://schemas.microsoft.com/office/powerpoint/2010/main">
    <mc:Choice Requires="p14">
      <p:transition spd="slow" p14:dur="2000" advTm="65046"/>
    </mc:Choice>
    <mc:Fallback xmlns="">
      <p:transition spd="slow" advTm="6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normAutofit/>
          </a:bodyPr>
          <a:lstStyle/>
          <a:p>
            <a:r>
              <a:rPr lang="en-US" dirty="0"/>
              <a:t>Dextrose</a:t>
            </a:r>
          </a:p>
          <a:p>
            <a:pPr lvl="1"/>
            <a:r>
              <a:rPr lang="en-US" dirty="0"/>
              <a:t>Calories: 55% of total kcals = 815 kcals x 0.55 = </a:t>
            </a:r>
            <a:r>
              <a:rPr lang="en-US" b="1" dirty="0"/>
              <a:t>448 kcals</a:t>
            </a:r>
          </a:p>
          <a:p>
            <a:pPr lvl="1"/>
            <a:r>
              <a:rPr lang="en-US" dirty="0"/>
              <a:t>Order: </a:t>
            </a:r>
          </a:p>
          <a:p>
            <a:pPr lvl="2"/>
            <a:r>
              <a:rPr lang="en-US" dirty="0"/>
              <a:t>Outpatient: 448 kcals ÷ 3.4 kcals/g = </a:t>
            </a:r>
            <a:r>
              <a:rPr lang="en-US" b="1" dirty="0"/>
              <a:t>132 grams</a:t>
            </a:r>
          </a:p>
          <a:p>
            <a:pPr lvl="2"/>
            <a:r>
              <a:rPr lang="en-US" dirty="0"/>
              <a:t>Inpatient: </a:t>
            </a:r>
          </a:p>
          <a:p>
            <a:pPr lvl="3"/>
            <a:r>
              <a:rPr lang="en-US" dirty="0"/>
              <a:t>PN Volume (without lipids) = 1225 mL -122.5 mL = 1102.5 mL which is rounded to 1103 mL</a:t>
            </a:r>
          </a:p>
          <a:p>
            <a:pPr lvl="3"/>
            <a:r>
              <a:rPr lang="en-US" dirty="0"/>
              <a:t>132 grams dextrose ÷ 1103 mL PN volume = </a:t>
            </a:r>
            <a:r>
              <a:rPr lang="en-US" b="1" dirty="0"/>
              <a:t>12% Dextrose</a:t>
            </a:r>
          </a:p>
        </p:txBody>
      </p:sp>
      <p:pic>
        <p:nvPicPr>
          <p:cNvPr id="6" name="Audio 5">
            <a:hlinkClick r:id="" action="ppaction://media"/>
            <a:extLst>
              <a:ext uri="{FF2B5EF4-FFF2-40B4-BE49-F238E27FC236}">
                <a16:creationId xmlns:a16="http://schemas.microsoft.com/office/drawing/2014/main" xmlns="" id="{3A6F11B4-C746-442B-B5B8-D2A0365B93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96925274"/>
      </p:ext>
    </p:extLst>
  </p:cSld>
  <p:clrMapOvr>
    <a:masterClrMapping/>
  </p:clrMapOvr>
  <mc:AlternateContent xmlns:mc="http://schemas.openxmlformats.org/markup-compatibility/2006" xmlns:p14="http://schemas.microsoft.com/office/powerpoint/2010/main">
    <mc:Choice Requires="p14">
      <p:transition spd="slow" p14:dur="2000" advTm="95935"/>
    </mc:Choice>
    <mc:Fallback xmlns="">
      <p:transition spd="slow" advTm="95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lstStyle/>
          <a:p>
            <a:r>
              <a:rPr lang="en-US" dirty="0"/>
              <a:t>Dextrose</a:t>
            </a:r>
          </a:p>
          <a:p>
            <a:pPr lvl="1"/>
            <a:r>
              <a:rPr lang="en-US" dirty="0"/>
              <a:t>GIR calculation (mg/kg/min) = </a:t>
            </a:r>
          </a:p>
          <a:p>
            <a:pPr marL="457200" lvl="1" indent="0">
              <a:buNone/>
            </a:pPr>
            <a:r>
              <a:rPr lang="en-US" dirty="0"/>
              <a:t>132 grams dextrose x 1000 mg/g = 132,000 mg ÷ 14.5 kg = 9103 mg/kg ÷ 1440 min = </a:t>
            </a:r>
          </a:p>
          <a:p>
            <a:pPr marL="457200" lvl="1" indent="0">
              <a:buNone/>
            </a:pPr>
            <a:r>
              <a:rPr lang="en-US" b="1" dirty="0"/>
              <a:t>6.3 mg/kg/min</a:t>
            </a:r>
          </a:p>
          <a:p>
            <a:pPr lvl="1"/>
            <a:r>
              <a:rPr lang="en-US" dirty="0"/>
              <a:t>Goal GIR for age range is 8-10 mg/kg/min</a:t>
            </a:r>
          </a:p>
          <a:p>
            <a:pPr lvl="2"/>
            <a:r>
              <a:rPr lang="en-US" dirty="0"/>
              <a:t>PN could safely be run for &lt; 24 hours</a:t>
            </a:r>
          </a:p>
          <a:p>
            <a:pPr lvl="3"/>
            <a:r>
              <a:rPr lang="en-US" dirty="0"/>
              <a:t>18 hour GIR = 8.4 mg/kg/min</a:t>
            </a:r>
          </a:p>
          <a:p>
            <a:pPr lvl="3"/>
            <a:r>
              <a:rPr lang="en-US" dirty="0"/>
              <a:t>16 hour GIR = 9.5 mg/kg/min</a:t>
            </a:r>
          </a:p>
        </p:txBody>
      </p:sp>
      <p:pic>
        <p:nvPicPr>
          <p:cNvPr id="5" name="Audio 4">
            <a:hlinkClick r:id="" action="ppaction://media"/>
            <a:extLst>
              <a:ext uri="{FF2B5EF4-FFF2-40B4-BE49-F238E27FC236}">
                <a16:creationId xmlns:a16="http://schemas.microsoft.com/office/drawing/2014/main" xmlns="" id="{FA78D49B-2F7C-42FA-8B4B-BCF533DDC7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309037614"/>
      </p:ext>
    </p:extLst>
  </p:cSld>
  <p:clrMapOvr>
    <a:masterClrMapping/>
  </p:clrMapOvr>
  <mc:AlternateContent xmlns:mc="http://schemas.openxmlformats.org/markup-compatibility/2006" xmlns:p14="http://schemas.microsoft.com/office/powerpoint/2010/main">
    <mc:Choice Requires="p14">
      <p:transition spd="slow" p14:dur="2000" advTm="97240"/>
    </mc:Choice>
    <mc:Fallback xmlns="">
      <p:transition spd="slow" advTm="97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normAutofit/>
          </a:bodyPr>
          <a:lstStyle/>
          <a:p>
            <a:r>
              <a:rPr lang="en-US" dirty="0"/>
              <a:t>Goal CW 2 in 1 TPN order </a:t>
            </a:r>
          </a:p>
          <a:p>
            <a:pPr lvl="1"/>
            <a:r>
              <a:rPr lang="en-US" dirty="0"/>
              <a:t>1103 mL PN + 122.4 mL IVFE</a:t>
            </a:r>
          </a:p>
          <a:p>
            <a:pPr lvl="2"/>
            <a:r>
              <a:rPr lang="en-US" dirty="0"/>
              <a:t>1225 mL estimated fluid needs – 122.4 mL lipids = </a:t>
            </a:r>
            <a:r>
              <a:rPr lang="en-US" b="1" dirty="0"/>
              <a:t>1103 mL for PN</a:t>
            </a:r>
            <a:r>
              <a:rPr lang="en-US" dirty="0"/>
              <a:t> ÷ 24 hours = </a:t>
            </a:r>
            <a:r>
              <a:rPr lang="en-US" b="1" dirty="0"/>
              <a:t>46 mL/hour</a:t>
            </a:r>
          </a:p>
          <a:p>
            <a:pPr lvl="1"/>
            <a:r>
              <a:rPr lang="en-US" b="1" dirty="0"/>
              <a:t>D12%</a:t>
            </a:r>
          </a:p>
          <a:p>
            <a:pPr lvl="1"/>
            <a:r>
              <a:rPr lang="en-US" dirty="0" err="1"/>
              <a:t>Travasol</a:t>
            </a:r>
            <a:r>
              <a:rPr lang="en-US" dirty="0"/>
              <a:t> = </a:t>
            </a:r>
            <a:r>
              <a:rPr lang="en-US" b="1" dirty="0"/>
              <a:t>2.1 g/kg</a:t>
            </a:r>
          </a:p>
          <a:p>
            <a:pPr lvl="1"/>
            <a:r>
              <a:rPr lang="en-US" dirty="0"/>
              <a:t>Smoflipid</a:t>
            </a:r>
            <a:r>
              <a:rPr lang="en-US" baseline="30000" dirty="0"/>
              <a:t>®</a:t>
            </a:r>
            <a:r>
              <a:rPr lang="en-US" dirty="0"/>
              <a:t> = </a:t>
            </a:r>
            <a:r>
              <a:rPr lang="en-US" b="1" dirty="0"/>
              <a:t>1.7 g/kg</a:t>
            </a:r>
          </a:p>
          <a:p>
            <a:pPr lvl="2"/>
            <a:r>
              <a:rPr lang="en-US" dirty="0"/>
              <a:t>122.4 mL/day ÷ 24 hours = </a:t>
            </a:r>
            <a:r>
              <a:rPr lang="en-US" b="1" dirty="0"/>
              <a:t>5.1 mL/hour</a:t>
            </a:r>
          </a:p>
        </p:txBody>
      </p:sp>
      <p:pic>
        <p:nvPicPr>
          <p:cNvPr id="7" name="Audio 6">
            <a:hlinkClick r:id="" action="ppaction://media"/>
            <a:extLst>
              <a:ext uri="{FF2B5EF4-FFF2-40B4-BE49-F238E27FC236}">
                <a16:creationId xmlns:a16="http://schemas.microsoft.com/office/drawing/2014/main" xmlns="" id="{449BD8B4-A716-4D3E-AABA-A96403F769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903363723"/>
      </p:ext>
    </p:extLst>
  </p:cSld>
  <p:clrMapOvr>
    <a:masterClrMapping/>
  </p:clrMapOvr>
  <mc:AlternateContent xmlns:mc="http://schemas.openxmlformats.org/markup-compatibility/2006" xmlns:p14="http://schemas.microsoft.com/office/powerpoint/2010/main">
    <mc:Choice Requires="p14">
      <p:transition spd="slow" p14:dur="2000" advTm="55800"/>
    </mc:Choice>
    <mc:Fallback xmlns="">
      <p:transition spd="slow" advTm="5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normAutofit/>
          </a:bodyPr>
          <a:lstStyle/>
          <a:p>
            <a:r>
              <a:rPr lang="en-US" dirty="0"/>
              <a:t>Total Kcals</a:t>
            </a:r>
          </a:p>
          <a:p>
            <a:pPr lvl="1"/>
            <a:r>
              <a:rPr lang="en-US" u="sng" dirty="0"/>
              <a:t>Dextrose: </a:t>
            </a:r>
            <a:r>
              <a:rPr lang="en-US" dirty="0"/>
              <a:t>1103 mL x 0.12 (12%) = 132 mL x 1 gram/mL = 132 g x 3.4 kcals/g = </a:t>
            </a:r>
            <a:r>
              <a:rPr lang="en-US" b="1" dirty="0"/>
              <a:t>449 kcals</a:t>
            </a:r>
          </a:p>
          <a:p>
            <a:pPr lvl="1"/>
            <a:r>
              <a:rPr lang="en-US" u="sng" dirty="0"/>
              <a:t>Protein: </a:t>
            </a:r>
            <a:r>
              <a:rPr lang="en-US" dirty="0"/>
              <a:t>2.1 g/kg x 14.5 kg = 30.45 g x 4 kcals/g = </a:t>
            </a:r>
            <a:r>
              <a:rPr lang="en-US" b="1" dirty="0"/>
              <a:t>122 kcals</a:t>
            </a:r>
          </a:p>
          <a:p>
            <a:pPr lvl="1"/>
            <a:r>
              <a:rPr lang="en-US" u="sng" dirty="0"/>
              <a:t>Lipid: </a:t>
            </a:r>
            <a:r>
              <a:rPr lang="en-US" dirty="0"/>
              <a:t>1.7 g/kg x 14.5 kg = 24.65 g x 10 kcals/g = </a:t>
            </a:r>
            <a:r>
              <a:rPr lang="en-US" b="1" dirty="0"/>
              <a:t>247 kcals</a:t>
            </a:r>
          </a:p>
          <a:p>
            <a:pPr lvl="1"/>
            <a:r>
              <a:rPr lang="en-US" b="1" dirty="0"/>
              <a:t>Total kcals = 818</a:t>
            </a:r>
          </a:p>
          <a:p>
            <a:pPr lvl="2"/>
            <a:r>
              <a:rPr lang="en-US" dirty="0"/>
              <a:t>55% carb, 15% protein, 30% fat</a:t>
            </a:r>
          </a:p>
          <a:p>
            <a:pPr lvl="1"/>
            <a:r>
              <a:rPr lang="en-US" dirty="0"/>
              <a:t>Total fluid = 1103 mL PN + 122.4 mL Lipid = 1225.4 mL</a:t>
            </a:r>
          </a:p>
        </p:txBody>
      </p:sp>
      <p:pic>
        <p:nvPicPr>
          <p:cNvPr id="5" name="Audio 4">
            <a:hlinkClick r:id="" action="ppaction://media"/>
            <a:extLst>
              <a:ext uri="{FF2B5EF4-FFF2-40B4-BE49-F238E27FC236}">
                <a16:creationId xmlns:a16="http://schemas.microsoft.com/office/drawing/2014/main" xmlns="" id="{31DCBF90-1AE2-47C2-A012-2736CD37DA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796425621"/>
      </p:ext>
    </p:extLst>
  </p:cSld>
  <p:clrMapOvr>
    <a:masterClrMapping/>
  </p:clrMapOvr>
  <mc:AlternateContent xmlns:mc="http://schemas.openxmlformats.org/markup-compatibility/2006" xmlns:p14="http://schemas.microsoft.com/office/powerpoint/2010/main">
    <mc:Choice Requires="p14">
      <p:transition spd="slow" p14:dur="2000" advTm="123730"/>
    </mc:Choice>
    <mc:Fallback xmlns="">
      <p:transition spd="slow" advTm="123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Vitamins and Minerals</a:t>
            </a: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7280" y="5518265"/>
            <a:ext cx="609600" cy="609600"/>
          </a:xfrm>
          <a:prstGeom prst="rect">
            <a:avLst/>
          </a:prstGeom>
        </p:spPr>
      </p:pic>
    </p:spTree>
    <p:extLst>
      <p:ext uri="{BB962C8B-B14F-4D97-AF65-F5344CB8AC3E}">
        <p14:creationId xmlns:p14="http://schemas.microsoft.com/office/powerpoint/2010/main" val="2555195431"/>
      </p:ext>
    </p:extLst>
  </p:cSld>
  <p:clrMapOvr>
    <a:masterClrMapping/>
  </p:clrMapOvr>
  <mc:AlternateContent xmlns:mc="http://schemas.openxmlformats.org/markup-compatibility/2006" xmlns:p14="http://schemas.microsoft.com/office/powerpoint/2010/main">
    <mc:Choice Requires="p14">
      <p:transition spd="slow" p14:dur="2000" advTm="5731"/>
    </mc:Choice>
    <mc:Fallback xmlns="">
      <p:transition spd="slow" advTm="573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Vitamins</a:t>
            </a:r>
          </a:p>
        </p:txBody>
      </p:sp>
      <p:sp>
        <p:nvSpPr>
          <p:cNvPr id="3" name="Content Placeholder 2"/>
          <p:cNvSpPr>
            <a:spLocks noGrp="1"/>
          </p:cNvSpPr>
          <p:nvPr>
            <p:ph idx="1"/>
          </p:nvPr>
        </p:nvSpPr>
        <p:spPr/>
        <p:txBody>
          <a:bodyPr>
            <a:normAutofit/>
          </a:bodyPr>
          <a:lstStyle/>
          <a:p>
            <a:r>
              <a:rPr lang="en-US" dirty="0"/>
              <a:t>Pediatric Multi Vitamin Infusion (MVI)</a:t>
            </a:r>
          </a:p>
          <a:p>
            <a:pPr lvl="1"/>
            <a:r>
              <a:rPr lang="en-US" dirty="0"/>
              <a:t>Dose 3 </a:t>
            </a:r>
            <a:r>
              <a:rPr lang="en-US" dirty="0" err="1"/>
              <a:t>mL</a:t>
            </a:r>
            <a:r>
              <a:rPr lang="en-US" dirty="0"/>
              <a:t>/kg with a maximum of 5 </a:t>
            </a:r>
            <a:r>
              <a:rPr lang="en-US" dirty="0" err="1"/>
              <a:t>mL</a:t>
            </a:r>
            <a:r>
              <a:rPr lang="en-US" dirty="0"/>
              <a:t>/day</a:t>
            </a:r>
          </a:p>
          <a:p>
            <a:r>
              <a:rPr lang="en-US" dirty="0"/>
              <a:t>Adult MVI (11+ years)</a:t>
            </a:r>
          </a:p>
          <a:p>
            <a:pPr lvl="1"/>
            <a:r>
              <a:rPr lang="en-US" dirty="0"/>
              <a:t>Dose 10 </a:t>
            </a:r>
            <a:r>
              <a:rPr lang="en-US" dirty="0" err="1"/>
              <a:t>mL</a:t>
            </a:r>
            <a:r>
              <a:rPr lang="en-US" dirty="0"/>
              <a:t>/day</a:t>
            </a:r>
          </a:p>
          <a:p>
            <a:r>
              <a:rPr lang="en-US" dirty="0"/>
              <a:t>Vitamin K</a:t>
            </a:r>
          </a:p>
          <a:p>
            <a:pPr lvl="1"/>
            <a:r>
              <a:rPr lang="en-US" dirty="0"/>
              <a:t>If none in MVI, add up to 1 mg/day</a:t>
            </a:r>
          </a:p>
          <a:p>
            <a:pPr lvl="1"/>
            <a:r>
              <a:rPr lang="en-US" dirty="0"/>
              <a:t>At CW, Pediatric MVI contains </a:t>
            </a:r>
            <a:r>
              <a:rPr lang="en-US" dirty="0" err="1"/>
              <a:t>Vit</a:t>
            </a:r>
            <a:r>
              <a:rPr lang="en-US" dirty="0"/>
              <a:t> K, but adult MVI (MVI-12) does not contain </a:t>
            </a:r>
            <a:r>
              <a:rPr lang="en-US" dirty="0" err="1"/>
              <a:t>Vit</a:t>
            </a:r>
            <a:r>
              <a:rPr lang="en-US" dirty="0"/>
              <a:t> K</a:t>
            </a:r>
          </a:p>
          <a:p>
            <a:pPr lvl="2">
              <a:buNone/>
            </a:pPr>
            <a:endParaRPr lang="en-US" dirty="0"/>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3381906040"/>
      </p:ext>
    </p:extLst>
  </p:cSld>
  <p:clrMapOvr>
    <a:masterClrMapping/>
  </p:clrMapOvr>
  <mc:AlternateContent xmlns:mc="http://schemas.openxmlformats.org/markup-compatibility/2006" xmlns:p14="http://schemas.microsoft.com/office/powerpoint/2010/main">
    <mc:Choice Requires="p14">
      <p:transition spd="slow" p14:dur="2000" advTm="42382"/>
    </mc:Choice>
    <mc:Fallback xmlns="">
      <p:transition spd="slow" advTm="42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Vitamins</a:t>
            </a:r>
          </a:p>
        </p:txBody>
      </p:sp>
      <p:pic>
        <p:nvPicPr>
          <p:cNvPr id="2050" name="Picture 2"/>
          <p:cNvPicPr>
            <a:picLocks noChangeAspect="1" noChangeArrowheads="1"/>
          </p:cNvPicPr>
          <p:nvPr/>
        </p:nvPicPr>
        <p:blipFill rotWithShape="1">
          <a:blip r:embed="rId5"/>
          <a:srcRect t="48352" r="73376" b="8652"/>
          <a:stretch/>
        </p:blipFill>
        <p:spPr bwMode="auto">
          <a:xfrm>
            <a:off x="6206610" y="2424223"/>
            <a:ext cx="4302365" cy="3810727"/>
          </a:xfrm>
          <a:prstGeom prst="rect">
            <a:avLst/>
          </a:prstGeom>
          <a:noFill/>
          <a:ln w="9525">
            <a:noFill/>
            <a:miter lim="800000"/>
            <a:headEnd/>
            <a:tailEnd/>
          </a:ln>
        </p:spPr>
      </p:pic>
      <p:pic>
        <p:nvPicPr>
          <p:cNvPr id="4" name="Picture 2"/>
          <p:cNvPicPr>
            <a:picLocks noChangeAspect="1" noChangeArrowheads="1"/>
          </p:cNvPicPr>
          <p:nvPr/>
        </p:nvPicPr>
        <p:blipFill rotWithShape="1">
          <a:blip r:embed="rId5"/>
          <a:srcRect t="5980" r="73376" b="50663"/>
          <a:stretch/>
        </p:blipFill>
        <p:spPr bwMode="auto">
          <a:xfrm>
            <a:off x="1744295" y="2424223"/>
            <a:ext cx="4266645" cy="3810727"/>
          </a:xfrm>
          <a:prstGeom prst="rect">
            <a:avLst/>
          </a:prstGeom>
          <a:noFill/>
          <a:ln w="9525">
            <a:noFill/>
            <a:miter lim="800000"/>
            <a:headEnd/>
            <a:tailEnd/>
          </a:ln>
        </p:spPr>
      </p:pic>
      <p:sp>
        <p:nvSpPr>
          <p:cNvPr id="3" name="TextBox 2"/>
          <p:cNvSpPr txBox="1"/>
          <p:nvPr/>
        </p:nvSpPr>
        <p:spPr>
          <a:xfrm>
            <a:off x="2183219" y="1551598"/>
            <a:ext cx="7400260" cy="584775"/>
          </a:xfrm>
          <a:prstGeom prst="rect">
            <a:avLst/>
          </a:prstGeom>
          <a:noFill/>
        </p:spPr>
        <p:txBody>
          <a:bodyPr wrap="square" rtlCol="0">
            <a:spAutoFit/>
          </a:bodyPr>
          <a:lstStyle/>
          <a:p>
            <a:pPr algn="ctr"/>
            <a:r>
              <a:rPr lang="en-US" sz="3200" dirty="0"/>
              <a:t>CW MVI Products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2661949356"/>
      </p:ext>
    </p:extLst>
  </p:cSld>
  <p:clrMapOvr>
    <a:masterClrMapping/>
  </p:clrMapOvr>
  <mc:AlternateContent xmlns:mc="http://schemas.openxmlformats.org/markup-compatibility/2006" xmlns:p14="http://schemas.microsoft.com/office/powerpoint/2010/main">
    <mc:Choice Requires="p14">
      <p:transition spd="slow" p14:dur="2000" advTm="10642"/>
    </mc:Choice>
    <mc:Fallback xmlns="">
      <p:transition spd="slow" advTm="1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Trace Elements</a:t>
            </a:r>
          </a:p>
        </p:txBody>
      </p:sp>
      <p:sp>
        <p:nvSpPr>
          <p:cNvPr id="3" name="Content Placeholder 2"/>
          <p:cNvSpPr>
            <a:spLocks noGrp="1"/>
          </p:cNvSpPr>
          <p:nvPr>
            <p:ph idx="1"/>
          </p:nvPr>
        </p:nvSpPr>
        <p:spPr>
          <a:xfrm>
            <a:off x="1981200" y="1564640"/>
            <a:ext cx="8483600" cy="5100320"/>
          </a:xfrm>
        </p:spPr>
        <p:txBody>
          <a:bodyPr>
            <a:normAutofit fontScale="92500" lnSpcReduction="10000"/>
          </a:bodyPr>
          <a:lstStyle/>
          <a:p>
            <a:r>
              <a:rPr lang="en-US" dirty="0"/>
              <a:t>Copper, chromium, selenium, zinc, manganese</a:t>
            </a:r>
          </a:p>
          <a:p>
            <a:pPr lvl="1"/>
            <a:r>
              <a:rPr lang="en-US" dirty="0"/>
              <a:t>Limit </a:t>
            </a:r>
            <a:r>
              <a:rPr lang="en-US" dirty="0" err="1"/>
              <a:t>Mn</a:t>
            </a:r>
            <a:r>
              <a:rPr lang="en-US" dirty="0"/>
              <a:t> if possible</a:t>
            </a:r>
          </a:p>
          <a:p>
            <a:r>
              <a:rPr lang="en-US" dirty="0"/>
              <a:t>Inpatient</a:t>
            </a:r>
          </a:p>
          <a:p>
            <a:pPr lvl="1"/>
            <a:r>
              <a:rPr lang="en-US" dirty="0"/>
              <a:t>CW compounded trace-3</a:t>
            </a:r>
          </a:p>
          <a:p>
            <a:pPr lvl="1"/>
            <a:endParaRPr lang="en-US" dirty="0"/>
          </a:p>
          <a:p>
            <a:pPr lvl="1"/>
            <a:endParaRPr lang="en-US" dirty="0"/>
          </a:p>
          <a:p>
            <a:pPr lvl="1"/>
            <a:endParaRPr lang="en-US" dirty="0"/>
          </a:p>
          <a:p>
            <a:pPr lvl="1"/>
            <a:endParaRPr lang="en-US" dirty="0"/>
          </a:p>
          <a:p>
            <a:pPr lvl="1"/>
            <a:endParaRPr lang="en-US" dirty="0" smtClean="0"/>
          </a:p>
          <a:p>
            <a:pPr lvl="1"/>
            <a:r>
              <a:rPr lang="en-US" dirty="0" smtClean="0"/>
              <a:t>Dose</a:t>
            </a:r>
            <a:r>
              <a:rPr lang="en-US" dirty="0"/>
              <a:t>: 0.15 mL/kg with maximum of 4 mL/day</a:t>
            </a:r>
          </a:p>
          <a:p>
            <a:pPr lvl="1"/>
            <a:r>
              <a:rPr lang="en-US" dirty="0"/>
              <a:t>Doesn’t contain </a:t>
            </a:r>
            <a:r>
              <a:rPr lang="en-US" dirty="0" err="1"/>
              <a:t>Mn</a:t>
            </a:r>
            <a:r>
              <a:rPr lang="en-US" dirty="0"/>
              <a:t> or Zn. Separately dose Zn according to age requirements </a:t>
            </a:r>
          </a:p>
          <a:p>
            <a:pPr lvl="2"/>
            <a:r>
              <a:rPr lang="en-US" dirty="0"/>
              <a:t>Preterm infant: 400 mcg/kg</a:t>
            </a:r>
          </a:p>
          <a:p>
            <a:pPr lvl="2"/>
            <a:r>
              <a:rPr lang="en-US" dirty="0"/>
              <a:t>Term infant: 250 mcg/kg</a:t>
            </a:r>
          </a:p>
          <a:p>
            <a:pPr lvl="2"/>
            <a:r>
              <a:rPr lang="en-US" dirty="0"/>
              <a:t>Child: 150 mg/kg up to 5000 mg/day</a:t>
            </a:r>
          </a:p>
          <a:p>
            <a:pPr lvl="1"/>
            <a:endParaRPr lang="en-US" dirty="0"/>
          </a:p>
          <a:p>
            <a:pPr lvl="1"/>
            <a:endParaRPr lang="en-US" dirty="0"/>
          </a:p>
        </p:txBody>
      </p:sp>
      <p:graphicFrame>
        <p:nvGraphicFramePr>
          <p:cNvPr id="4" name="Table 3"/>
          <p:cNvGraphicFramePr>
            <a:graphicFrameLocks noGrp="1"/>
          </p:cNvGraphicFramePr>
          <p:nvPr>
            <p:extLst/>
          </p:nvPr>
        </p:nvGraphicFramePr>
        <p:xfrm>
          <a:off x="3076354" y="3160291"/>
          <a:ext cx="4210493" cy="1360968"/>
        </p:xfrm>
        <a:graphic>
          <a:graphicData uri="http://schemas.openxmlformats.org/drawingml/2006/table">
            <a:tbl>
              <a:tblPr firstRow="1" firstCol="1" bandRow="1">
                <a:tableStyleId>{5C22544A-7EE6-4342-B048-85BDC9FD1C3A}</a:tableStyleId>
              </a:tblPr>
              <a:tblGrid>
                <a:gridCol w="2153790">
                  <a:extLst>
                    <a:ext uri="{9D8B030D-6E8A-4147-A177-3AD203B41FA5}">
                      <a16:colId xmlns:a16="http://schemas.microsoft.com/office/drawing/2014/main" xmlns="" val="20000"/>
                    </a:ext>
                  </a:extLst>
                </a:gridCol>
                <a:gridCol w="2056703">
                  <a:extLst>
                    <a:ext uri="{9D8B030D-6E8A-4147-A177-3AD203B41FA5}">
                      <a16:colId xmlns:a16="http://schemas.microsoft.com/office/drawing/2014/main" xmlns="" val="20001"/>
                    </a:ext>
                  </a:extLst>
                </a:gridCol>
              </a:tblGrid>
              <a:tr h="340242">
                <a:tc>
                  <a:txBody>
                    <a:bodyPr/>
                    <a:lstStyle/>
                    <a:p>
                      <a:pPr marL="0" marR="0">
                        <a:lnSpc>
                          <a:spcPct val="115000"/>
                        </a:lnSpc>
                        <a:spcBef>
                          <a:spcPts val="0"/>
                        </a:spcBef>
                        <a:spcAft>
                          <a:spcPts val="0"/>
                        </a:spcAft>
                      </a:pPr>
                      <a:r>
                        <a:rPr lang="en-US" sz="1800" dirty="0">
                          <a:effectLst/>
                        </a:rPr>
                        <a:t> Vitamin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dirty="0">
                          <a:effectLst/>
                        </a:rPr>
                        <a:t>Per 1 mL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40242">
                <a:tc>
                  <a:txBody>
                    <a:bodyPr/>
                    <a:lstStyle/>
                    <a:p>
                      <a:pPr marL="0" marR="0">
                        <a:lnSpc>
                          <a:spcPct val="115000"/>
                        </a:lnSpc>
                        <a:spcBef>
                          <a:spcPts val="0"/>
                        </a:spcBef>
                        <a:spcAft>
                          <a:spcPts val="0"/>
                        </a:spcAft>
                      </a:pPr>
                      <a:r>
                        <a:rPr lang="en-US" sz="1800" dirty="0">
                          <a:effectLst/>
                        </a:rPr>
                        <a:t>Copper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dirty="0">
                          <a:effectLst/>
                        </a:rPr>
                        <a:t>100 mcg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40242">
                <a:tc>
                  <a:txBody>
                    <a:bodyPr/>
                    <a:lstStyle/>
                    <a:p>
                      <a:pPr marL="0" marR="0">
                        <a:lnSpc>
                          <a:spcPct val="115000"/>
                        </a:lnSpc>
                        <a:spcBef>
                          <a:spcPts val="0"/>
                        </a:spcBef>
                        <a:spcAft>
                          <a:spcPts val="0"/>
                        </a:spcAft>
                      </a:pPr>
                      <a:r>
                        <a:rPr lang="en-US" sz="1800" dirty="0">
                          <a:effectLst/>
                        </a:rPr>
                        <a:t>Chromium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a:effectLst/>
                        </a:rPr>
                        <a:t>1 mcg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40242">
                <a:tc>
                  <a:txBody>
                    <a:bodyPr/>
                    <a:lstStyle/>
                    <a:p>
                      <a:pPr marL="0" marR="0">
                        <a:lnSpc>
                          <a:spcPct val="115000"/>
                        </a:lnSpc>
                        <a:spcBef>
                          <a:spcPts val="0"/>
                        </a:spcBef>
                        <a:spcAft>
                          <a:spcPts val="0"/>
                        </a:spcAft>
                      </a:pPr>
                      <a:r>
                        <a:rPr lang="en-US" sz="1800" dirty="0">
                          <a:effectLst/>
                        </a:rPr>
                        <a:t>Selenium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dirty="0">
                          <a:effectLst/>
                        </a:rPr>
                        <a:t>15 mcg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3601528174"/>
      </p:ext>
    </p:extLst>
  </p:cSld>
  <p:clrMapOvr>
    <a:masterClrMapping/>
  </p:clrMapOvr>
  <mc:AlternateContent xmlns:mc="http://schemas.openxmlformats.org/markup-compatibility/2006" xmlns:p14="http://schemas.microsoft.com/office/powerpoint/2010/main">
    <mc:Choice Requires="p14">
      <p:transition spd="slow" p14:dur="2000" advTm="55688"/>
    </mc:Choice>
    <mc:Fallback xmlns="">
      <p:transition spd="slow" advTm="5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81887" y="564776"/>
            <a:ext cx="6428913" cy="1143000"/>
          </a:xfrm>
        </p:spPr>
        <p:txBody>
          <a:bodyPr/>
          <a:lstStyle/>
          <a:p>
            <a:pPr eaLnBrk="1" hangingPunct="1"/>
            <a:r>
              <a:rPr lang="en-US" dirty="0"/>
              <a:t>PN Indications</a:t>
            </a:r>
            <a:br>
              <a:rPr lang="en-US" dirty="0"/>
            </a:br>
            <a:r>
              <a:rPr lang="en-US" sz="2800" dirty="0"/>
              <a:t>Nutrition Support Algorithm</a:t>
            </a:r>
            <a:r>
              <a:rPr lang="en-US" sz="2800" baseline="30000" dirty="0"/>
              <a:t>1</a:t>
            </a:r>
          </a:p>
        </p:txBody>
      </p:sp>
      <p:sp>
        <p:nvSpPr>
          <p:cNvPr id="5123" name="Rectangle 4"/>
          <p:cNvSpPr>
            <a:spLocks noChangeArrowheads="1"/>
          </p:cNvSpPr>
          <p:nvPr/>
        </p:nvSpPr>
        <p:spPr bwMode="auto">
          <a:xfrm>
            <a:off x="2438400" y="1905000"/>
            <a:ext cx="1447800" cy="762000"/>
          </a:xfrm>
          <a:prstGeom prst="rect">
            <a:avLst/>
          </a:prstGeom>
          <a:noFill/>
          <a:ln w="9525">
            <a:solidFill>
              <a:schemeClr val="tx1"/>
            </a:solidFill>
            <a:miter lim="800000"/>
            <a:headEnd/>
            <a:tailEnd/>
          </a:ln>
        </p:spPr>
        <p:txBody>
          <a:bodyPr wrap="none" anchor="ctr"/>
          <a:lstStyle/>
          <a:p>
            <a:endParaRPr lang="en-US"/>
          </a:p>
        </p:txBody>
      </p:sp>
      <p:sp>
        <p:nvSpPr>
          <p:cNvPr id="5124" name="Line 6"/>
          <p:cNvSpPr>
            <a:spLocks noChangeShapeType="1"/>
          </p:cNvSpPr>
          <p:nvPr/>
        </p:nvSpPr>
        <p:spPr bwMode="auto">
          <a:xfrm>
            <a:off x="3124200" y="2667000"/>
            <a:ext cx="0" cy="304800"/>
          </a:xfrm>
          <a:prstGeom prst="line">
            <a:avLst/>
          </a:prstGeom>
          <a:noFill/>
          <a:ln w="9525">
            <a:solidFill>
              <a:schemeClr val="tx1"/>
            </a:solidFill>
            <a:round/>
            <a:headEnd/>
            <a:tailEnd type="triangle" w="med" len="med"/>
          </a:ln>
        </p:spPr>
        <p:txBody>
          <a:bodyPr/>
          <a:lstStyle/>
          <a:p>
            <a:endParaRPr lang="en-US"/>
          </a:p>
        </p:txBody>
      </p:sp>
      <p:sp>
        <p:nvSpPr>
          <p:cNvPr id="5125" name="Rectangle 7"/>
          <p:cNvSpPr>
            <a:spLocks noChangeArrowheads="1"/>
          </p:cNvSpPr>
          <p:nvPr/>
        </p:nvSpPr>
        <p:spPr bwMode="auto">
          <a:xfrm>
            <a:off x="2438400" y="2971800"/>
            <a:ext cx="1447800" cy="381000"/>
          </a:xfrm>
          <a:prstGeom prst="rect">
            <a:avLst/>
          </a:prstGeom>
          <a:noFill/>
          <a:ln w="9525">
            <a:solidFill>
              <a:schemeClr val="tx1"/>
            </a:solidFill>
            <a:miter lim="800000"/>
            <a:headEnd/>
            <a:tailEnd/>
          </a:ln>
        </p:spPr>
        <p:txBody>
          <a:bodyPr wrap="none" anchor="ctr"/>
          <a:lstStyle/>
          <a:p>
            <a:endParaRPr lang="en-US"/>
          </a:p>
        </p:txBody>
      </p:sp>
      <p:sp>
        <p:nvSpPr>
          <p:cNvPr id="5126" name="Line 9"/>
          <p:cNvSpPr>
            <a:spLocks noChangeShapeType="1"/>
          </p:cNvSpPr>
          <p:nvPr/>
        </p:nvSpPr>
        <p:spPr bwMode="auto">
          <a:xfrm>
            <a:off x="3886200" y="3124200"/>
            <a:ext cx="381000" cy="0"/>
          </a:xfrm>
          <a:prstGeom prst="line">
            <a:avLst/>
          </a:prstGeom>
          <a:noFill/>
          <a:ln w="9525">
            <a:solidFill>
              <a:schemeClr val="tx1"/>
            </a:solidFill>
            <a:round/>
            <a:headEnd/>
            <a:tailEnd type="triangle" w="med" len="med"/>
          </a:ln>
        </p:spPr>
        <p:txBody>
          <a:bodyPr/>
          <a:lstStyle/>
          <a:p>
            <a:endParaRPr lang="en-US"/>
          </a:p>
        </p:txBody>
      </p:sp>
      <p:sp>
        <p:nvSpPr>
          <p:cNvPr id="5127" name="Line 10"/>
          <p:cNvSpPr>
            <a:spLocks noChangeShapeType="1"/>
          </p:cNvSpPr>
          <p:nvPr/>
        </p:nvSpPr>
        <p:spPr bwMode="auto">
          <a:xfrm>
            <a:off x="3124200" y="3352800"/>
            <a:ext cx="0" cy="304800"/>
          </a:xfrm>
          <a:prstGeom prst="line">
            <a:avLst/>
          </a:prstGeom>
          <a:noFill/>
          <a:ln w="9525">
            <a:solidFill>
              <a:schemeClr val="tx1"/>
            </a:solidFill>
            <a:round/>
            <a:headEnd/>
            <a:tailEnd type="triangle" w="med" len="med"/>
          </a:ln>
        </p:spPr>
        <p:txBody>
          <a:bodyPr/>
          <a:lstStyle/>
          <a:p>
            <a:endParaRPr lang="en-US"/>
          </a:p>
        </p:txBody>
      </p:sp>
      <p:sp>
        <p:nvSpPr>
          <p:cNvPr id="5128" name="Rectangle 11"/>
          <p:cNvSpPr>
            <a:spLocks noChangeArrowheads="1"/>
          </p:cNvSpPr>
          <p:nvPr/>
        </p:nvSpPr>
        <p:spPr bwMode="auto">
          <a:xfrm>
            <a:off x="2438400" y="3657600"/>
            <a:ext cx="1447800" cy="457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5129" name="Line 12"/>
          <p:cNvSpPr>
            <a:spLocks noChangeShapeType="1"/>
          </p:cNvSpPr>
          <p:nvPr/>
        </p:nvSpPr>
        <p:spPr bwMode="auto">
          <a:xfrm>
            <a:off x="3124200" y="4114800"/>
            <a:ext cx="0" cy="304800"/>
          </a:xfrm>
          <a:prstGeom prst="line">
            <a:avLst/>
          </a:prstGeom>
          <a:noFill/>
          <a:ln w="9525">
            <a:solidFill>
              <a:schemeClr val="tx1"/>
            </a:solidFill>
            <a:round/>
            <a:headEnd/>
            <a:tailEnd type="triangle" w="med" len="med"/>
          </a:ln>
        </p:spPr>
        <p:txBody>
          <a:bodyPr/>
          <a:lstStyle/>
          <a:p>
            <a:endParaRPr lang="en-US"/>
          </a:p>
        </p:txBody>
      </p:sp>
      <p:sp>
        <p:nvSpPr>
          <p:cNvPr id="5130" name="Rectangle 14"/>
          <p:cNvSpPr>
            <a:spLocks noChangeArrowheads="1"/>
          </p:cNvSpPr>
          <p:nvPr/>
        </p:nvSpPr>
        <p:spPr bwMode="auto">
          <a:xfrm>
            <a:off x="4267200" y="2971800"/>
            <a:ext cx="2057400" cy="533400"/>
          </a:xfrm>
          <a:prstGeom prst="rect">
            <a:avLst/>
          </a:prstGeom>
          <a:noFill/>
          <a:ln w="9525">
            <a:solidFill>
              <a:schemeClr val="tx1"/>
            </a:solidFill>
            <a:miter lim="800000"/>
            <a:headEnd/>
            <a:tailEnd/>
          </a:ln>
        </p:spPr>
        <p:txBody>
          <a:bodyPr wrap="none" anchor="ctr"/>
          <a:lstStyle/>
          <a:p>
            <a:endParaRPr lang="en-US"/>
          </a:p>
        </p:txBody>
      </p:sp>
      <p:sp>
        <p:nvSpPr>
          <p:cNvPr id="5131" name="Line 15"/>
          <p:cNvSpPr>
            <a:spLocks noChangeShapeType="1"/>
          </p:cNvSpPr>
          <p:nvPr/>
        </p:nvSpPr>
        <p:spPr bwMode="auto">
          <a:xfrm flipH="1">
            <a:off x="3657600" y="3124200"/>
            <a:ext cx="609600" cy="533400"/>
          </a:xfrm>
          <a:prstGeom prst="line">
            <a:avLst/>
          </a:prstGeom>
          <a:noFill/>
          <a:ln w="9525">
            <a:solidFill>
              <a:schemeClr val="tx1"/>
            </a:solidFill>
            <a:round/>
            <a:headEnd/>
            <a:tailEnd type="triangle" w="med" len="med"/>
          </a:ln>
        </p:spPr>
        <p:txBody>
          <a:bodyPr/>
          <a:lstStyle/>
          <a:p>
            <a:endParaRPr lang="en-US"/>
          </a:p>
        </p:txBody>
      </p:sp>
      <p:sp>
        <p:nvSpPr>
          <p:cNvPr id="5132" name="Rectangle 16"/>
          <p:cNvSpPr>
            <a:spLocks noChangeArrowheads="1"/>
          </p:cNvSpPr>
          <p:nvPr/>
        </p:nvSpPr>
        <p:spPr bwMode="auto">
          <a:xfrm>
            <a:off x="5562600" y="3657600"/>
            <a:ext cx="1828800" cy="533400"/>
          </a:xfrm>
          <a:prstGeom prst="rect">
            <a:avLst/>
          </a:prstGeom>
          <a:noFill/>
          <a:ln w="9525">
            <a:solidFill>
              <a:schemeClr val="tx1"/>
            </a:solidFill>
            <a:miter lim="800000"/>
            <a:headEnd/>
            <a:tailEnd/>
          </a:ln>
        </p:spPr>
        <p:txBody>
          <a:bodyPr wrap="none" anchor="ctr"/>
          <a:lstStyle/>
          <a:p>
            <a:endParaRPr lang="en-US"/>
          </a:p>
        </p:txBody>
      </p:sp>
      <p:sp>
        <p:nvSpPr>
          <p:cNvPr id="5133" name="Line 17"/>
          <p:cNvSpPr>
            <a:spLocks noChangeShapeType="1"/>
          </p:cNvSpPr>
          <p:nvPr/>
        </p:nvSpPr>
        <p:spPr bwMode="auto">
          <a:xfrm>
            <a:off x="3886200" y="3886200"/>
            <a:ext cx="1676400" cy="0"/>
          </a:xfrm>
          <a:prstGeom prst="line">
            <a:avLst/>
          </a:prstGeom>
          <a:noFill/>
          <a:ln w="9525">
            <a:solidFill>
              <a:schemeClr val="tx1"/>
            </a:solidFill>
            <a:round/>
            <a:headEnd/>
            <a:tailEnd type="triangle" w="med" len="med"/>
          </a:ln>
        </p:spPr>
        <p:txBody>
          <a:bodyPr/>
          <a:lstStyle/>
          <a:p>
            <a:endParaRPr lang="en-US"/>
          </a:p>
        </p:txBody>
      </p:sp>
      <p:sp>
        <p:nvSpPr>
          <p:cNvPr id="5134" name="Rectangle 18"/>
          <p:cNvSpPr>
            <a:spLocks noChangeArrowheads="1"/>
          </p:cNvSpPr>
          <p:nvPr/>
        </p:nvSpPr>
        <p:spPr bwMode="auto">
          <a:xfrm>
            <a:off x="8305800" y="3810000"/>
            <a:ext cx="1219200" cy="381000"/>
          </a:xfrm>
          <a:prstGeom prst="rect">
            <a:avLst/>
          </a:prstGeom>
          <a:noFill/>
          <a:ln w="9525">
            <a:solidFill>
              <a:schemeClr val="tx1"/>
            </a:solidFill>
            <a:miter lim="800000"/>
            <a:headEnd/>
            <a:tailEnd/>
          </a:ln>
        </p:spPr>
        <p:txBody>
          <a:bodyPr wrap="none" anchor="ctr"/>
          <a:lstStyle/>
          <a:p>
            <a:endParaRPr lang="en-US"/>
          </a:p>
        </p:txBody>
      </p:sp>
      <p:sp>
        <p:nvSpPr>
          <p:cNvPr id="5135" name="Line 19"/>
          <p:cNvSpPr>
            <a:spLocks noChangeShapeType="1"/>
          </p:cNvSpPr>
          <p:nvPr/>
        </p:nvSpPr>
        <p:spPr bwMode="auto">
          <a:xfrm>
            <a:off x="7391400" y="3886200"/>
            <a:ext cx="914400" cy="0"/>
          </a:xfrm>
          <a:prstGeom prst="line">
            <a:avLst/>
          </a:prstGeom>
          <a:noFill/>
          <a:ln w="9525">
            <a:solidFill>
              <a:schemeClr val="tx1"/>
            </a:solidFill>
            <a:round/>
            <a:headEnd/>
            <a:tailEnd type="triangle" w="med" len="med"/>
          </a:ln>
        </p:spPr>
        <p:txBody>
          <a:bodyPr/>
          <a:lstStyle/>
          <a:p>
            <a:endParaRPr lang="en-US"/>
          </a:p>
        </p:txBody>
      </p:sp>
      <p:sp>
        <p:nvSpPr>
          <p:cNvPr id="5136" name="Line 20"/>
          <p:cNvSpPr>
            <a:spLocks noChangeShapeType="1"/>
          </p:cNvSpPr>
          <p:nvPr/>
        </p:nvSpPr>
        <p:spPr bwMode="auto">
          <a:xfrm>
            <a:off x="6400800" y="4191000"/>
            <a:ext cx="0" cy="381000"/>
          </a:xfrm>
          <a:prstGeom prst="line">
            <a:avLst/>
          </a:prstGeom>
          <a:noFill/>
          <a:ln w="9525">
            <a:solidFill>
              <a:schemeClr val="tx1"/>
            </a:solidFill>
            <a:round/>
            <a:headEnd/>
            <a:tailEnd type="triangle" w="med" len="med"/>
          </a:ln>
        </p:spPr>
        <p:txBody>
          <a:bodyPr/>
          <a:lstStyle/>
          <a:p>
            <a:endParaRPr lang="en-US"/>
          </a:p>
        </p:txBody>
      </p:sp>
      <p:sp>
        <p:nvSpPr>
          <p:cNvPr id="5137" name="Rectangle 21"/>
          <p:cNvSpPr>
            <a:spLocks noChangeArrowheads="1"/>
          </p:cNvSpPr>
          <p:nvPr/>
        </p:nvSpPr>
        <p:spPr bwMode="auto">
          <a:xfrm>
            <a:off x="2133600" y="4419600"/>
            <a:ext cx="2057400" cy="457200"/>
          </a:xfrm>
          <a:prstGeom prst="rect">
            <a:avLst/>
          </a:prstGeom>
          <a:noFill/>
          <a:ln w="9525">
            <a:solidFill>
              <a:schemeClr val="tx1"/>
            </a:solidFill>
            <a:miter lim="800000"/>
            <a:headEnd/>
            <a:tailEnd/>
          </a:ln>
        </p:spPr>
        <p:txBody>
          <a:bodyPr wrap="none" anchor="ctr"/>
          <a:lstStyle/>
          <a:p>
            <a:endParaRPr lang="en-US"/>
          </a:p>
        </p:txBody>
      </p:sp>
      <p:sp>
        <p:nvSpPr>
          <p:cNvPr id="5138" name="Rectangle 22"/>
          <p:cNvSpPr>
            <a:spLocks noChangeArrowheads="1"/>
          </p:cNvSpPr>
          <p:nvPr/>
        </p:nvSpPr>
        <p:spPr bwMode="auto">
          <a:xfrm>
            <a:off x="1752600" y="5105400"/>
            <a:ext cx="1219200" cy="914400"/>
          </a:xfrm>
          <a:prstGeom prst="rect">
            <a:avLst/>
          </a:prstGeom>
          <a:noFill/>
          <a:ln w="9525">
            <a:solidFill>
              <a:schemeClr val="tx1"/>
            </a:solidFill>
            <a:miter lim="800000"/>
            <a:headEnd/>
            <a:tailEnd/>
          </a:ln>
        </p:spPr>
        <p:txBody>
          <a:bodyPr wrap="none" anchor="ctr"/>
          <a:lstStyle/>
          <a:p>
            <a:endParaRPr lang="en-US"/>
          </a:p>
        </p:txBody>
      </p:sp>
      <p:sp>
        <p:nvSpPr>
          <p:cNvPr id="5139" name="Rectangle 23"/>
          <p:cNvSpPr>
            <a:spLocks noChangeArrowheads="1"/>
          </p:cNvSpPr>
          <p:nvPr/>
        </p:nvSpPr>
        <p:spPr bwMode="auto">
          <a:xfrm>
            <a:off x="3352800" y="5105400"/>
            <a:ext cx="1219200" cy="914400"/>
          </a:xfrm>
          <a:prstGeom prst="rect">
            <a:avLst/>
          </a:prstGeom>
          <a:noFill/>
          <a:ln w="9525">
            <a:solidFill>
              <a:schemeClr val="tx1"/>
            </a:solidFill>
            <a:miter lim="800000"/>
            <a:headEnd/>
            <a:tailEnd/>
          </a:ln>
        </p:spPr>
        <p:txBody>
          <a:bodyPr wrap="none" anchor="ctr"/>
          <a:lstStyle/>
          <a:p>
            <a:endParaRPr lang="en-US"/>
          </a:p>
        </p:txBody>
      </p:sp>
      <p:sp>
        <p:nvSpPr>
          <p:cNvPr id="5140" name="Rectangle 24"/>
          <p:cNvSpPr>
            <a:spLocks noChangeArrowheads="1"/>
          </p:cNvSpPr>
          <p:nvPr/>
        </p:nvSpPr>
        <p:spPr bwMode="auto">
          <a:xfrm>
            <a:off x="2057400" y="6324600"/>
            <a:ext cx="533400" cy="304800"/>
          </a:xfrm>
          <a:prstGeom prst="rect">
            <a:avLst/>
          </a:prstGeom>
          <a:noFill/>
          <a:ln w="9525">
            <a:solidFill>
              <a:schemeClr val="tx1"/>
            </a:solidFill>
            <a:miter lim="800000"/>
            <a:headEnd/>
            <a:tailEnd/>
          </a:ln>
        </p:spPr>
        <p:txBody>
          <a:bodyPr wrap="none" anchor="ctr"/>
          <a:lstStyle/>
          <a:p>
            <a:endParaRPr lang="en-US"/>
          </a:p>
        </p:txBody>
      </p:sp>
      <p:sp>
        <p:nvSpPr>
          <p:cNvPr id="5141" name="Rectangle 25"/>
          <p:cNvSpPr>
            <a:spLocks noChangeArrowheads="1"/>
          </p:cNvSpPr>
          <p:nvPr/>
        </p:nvSpPr>
        <p:spPr bwMode="auto">
          <a:xfrm>
            <a:off x="3657600" y="6324600"/>
            <a:ext cx="533400" cy="304800"/>
          </a:xfrm>
          <a:prstGeom prst="rect">
            <a:avLst/>
          </a:prstGeom>
          <a:noFill/>
          <a:ln w="9525">
            <a:solidFill>
              <a:schemeClr val="tx1"/>
            </a:solidFill>
            <a:miter lim="800000"/>
            <a:headEnd/>
            <a:tailEnd/>
          </a:ln>
        </p:spPr>
        <p:txBody>
          <a:bodyPr wrap="none" anchor="ctr"/>
          <a:lstStyle/>
          <a:p>
            <a:endParaRPr lang="en-US"/>
          </a:p>
        </p:txBody>
      </p:sp>
      <p:sp>
        <p:nvSpPr>
          <p:cNvPr id="5142" name="Rectangle 26"/>
          <p:cNvSpPr>
            <a:spLocks noChangeArrowheads="1"/>
          </p:cNvSpPr>
          <p:nvPr/>
        </p:nvSpPr>
        <p:spPr bwMode="auto">
          <a:xfrm>
            <a:off x="5943600" y="4572000"/>
            <a:ext cx="1905000" cy="533400"/>
          </a:xfrm>
          <a:prstGeom prst="rect">
            <a:avLst/>
          </a:prstGeom>
          <a:noFill/>
          <a:ln w="9525">
            <a:solidFill>
              <a:schemeClr val="tx1"/>
            </a:solidFill>
            <a:miter lim="800000"/>
            <a:headEnd/>
            <a:tailEnd/>
          </a:ln>
        </p:spPr>
        <p:txBody>
          <a:bodyPr wrap="none" anchor="ctr"/>
          <a:lstStyle/>
          <a:p>
            <a:endParaRPr lang="en-US"/>
          </a:p>
        </p:txBody>
      </p:sp>
      <p:sp>
        <p:nvSpPr>
          <p:cNvPr id="5143" name="Rectangle 27"/>
          <p:cNvSpPr>
            <a:spLocks noChangeArrowheads="1"/>
          </p:cNvSpPr>
          <p:nvPr/>
        </p:nvSpPr>
        <p:spPr bwMode="auto">
          <a:xfrm>
            <a:off x="6934200" y="5334000"/>
            <a:ext cx="1295400" cy="457200"/>
          </a:xfrm>
          <a:prstGeom prst="rect">
            <a:avLst/>
          </a:prstGeom>
          <a:noFill/>
          <a:ln w="9525">
            <a:solidFill>
              <a:schemeClr val="tx1"/>
            </a:solidFill>
            <a:miter lim="800000"/>
            <a:headEnd/>
            <a:tailEnd/>
          </a:ln>
        </p:spPr>
        <p:txBody>
          <a:bodyPr wrap="none" anchor="ctr"/>
          <a:lstStyle/>
          <a:p>
            <a:endParaRPr lang="en-US"/>
          </a:p>
        </p:txBody>
      </p:sp>
      <p:sp>
        <p:nvSpPr>
          <p:cNvPr id="5144" name="Rectangle 28"/>
          <p:cNvSpPr>
            <a:spLocks noChangeArrowheads="1"/>
          </p:cNvSpPr>
          <p:nvPr/>
        </p:nvSpPr>
        <p:spPr bwMode="auto">
          <a:xfrm>
            <a:off x="6019800" y="6019800"/>
            <a:ext cx="1371600" cy="457200"/>
          </a:xfrm>
          <a:prstGeom prst="rect">
            <a:avLst/>
          </a:prstGeom>
          <a:noFill/>
          <a:ln w="9525">
            <a:solidFill>
              <a:schemeClr val="tx1"/>
            </a:solidFill>
            <a:miter lim="800000"/>
            <a:headEnd/>
            <a:tailEnd/>
          </a:ln>
        </p:spPr>
        <p:txBody>
          <a:bodyPr wrap="none" anchor="ctr"/>
          <a:lstStyle/>
          <a:p>
            <a:endParaRPr lang="en-US"/>
          </a:p>
        </p:txBody>
      </p:sp>
      <p:sp>
        <p:nvSpPr>
          <p:cNvPr id="5145" name="Rectangle 29"/>
          <p:cNvSpPr>
            <a:spLocks noChangeArrowheads="1"/>
          </p:cNvSpPr>
          <p:nvPr/>
        </p:nvSpPr>
        <p:spPr bwMode="auto">
          <a:xfrm>
            <a:off x="7772400" y="6019800"/>
            <a:ext cx="1447800" cy="457200"/>
          </a:xfrm>
          <a:prstGeom prst="rect">
            <a:avLst/>
          </a:prstGeom>
          <a:noFill/>
          <a:ln w="9525">
            <a:solidFill>
              <a:schemeClr val="tx1"/>
            </a:solidFill>
            <a:miter lim="800000"/>
            <a:headEnd/>
            <a:tailEnd/>
          </a:ln>
        </p:spPr>
        <p:txBody>
          <a:bodyPr wrap="none" anchor="ctr"/>
          <a:lstStyle/>
          <a:p>
            <a:endParaRPr lang="en-US"/>
          </a:p>
        </p:txBody>
      </p:sp>
      <p:sp>
        <p:nvSpPr>
          <p:cNvPr id="5146" name="Line 30"/>
          <p:cNvSpPr>
            <a:spLocks noChangeShapeType="1"/>
          </p:cNvSpPr>
          <p:nvPr/>
        </p:nvSpPr>
        <p:spPr bwMode="auto">
          <a:xfrm flipH="1">
            <a:off x="2438400" y="4876800"/>
            <a:ext cx="228600" cy="228600"/>
          </a:xfrm>
          <a:prstGeom prst="line">
            <a:avLst/>
          </a:prstGeom>
          <a:noFill/>
          <a:ln w="9525">
            <a:solidFill>
              <a:schemeClr val="tx1"/>
            </a:solidFill>
            <a:round/>
            <a:headEnd/>
            <a:tailEnd type="triangle" w="med" len="med"/>
          </a:ln>
        </p:spPr>
        <p:txBody>
          <a:bodyPr/>
          <a:lstStyle/>
          <a:p>
            <a:endParaRPr lang="en-US"/>
          </a:p>
        </p:txBody>
      </p:sp>
      <p:sp>
        <p:nvSpPr>
          <p:cNvPr id="5147" name="Line 31"/>
          <p:cNvSpPr>
            <a:spLocks noChangeShapeType="1"/>
          </p:cNvSpPr>
          <p:nvPr/>
        </p:nvSpPr>
        <p:spPr bwMode="auto">
          <a:xfrm>
            <a:off x="3581400" y="4876800"/>
            <a:ext cx="228600" cy="152400"/>
          </a:xfrm>
          <a:prstGeom prst="line">
            <a:avLst/>
          </a:prstGeom>
          <a:noFill/>
          <a:ln w="9525">
            <a:solidFill>
              <a:schemeClr val="tx1"/>
            </a:solidFill>
            <a:round/>
            <a:headEnd/>
            <a:tailEnd type="triangle" w="med" len="med"/>
          </a:ln>
        </p:spPr>
        <p:txBody>
          <a:bodyPr/>
          <a:lstStyle/>
          <a:p>
            <a:endParaRPr lang="en-US"/>
          </a:p>
        </p:txBody>
      </p:sp>
      <p:sp>
        <p:nvSpPr>
          <p:cNvPr id="5148" name="Line 32"/>
          <p:cNvSpPr>
            <a:spLocks noChangeShapeType="1"/>
          </p:cNvSpPr>
          <p:nvPr/>
        </p:nvSpPr>
        <p:spPr bwMode="auto">
          <a:xfrm>
            <a:off x="2286000" y="6019800"/>
            <a:ext cx="0" cy="304800"/>
          </a:xfrm>
          <a:prstGeom prst="line">
            <a:avLst/>
          </a:prstGeom>
          <a:noFill/>
          <a:ln w="9525">
            <a:solidFill>
              <a:schemeClr val="tx1"/>
            </a:solidFill>
            <a:round/>
            <a:headEnd/>
            <a:tailEnd type="triangle" w="med" len="med"/>
          </a:ln>
        </p:spPr>
        <p:txBody>
          <a:bodyPr/>
          <a:lstStyle/>
          <a:p>
            <a:endParaRPr lang="en-US"/>
          </a:p>
        </p:txBody>
      </p:sp>
      <p:sp>
        <p:nvSpPr>
          <p:cNvPr id="5149" name="Line 33"/>
          <p:cNvSpPr>
            <a:spLocks noChangeShapeType="1"/>
          </p:cNvSpPr>
          <p:nvPr/>
        </p:nvSpPr>
        <p:spPr bwMode="auto">
          <a:xfrm>
            <a:off x="3886200" y="6019800"/>
            <a:ext cx="0" cy="304800"/>
          </a:xfrm>
          <a:prstGeom prst="line">
            <a:avLst/>
          </a:prstGeom>
          <a:noFill/>
          <a:ln w="9525">
            <a:solidFill>
              <a:schemeClr val="tx1"/>
            </a:solidFill>
            <a:round/>
            <a:headEnd/>
            <a:tailEnd type="triangle" w="med" len="med"/>
          </a:ln>
        </p:spPr>
        <p:txBody>
          <a:bodyPr/>
          <a:lstStyle/>
          <a:p>
            <a:endParaRPr lang="en-US"/>
          </a:p>
        </p:txBody>
      </p:sp>
      <p:sp>
        <p:nvSpPr>
          <p:cNvPr id="5150" name="Line 34"/>
          <p:cNvSpPr>
            <a:spLocks noChangeShapeType="1"/>
          </p:cNvSpPr>
          <p:nvPr/>
        </p:nvSpPr>
        <p:spPr bwMode="auto">
          <a:xfrm>
            <a:off x="6781800" y="5105400"/>
            <a:ext cx="304800" cy="228600"/>
          </a:xfrm>
          <a:prstGeom prst="line">
            <a:avLst/>
          </a:prstGeom>
          <a:noFill/>
          <a:ln w="9525">
            <a:solidFill>
              <a:schemeClr val="tx1"/>
            </a:solidFill>
            <a:round/>
            <a:headEnd/>
            <a:tailEnd type="triangle" w="med" len="med"/>
          </a:ln>
        </p:spPr>
        <p:txBody>
          <a:bodyPr/>
          <a:lstStyle/>
          <a:p>
            <a:endParaRPr lang="en-US"/>
          </a:p>
        </p:txBody>
      </p:sp>
      <p:sp>
        <p:nvSpPr>
          <p:cNvPr id="5151" name="Line 35"/>
          <p:cNvSpPr>
            <a:spLocks noChangeShapeType="1"/>
          </p:cNvSpPr>
          <p:nvPr/>
        </p:nvSpPr>
        <p:spPr bwMode="auto">
          <a:xfrm>
            <a:off x="7772400" y="5791200"/>
            <a:ext cx="304800" cy="228600"/>
          </a:xfrm>
          <a:prstGeom prst="line">
            <a:avLst/>
          </a:prstGeom>
          <a:noFill/>
          <a:ln w="9525">
            <a:solidFill>
              <a:schemeClr val="tx1"/>
            </a:solidFill>
            <a:round/>
            <a:headEnd/>
            <a:tailEnd type="triangle" w="med" len="med"/>
          </a:ln>
        </p:spPr>
        <p:txBody>
          <a:bodyPr/>
          <a:lstStyle/>
          <a:p>
            <a:endParaRPr lang="en-US"/>
          </a:p>
        </p:txBody>
      </p:sp>
      <p:sp>
        <p:nvSpPr>
          <p:cNvPr id="5152" name="Line 36"/>
          <p:cNvSpPr>
            <a:spLocks noChangeShapeType="1"/>
          </p:cNvSpPr>
          <p:nvPr/>
        </p:nvSpPr>
        <p:spPr bwMode="auto">
          <a:xfrm flipH="1">
            <a:off x="6781800" y="5791200"/>
            <a:ext cx="533400" cy="228600"/>
          </a:xfrm>
          <a:prstGeom prst="line">
            <a:avLst/>
          </a:prstGeom>
          <a:noFill/>
          <a:ln w="9525">
            <a:solidFill>
              <a:schemeClr val="tx1"/>
            </a:solidFill>
            <a:round/>
            <a:headEnd/>
            <a:tailEnd type="triangle" w="med" len="med"/>
          </a:ln>
        </p:spPr>
        <p:txBody>
          <a:bodyPr/>
          <a:lstStyle/>
          <a:p>
            <a:endParaRPr lang="en-US"/>
          </a:p>
        </p:txBody>
      </p:sp>
      <p:sp>
        <p:nvSpPr>
          <p:cNvPr id="5153" name="Line 37"/>
          <p:cNvSpPr>
            <a:spLocks noChangeShapeType="1"/>
          </p:cNvSpPr>
          <p:nvPr/>
        </p:nvSpPr>
        <p:spPr bwMode="auto">
          <a:xfrm flipH="1" flipV="1">
            <a:off x="4191000" y="4648200"/>
            <a:ext cx="1828800" cy="1524000"/>
          </a:xfrm>
          <a:prstGeom prst="line">
            <a:avLst/>
          </a:prstGeom>
          <a:noFill/>
          <a:ln w="9525">
            <a:solidFill>
              <a:schemeClr val="tx1"/>
            </a:solidFill>
            <a:round/>
            <a:headEnd/>
            <a:tailEnd type="triangle" w="med" len="med"/>
          </a:ln>
        </p:spPr>
        <p:txBody>
          <a:bodyPr/>
          <a:lstStyle/>
          <a:p>
            <a:endParaRPr lang="en-US"/>
          </a:p>
        </p:txBody>
      </p:sp>
      <p:sp>
        <p:nvSpPr>
          <p:cNvPr id="5154" name="Text Box 39"/>
          <p:cNvSpPr txBox="1">
            <a:spLocks noChangeArrowheads="1"/>
          </p:cNvSpPr>
          <p:nvPr/>
        </p:nvSpPr>
        <p:spPr bwMode="auto">
          <a:xfrm>
            <a:off x="2438400" y="1905000"/>
            <a:ext cx="1447800" cy="738664"/>
          </a:xfrm>
          <a:prstGeom prst="rect">
            <a:avLst/>
          </a:prstGeom>
          <a:noFill/>
          <a:ln w="9525">
            <a:noFill/>
            <a:miter lim="800000"/>
            <a:headEnd/>
            <a:tailEnd/>
          </a:ln>
        </p:spPr>
        <p:txBody>
          <a:bodyPr>
            <a:spAutoFit/>
          </a:bodyPr>
          <a:lstStyle/>
          <a:p>
            <a:pPr algn="ctr">
              <a:spcBef>
                <a:spcPct val="50000"/>
              </a:spcBef>
            </a:pPr>
            <a:r>
              <a:rPr lang="en-US" sz="1400" dirty="0"/>
              <a:t>Assess Nutritional Status</a:t>
            </a:r>
          </a:p>
        </p:txBody>
      </p:sp>
      <p:sp>
        <p:nvSpPr>
          <p:cNvPr id="5155" name="Text Box 40"/>
          <p:cNvSpPr txBox="1">
            <a:spLocks noChangeArrowheads="1"/>
          </p:cNvSpPr>
          <p:nvPr/>
        </p:nvSpPr>
        <p:spPr bwMode="auto">
          <a:xfrm>
            <a:off x="2438400" y="3048000"/>
            <a:ext cx="1447800" cy="304800"/>
          </a:xfrm>
          <a:prstGeom prst="rect">
            <a:avLst/>
          </a:prstGeom>
          <a:noFill/>
          <a:ln w="9525">
            <a:noFill/>
            <a:miter lim="800000"/>
            <a:headEnd/>
            <a:tailEnd/>
          </a:ln>
        </p:spPr>
        <p:txBody>
          <a:bodyPr>
            <a:spAutoFit/>
          </a:bodyPr>
          <a:lstStyle/>
          <a:p>
            <a:pPr algn="ctr">
              <a:spcBef>
                <a:spcPct val="50000"/>
              </a:spcBef>
            </a:pPr>
            <a:r>
              <a:rPr lang="en-US" sz="1400"/>
              <a:t>Adequate</a:t>
            </a:r>
          </a:p>
        </p:txBody>
      </p:sp>
      <p:sp>
        <p:nvSpPr>
          <p:cNvPr id="5156" name="Text Box 41"/>
          <p:cNvSpPr txBox="1">
            <a:spLocks noChangeArrowheads="1"/>
          </p:cNvSpPr>
          <p:nvPr/>
        </p:nvSpPr>
        <p:spPr bwMode="auto">
          <a:xfrm>
            <a:off x="4191000" y="2971800"/>
            <a:ext cx="2209800" cy="523220"/>
          </a:xfrm>
          <a:prstGeom prst="rect">
            <a:avLst/>
          </a:prstGeom>
          <a:noFill/>
          <a:ln w="9525">
            <a:noFill/>
            <a:miter lim="800000"/>
            <a:headEnd/>
            <a:tailEnd/>
          </a:ln>
        </p:spPr>
        <p:txBody>
          <a:bodyPr>
            <a:spAutoFit/>
          </a:bodyPr>
          <a:lstStyle/>
          <a:p>
            <a:pPr>
              <a:spcBef>
                <a:spcPct val="50000"/>
              </a:spcBef>
            </a:pPr>
            <a:r>
              <a:rPr lang="en-US" sz="1400"/>
              <a:t>NPO x 3-5 days-infants      NPO x 5-7 days- children</a:t>
            </a:r>
          </a:p>
        </p:txBody>
      </p:sp>
      <p:sp>
        <p:nvSpPr>
          <p:cNvPr id="5157" name="Text Box 42"/>
          <p:cNvSpPr txBox="1">
            <a:spLocks noChangeArrowheads="1"/>
          </p:cNvSpPr>
          <p:nvPr/>
        </p:nvSpPr>
        <p:spPr bwMode="auto">
          <a:xfrm>
            <a:off x="2438400" y="3657600"/>
            <a:ext cx="1447800" cy="523220"/>
          </a:xfrm>
          <a:prstGeom prst="rect">
            <a:avLst/>
          </a:prstGeom>
          <a:noFill/>
          <a:ln w="9525">
            <a:noFill/>
            <a:miter lim="800000"/>
            <a:headEnd/>
            <a:tailEnd/>
          </a:ln>
        </p:spPr>
        <p:txBody>
          <a:bodyPr>
            <a:spAutoFit/>
          </a:bodyPr>
          <a:lstStyle/>
          <a:p>
            <a:pPr algn="ctr">
              <a:spcBef>
                <a:spcPct val="50000"/>
              </a:spcBef>
            </a:pPr>
            <a:r>
              <a:rPr lang="en-US" sz="1400"/>
              <a:t>Functional GI Tract</a:t>
            </a:r>
          </a:p>
        </p:txBody>
      </p:sp>
      <p:sp>
        <p:nvSpPr>
          <p:cNvPr id="5158" name="Text Box 43"/>
          <p:cNvSpPr txBox="1">
            <a:spLocks noChangeArrowheads="1"/>
          </p:cNvSpPr>
          <p:nvPr/>
        </p:nvSpPr>
        <p:spPr bwMode="auto">
          <a:xfrm>
            <a:off x="2133600" y="4419600"/>
            <a:ext cx="2057400" cy="304800"/>
          </a:xfrm>
          <a:prstGeom prst="rect">
            <a:avLst/>
          </a:prstGeom>
          <a:noFill/>
          <a:ln w="9525">
            <a:noFill/>
            <a:miter lim="800000"/>
            <a:headEnd/>
            <a:tailEnd/>
          </a:ln>
        </p:spPr>
        <p:txBody>
          <a:bodyPr>
            <a:spAutoFit/>
          </a:bodyPr>
          <a:lstStyle/>
          <a:p>
            <a:pPr algn="ctr">
              <a:spcBef>
                <a:spcPct val="50000"/>
              </a:spcBef>
            </a:pPr>
            <a:r>
              <a:rPr lang="en-US" sz="1400"/>
              <a:t>Parenteral Nutrition</a:t>
            </a:r>
          </a:p>
        </p:txBody>
      </p:sp>
      <p:sp>
        <p:nvSpPr>
          <p:cNvPr id="5159" name="Text Box 44"/>
          <p:cNvSpPr txBox="1">
            <a:spLocks noChangeArrowheads="1"/>
          </p:cNvSpPr>
          <p:nvPr/>
        </p:nvSpPr>
        <p:spPr bwMode="auto">
          <a:xfrm>
            <a:off x="1752600" y="5105401"/>
            <a:ext cx="1219200" cy="954107"/>
          </a:xfrm>
          <a:prstGeom prst="rect">
            <a:avLst/>
          </a:prstGeom>
          <a:noFill/>
          <a:ln w="9525">
            <a:noFill/>
            <a:miter lim="800000"/>
            <a:headEnd/>
            <a:tailEnd/>
          </a:ln>
        </p:spPr>
        <p:txBody>
          <a:bodyPr>
            <a:spAutoFit/>
          </a:bodyPr>
          <a:lstStyle/>
          <a:p>
            <a:pPr algn="ctr">
              <a:spcBef>
                <a:spcPct val="50000"/>
              </a:spcBef>
            </a:pPr>
            <a:r>
              <a:rPr lang="en-US" sz="1400" dirty="0"/>
              <a:t>&lt;7-14 days and able to tolerate high fluid</a:t>
            </a:r>
          </a:p>
        </p:txBody>
      </p:sp>
      <p:sp>
        <p:nvSpPr>
          <p:cNvPr id="5160" name="Text Box 45"/>
          <p:cNvSpPr txBox="1">
            <a:spLocks noChangeArrowheads="1"/>
          </p:cNvSpPr>
          <p:nvPr/>
        </p:nvSpPr>
        <p:spPr bwMode="auto">
          <a:xfrm>
            <a:off x="1981200" y="6324600"/>
            <a:ext cx="609600" cy="304800"/>
          </a:xfrm>
          <a:prstGeom prst="rect">
            <a:avLst/>
          </a:prstGeom>
          <a:noFill/>
          <a:ln w="9525">
            <a:noFill/>
            <a:miter lim="800000"/>
            <a:headEnd/>
            <a:tailEnd/>
          </a:ln>
        </p:spPr>
        <p:txBody>
          <a:bodyPr>
            <a:spAutoFit/>
          </a:bodyPr>
          <a:lstStyle/>
          <a:p>
            <a:pPr algn="ctr">
              <a:spcBef>
                <a:spcPct val="50000"/>
              </a:spcBef>
            </a:pPr>
            <a:r>
              <a:rPr lang="en-US" sz="1400"/>
              <a:t>PPN</a:t>
            </a:r>
          </a:p>
        </p:txBody>
      </p:sp>
      <p:sp>
        <p:nvSpPr>
          <p:cNvPr id="5161" name="Text Box 46"/>
          <p:cNvSpPr txBox="1">
            <a:spLocks noChangeArrowheads="1"/>
          </p:cNvSpPr>
          <p:nvPr/>
        </p:nvSpPr>
        <p:spPr bwMode="auto">
          <a:xfrm>
            <a:off x="3352800" y="5105400"/>
            <a:ext cx="1219200" cy="738664"/>
          </a:xfrm>
          <a:prstGeom prst="rect">
            <a:avLst/>
          </a:prstGeom>
          <a:noFill/>
          <a:ln w="9525">
            <a:noFill/>
            <a:miter lim="800000"/>
            <a:headEnd/>
            <a:tailEnd/>
          </a:ln>
        </p:spPr>
        <p:txBody>
          <a:bodyPr>
            <a:spAutoFit/>
          </a:bodyPr>
          <a:lstStyle/>
          <a:p>
            <a:pPr algn="ctr">
              <a:spcBef>
                <a:spcPct val="50000"/>
              </a:spcBef>
            </a:pPr>
            <a:r>
              <a:rPr lang="en-US" sz="1400"/>
              <a:t>&gt;7-14 days, restricted fluid volume</a:t>
            </a:r>
          </a:p>
        </p:txBody>
      </p:sp>
      <p:sp>
        <p:nvSpPr>
          <p:cNvPr id="5162" name="Text Box 47"/>
          <p:cNvSpPr txBox="1">
            <a:spLocks noChangeArrowheads="1"/>
          </p:cNvSpPr>
          <p:nvPr/>
        </p:nvSpPr>
        <p:spPr bwMode="auto">
          <a:xfrm>
            <a:off x="3581400" y="6324600"/>
            <a:ext cx="685800" cy="304800"/>
          </a:xfrm>
          <a:prstGeom prst="rect">
            <a:avLst/>
          </a:prstGeom>
          <a:noFill/>
          <a:ln w="9525">
            <a:noFill/>
            <a:miter lim="800000"/>
            <a:headEnd/>
            <a:tailEnd/>
          </a:ln>
        </p:spPr>
        <p:txBody>
          <a:bodyPr>
            <a:spAutoFit/>
          </a:bodyPr>
          <a:lstStyle/>
          <a:p>
            <a:pPr algn="ctr">
              <a:spcBef>
                <a:spcPct val="50000"/>
              </a:spcBef>
            </a:pPr>
            <a:r>
              <a:rPr lang="en-US" sz="1400"/>
              <a:t>CPN</a:t>
            </a:r>
          </a:p>
        </p:txBody>
      </p:sp>
      <p:sp>
        <p:nvSpPr>
          <p:cNvPr id="5163" name="Text Box 48"/>
          <p:cNvSpPr txBox="1">
            <a:spLocks noChangeArrowheads="1"/>
          </p:cNvSpPr>
          <p:nvPr/>
        </p:nvSpPr>
        <p:spPr bwMode="auto">
          <a:xfrm>
            <a:off x="2590800" y="3352800"/>
            <a:ext cx="533400" cy="274638"/>
          </a:xfrm>
          <a:prstGeom prst="rect">
            <a:avLst/>
          </a:prstGeom>
          <a:noFill/>
          <a:ln w="9525">
            <a:noFill/>
            <a:miter lim="800000"/>
            <a:headEnd/>
            <a:tailEnd/>
          </a:ln>
        </p:spPr>
        <p:txBody>
          <a:bodyPr>
            <a:spAutoFit/>
          </a:bodyPr>
          <a:lstStyle/>
          <a:p>
            <a:pPr algn="ctr">
              <a:spcBef>
                <a:spcPct val="50000"/>
              </a:spcBef>
            </a:pPr>
            <a:r>
              <a:rPr lang="en-US" sz="1200"/>
              <a:t>No</a:t>
            </a:r>
          </a:p>
        </p:txBody>
      </p:sp>
      <p:sp>
        <p:nvSpPr>
          <p:cNvPr id="5164" name="Text Box 49"/>
          <p:cNvSpPr txBox="1">
            <a:spLocks noChangeArrowheads="1"/>
          </p:cNvSpPr>
          <p:nvPr/>
        </p:nvSpPr>
        <p:spPr bwMode="auto">
          <a:xfrm>
            <a:off x="2590800" y="4114800"/>
            <a:ext cx="457200" cy="274638"/>
          </a:xfrm>
          <a:prstGeom prst="rect">
            <a:avLst/>
          </a:prstGeom>
          <a:noFill/>
          <a:ln w="9525">
            <a:noFill/>
            <a:miter lim="800000"/>
            <a:headEnd/>
            <a:tailEnd/>
          </a:ln>
        </p:spPr>
        <p:txBody>
          <a:bodyPr>
            <a:spAutoFit/>
          </a:bodyPr>
          <a:lstStyle/>
          <a:p>
            <a:pPr algn="ctr">
              <a:spcBef>
                <a:spcPct val="50000"/>
              </a:spcBef>
            </a:pPr>
            <a:r>
              <a:rPr lang="en-US" sz="1200" b="1"/>
              <a:t>No</a:t>
            </a:r>
          </a:p>
        </p:txBody>
      </p:sp>
      <p:sp>
        <p:nvSpPr>
          <p:cNvPr id="5165" name="Text Box 52"/>
          <p:cNvSpPr txBox="1">
            <a:spLocks noChangeArrowheads="1"/>
          </p:cNvSpPr>
          <p:nvPr/>
        </p:nvSpPr>
        <p:spPr bwMode="auto">
          <a:xfrm>
            <a:off x="3810000" y="2819400"/>
            <a:ext cx="457200" cy="274638"/>
          </a:xfrm>
          <a:prstGeom prst="rect">
            <a:avLst/>
          </a:prstGeom>
          <a:noFill/>
          <a:ln w="9525">
            <a:noFill/>
            <a:miter lim="800000"/>
            <a:headEnd/>
            <a:tailEnd/>
          </a:ln>
        </p:spPr>
        <p:txBody>
          <a:bodyPr>
            <a:spAutoFit/>
          </a:bodyPr>
          <a:lstStyle/>
          <a:p>
            <a:pPr algn="ctr">
              <a:spcBef>
                <a:spcPct val="50000"/>
              </a:spcBef>
            </a:pPr>
            <a:r>
              <a:rPr lang="en-US" sz="1200"/>
              <a:t>Yes</a:t>
            </a:r>
          </a:p>
        </p:txBody>
      </p:sp>
      <p:sp>
        <p:nvSpPr>
          <p:cNvPr id="5166" name="Text Box 53"/>
          <p:cNvSpPr txBox="1">
            <a:spLocks noChangeArrowheads="1"/>
          </p:cNvSpPr>
          <p:nvPr/>
        </p:nvSpPr>
        <p:spPr bwMode="auto">
          <a:xfrm>
            <a:off x="3886200" y="3581400"/>
            <a:ext cx="457200" cy="274638"/>
          </a:xfrm>
          <a:prstGeom prst="rect">
            <a:avLst/>
          </a:prstGeom>
          <a:noFill/>
          <a:ln w="9525">
            <a:noFill/>
            <a:miter lim="800000"/>
            <a:headEnd/>
            <a:tailEnd/>
          </a:ln>
        </p:spPr>
        <p:txBody>
          <a:bodyPr>
            <a:spAutoFit/>
          </a:bodyPr>
          <a:lstStyle/>
          <a:p>
            <a:pPr algn="ctr">
              <a:spcBef>
                <a:spcPct val="50000"/>
              </a:spcBef>
            </a:pPr>
            <a:r>
              <a:rPr lang="en-US" sz="1200" b="1"/>
              <a:t>Yes</a:t>
            </a:r>
          </a:p>
        </p:txBody>
      </p:sp>
      <p:sp>
        <p:nvSpPr>
          <p:cNvPr id="5167" name="Text Box 54"/>
          <p:cNvSpPr txBox="1">
            <a:spLocks noChangeArrowheads="1"/>
          </p:cNvSpPr>
          <p:nvPr/>
        </p:nvSpPr>
        <p:spPr bwMode="auto">
          <a:xfrm>
            <a:off x="7543800" y="3581400"/>
            <a:ext cx="457200" cy="274638"/>
          </a:xfrm>
          <a:prstGeom prst="rect">
            <a:avLst/>
          </a:prstGeom>
          <a:noFill/>
          <a:ln w="9525">
            <a:noFill/>
            <a:miter lim="800000"/>
            <a:headEnd/>
            <a:tailEnd/>
          </a:ln>
        </p:spPr>
        <p:txBody>
          <a:bodyPr>
            <a:spAutoFit/>
          </a:bodyPr>
          <a:lstStyle/>
          <a:p>
            <a:pPr algn="ctr">
              <a:spcBef>
                <a:spcPct val="50000"/>
              </a:spcBef>
            </a:pPr>
            <a:r>
              <a:rPr lang="en-US" sz="1200"/>
              <a:t>Yes</a:t>
            </a:r>
          </a:p>
        </p:txBody>
      </p:sp>
      <p:sp>
        <p:nvSpPr>
          <p:cNvPr id="5168" name="Text Box 55"/>
          <p:cNvSpPr txBox="1">
            <a:spLocks noChangeArrowheads="1"/>
          </p:cNvSpPr>
          <p:nvPr/>
        </p:nvSpPr>
        <p:spPr bwMode="auto">
          <a:xfrm>
            <a:off x="8001000" y="5791200"/>
            <a:ext cx="457200" cy="274638"/>
          </a:xfrm>
          <a:prstGeom prst="rect">
            <a:avLst/>
          </a:prstGeom>
          <a:noFill/>
          <a:ln w="9525">
            <a:noFill/>
            <a:miter lim="800000"/>
            <a:headEnd/>
            <a:tailEnd/>
          </a:ln>
        </p:spPr>
        <p:txBody>
          <a:bodyPr>
            <a:spAutoFit/>
          </a:bodyPr>
          <a:lstStyle/>
          <a:p>
            <a:pPr algn="ctr">
              <a:spcBef>
                <a:spcPct val="50000"/>
              </a:spcBef>
            </a:pPr>
            <a:r>
              <a:rPr lang="en-US" sz="1200"/>
              <a:t>Yes</a:t>
            </a:r>
          </a:p>
        </p:txBody>
      </p:sp>
      <p:sp>
        <p:nvSpPr>
          <p:cNvPr id="5169" name="Text Box 57"/>
          <p:cNvSpPr txBox="1">
            <a:spLocks noChangeArrowheads="1"/>
          </p:cNvSpPr>
          <p:nvPr/>
        </p:nvSpPr>
        <p:spPr bwMode="auto">
          <a:xfrm>
            <a:off x="6172200" y="5715000"/>
            <a:ext cx="457200" cy="274638"/>
          </a:xfrm>
          <a:prstGeom prst="rect">
            <a:avLst/>
          </a:prstGeom>
          <a:noFill/>
          <a:ln w="9525">
            <a:noFill/>
            <a:miter lim="800000"/>
            <a:headEnd/>
            <a:tailEnd/>
          </a:ln>
        </p:spPr>
        <p:txBody>
          <a:bodyPr>
            <a:spAutoFit/>
          </a:bodyPr>
          <a:lstStyle/>
          <a:p>
            <a:pPr algn="ctr">
              <a:spcBef>
                <a:spcPct val="50000"/>
              </a:spcBef>
            </a:pPr>
            <a:r>
              <a:rPr lang="en-US" sz="1200"/>
              <a:t>No</a:t>
            </a:r>
          </a:p>
        </p:txBody>
      </p:sp>
      <p:sp>
        <p:nvSpPr>
          <p:cNvPr id="5170" name="Text Box 58"/>
          <p:cNvSpPr txBox="1">
            <a:spLocks noChangeArrowheads="1"/>
          </p:cNvSpPr>
          <p:nvPr/>
        </p:nvSpPr>
        <p:spPr bwMode="auto">
          <a:xfrm>
            <a:off x="5867400" y="4267200"/>
            <a:ext cx="457200" cy="274638"/>
          </a:xfrm>
          <a:prstGeom prst="rect">
            <a:avLst/>
          </a:prstGeom>
          <a:noFill/>
          <a:ln w="9525">
            <a:noFill/>
            <a:miter lim="800000"/>
            <a:headEnd/>
            <a:tailEnd/>
          </a:ln>
        </p:spPr>
        <p:txBody>
          <a:bodyPr>
            <a:spAutoFit/>
          </a:bodyPr>
          <a:lstStyle/>
          <a:p>
            <a:pPr algn="ctr">
              <a:spcBef>
                <a:spcPct val="50000"/>
              </a:spcBef>
            </a:pPr>
            <a:r>
              <a:rPr lang="en-US" sz="1200"/>
              <a:t>No</a:t>
            </a:r>
          </a:p>
        </p:txBody>
      </p:sp>
      <p:sp>
        <p:nvSpPr>
          <p:cNvPr id="5171" name="Text Box 59"/>
          <p:cNvSpPr txBox="1">
            <a:spLocks noChangeArrowheads="1"/>
          </p:cNvSpPr>
          <p:nvPr/>
        </p:nvSpPr>
        <p:spPr bwMode="auto">
          <a:xfrm>
            <a:off x="5562600" y="3657600"/>
            <a:ext cx="1828800" cy="523220"/>
          </a:xfrm>
          <a:prstGeom prst="rect">
            <a:avLst/>
          </a:prstGeom>
          <a:noFill/>
          <a:ln w="9525">
            <a:noFill/>
            <a:miter lim="800000"/>
            <a:headEnd/>
            <a:tailEnd/>
          </a:ln>
        </p:spPr>
        <p:txBody>
          <a:bodyPr>
            <a:spAutoFit/>
          </a:bodyPr>
          <a:lstStyle/>
          <a:p>
            <a:pPr algn="ctr">
              <a:spcBef>
                <a:spcPct val="50000"/>
              </a:spcBef>
            </a:pPr>
            <a:r>
              <a:rPr lang="en-US" sz="1400" dirty="0"/>
              <a:t>Oral feedings adequate</a:t>
            </a:r>
          </a:p>
        </p:txBody>
      </p:sp>
      <p:sp>
        <p:nvSpPr>
          <p:cNvPr id="5172" name="Text Box 60"/>
          <p:cNvSpPr txBox="1">
            <a:spLocks noChangeArrowheads="1"/>
          </p:cNvSpPr>
          <p:nvPr/>
        </p:nvSpPr>
        <p:spPr bwMode="auto">
          <a:xfrm>
            <a:off x="8153400" y="3810000"/>
            <a:ext cx="1447800" cy="304800"/>
          </a:xfrm>
          <a:prstGeom prst="rect">
            <a:avLst/>
          </a:prstGeom>
          <a:noFill/>
          <a:ln w="9525">
            <a:noFill/>
            <a:miter lim="800000"/>
            <a:headEnd/>
            <a:tailEnd/>
          </a:ln>
        </p:spPr>
        <p:txBody>
          <a:bodyPr>
            <a:spAutoFit/>
          </a:bodyPr>
          <a:lstStyle/>
          <a:p>
            <a:pPr algn="ctr">
              <a:spcBef>
                <a:spcPct val="50000"/>
              </a:spcBef>
            </a:pPr>
            <a:r>
              <a:rPr lang="en-US" sz="1400" dirty="0"/>
              <a:t>Monitor intake</a:t>
            </a:r>
          </a:p>
        </p:txBody>
      </p:sp>
      <p:sp>
        <p:nvSpPr>
          <p:cNvPr id="5173" name="Text Box 61"/>
          <p:cNvSpPr txBox="1">
            <a:spLocks noChangeArrowheads="1"/>
          </p:cNvSpPr>
          <p:nvPr/>
        </p:nvSpPr>
        <p:spPr bwMode="auto">
          <a:xfrm>
            <a:off x="5943600" y="4572000"/>
            <a:ext cx="1905000" cy="304800"/>
          </a:xfrm>
          <a:prstGeom prst="rect">
            <a:avLst/>
          </a:prstGeom>
          <a:noFill/>
          <a:ln w="9525">
            <a:noFill/>
            <a:miter lim="800000"/>
            <a:headEnd/>
            <a:tailEnd/>
          </a:ln>
        </p:spPr>
        <p:txBody>
          <a:bodyPr>
            <a:spAutoFit/>
          </a:bodyPr>
          <a:lstStyle/>
          <a:p>
            <a:pPr algn="ctr">
              <a:spcBef>
                <a:spcPct val="50000"/>
              </a:spcBef>
            </a:pPr>
            <a:r>
              <a:rPr lang="en-US" sz="1400"/>
              <a:t>Enteral feedings</a:t>
            </a:r>
          </a:p>
        </p:txBody>
      </p:sp>
      <p:sp>
        <p:nvSpPr>
          <p:cNvPr id="5174" name="Text Box 62"/>
          <p:cNvSpPr txBox="1">
            <a:spLocks noChangeArrowheads="1"/>
          </p:cNvSpPr>
          <p:nvPr/>
        </p:nvSpPr>
        <p:spPr bwMode="auto">
          <a:xfrm>
            <a:off x="6934200" y="5334000"/>
            <a:ext cx="1295400" cy="523220"/>
          </a:xfrm>
          <a:prstGeom prst="rect">
            <a:avLst/>
          </a:prstGeom>
          <a:noFill/>
          <a:ln w="9525">
            <a:noFill/>
            <a:miter lim="800000"/>
            <a:headEnd/>
            <a:tailEnd/>
          </a:ln>
        </p:spPr>
        <p:txBody>
          <a:bodyPr>
            <a:spAutoFit/>
          </a:bodyPr>
          <a:lstStyle/>
          <a:p>
            <a:pPr algn="ctr">
              <a:spcBef>
                <a:spcPct val="50000"/>
              </a:spcBef>
            </a:pPr>
            <a:r>
              <a:rPr lang="en-US" sz="1400"/>
              <a:t>Tolerates goal feedings</a:t>
            </a:r>
          </a:p>
        </p:txBody>
      </p:sp>
      <p:sp>
        <p:nvSpPr>
          <p:cNvPr id="5175" name="Text Box 63"/>
          <p:cNvSpPr txBox="1">
            <a:spLocks noChangeArrowheads="1"/>
          </p:cNvSpPr>
          <p:nvPr/>
        </p:nvSpPr>
        <p:spPr bwMode="auto">
          <a:xfrm>
            <a:off x="6096000" y="6019800"/>
            <a:ext cx="1219200" cy="523220"/>
          </a:xfrm>
          <a:prstGeom prst="rect">
            <a:avLst/>
          </a:prstGeom>
          <a:noFill/>
          <a:ln w="9525">
            <a:noFill/>
            <a:miter lim="800000"/>
            <a:headEnd/>
            <a:tailEnd/>
          </a:ln>
        </p:spPr>
        <p:txBody>
          <a:bodyPr>
            <a:spAutoFit/>
          </a:bodyPr>
          <a:lstStyle/>
          <a:p>
            <a:pPr algn="ctr">
              <a:spcBef>
                <a:spcPct val="50000"/>
              </a:spcBef>
            </a:pPr>
            <a:r>
              <a:rPr lang="en-US" sz="1400"/>
              <a:t>Supplement with PN</a:t>
            </a:r>
          </a:p>
        </p:txBody>
      </p:sp>
      <p:sp>
        <p:nvSpPr>
          <p:cNvPr id="5176" name="Text Box 64"/>
          <p:cNvSpPr txBox="1">
            <a:spLocks noChangeArrowheads="1"/>
          </p:cNvSpPr>
          <p:nvPr/>
        </p:nvSpPr>
        <p:spPr bwMode="auto">
          <a:xfrm>
            <a:off x="7696200" y="6019800"/>
            <a:ext cx="1600200" cy="523220"/>
          </a:xfrm>
          <a:prstGeom prst="rect">
            <a:avLst/>
          </a:prstGeom>
          <a:noFill/>
          <a:ln w="9525">
            <a:noFill/>
            <a:miter lim="800000"/>
            <a:headEnd/>
            <a:tailEnd/>
          </a:ln>
        </p:spPr>
        <p:txBody>
          <a:bodyPr>
            <a:spAutoFit/>
          </a:bodyPr>
          <a:lstStyle/>
          <a:p>
            <a:pPr algn="ctr">
              <a:spcBef>
                <a:spcPct val="50000"/>
              </a:spcBef>
            </a:pPr>
            <a:r>
              <a:rPr lang="en-US" sz="1400"/>
              <a:t>Monitor for adequacy</a:t>
            </a:r>
          </a:p>
        </p:txBody>
      </p:sp>
      <p:pic>
        <p:nvPicPr>
          <p:cNvPr id="7" name="Audio 6">
            <a:hlinkClick r:id="" action="ppaction://media"/>
            <a:extLst>
              <a:ext uri="{FF2B5EF4-FFF2-40B4-BE49-F238E27FC236}">
                <a16:creationId xmlns:a16="http://schemas.microsoft.com/office/drawing/2014/main" xmlns="" id="{F3B775CE-C017-4A34-92DE-A2223DCAC0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173528794"/>
      </p:ext>
    </p:extLst>
  </p:cSld>
  <p:clrMapOvr>
    <a:masterClrMapping/>
  </p:clrMapOvr>
  <mc:AlternateContent xmlns:mc="http://schemas.openxmlformats.org/markup-compatibility/2006" xmlns:p14="http://schemas.microsoft.com/office/powerpoint/2010/main">
    <mc:Choice Requires="p14">
      <p:transition spd="slow" p14:dur="2000" advTm="66504"/>
    </mc:Choice>
    <mc:Fallback xmlns="">
      <p:transition spd="slow" advTm="6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Trace Elements</a:t>
            </a:r>
          </a:p>
        </p:txBody>
      </p:sp>
      <p:sp>
        <p:nvSpPr>
          <p:cNvPr id="3" name="Content Placeholder 2"/>
          <p:cNvSpPr>
            <a:spLocks noGrp="1"/>
          </p:cNvSpPr>
          <p:nvPr>
            <p:ph idx="1"/>
          </p:nvPr>
        </p:nvSpPr>
        <p:spPr/>
        <p:txBody>
          <a:bodyPr>
            <a:normAutofit/>
          </a:bodyPr>
          <a:lstStyle/>
          <a:p>
            <a:r>
              <a:rPr lang="en-US" dirty="0"/>
              <a:t>Outpatient</a:t>
            </a:r>
          </a:p>
          <a:p>
            <a:pPr lvl="1"/>
            <a:r>
              <a:rPr lang="en-US" dirty="0"/>
              <a:t>Ask pharmacy about trace element mixture</a:t>
            </a:r>
          </a:p>
          <a:p>
            <a:pPr lvl="1"/>
            <a:r>
              <a:rPr lang="en-US" dirty="0"/>
              <a:t>Find components in </a:t>
            </a:r>
            <a:r>
              <a:rPr lang="en-US" dirty="0" err="1"/>
              <a:t>Peds</a:t>
            </a:r>
            <a:r>
              <a:rPr lang="en-US" dirty="0"/>
              <a:t> Dosage Handbook (</a:t>
            </a:r>
            <a:r>
              <a:rPr lang="en-US" dirty="0" err="1"/>
              <a:t>Lexicomp</a:t>
            </a:r>
            <a:r>
              <a:rPr lang="en-US" dirty="0"/>
              <a:t>)</a:t>
            </a:r>
          </a:p>
          <a:p>
            <a:pPr lvl="2"/>
            <a:r>
              <a:rPr lang="en-US" dirty="0"/>
              <a:t>Children’s Connect → Departments and Services → Clinical Departments → Pharmacy </a:t>
            </a:r>
          </a:p>
          <a:p>
            <a:pPr lvl="1"/>
            <a:r>
              <a:rPr lang="en-US" dirty="0"/>
              <a:t>Consider individually dosing trace elements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1085878438"/>
      </p:ext>
    </p:extLst>
  </p:cSld>
  <p:clrMapOvr>
    <a:masterClrMapping/>
  </p:clrMapOvr>
  <mc:AlternateContent xmlns:mc="http://schemas.openxmlformats.org/markup-compatibility/2006" xmlns:p14="http://schemas.microsoft.com/office/powerpoint/2010/main">
    <mc:Choice Requires="p14">
      <p:transition spd="slow" p14:dur="2000" advTm="38858"/>
    </mc:Choice>
    <mc:Fallback xmlns="">
      <p:transition spd="slow" advTm="38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1887" y="274639"/>
            <a:ext cx="6428913" cy="812757"/>
          </a:xfrm>
        </p:spPr>
        <p:txBody>
          <a:bodyPr/>
          <a:lstStyle/>
          <a:p>
            <a:r>
              <a:rPr lang="en-US" dirty="0"/>
              <a:t>Trace Elements</a:t>
            </a:r>
          </a:p>
        </p:txBody>
      </p:sp>
      <p:graphicFrame>
        <p:nvGraphicFramePr>
          <p:cNvPr id="6" name="Table 5"/>
          <p:cNvGraphicFramePr>
            <a:graphicFrameLocks noGrp="1"/>
          </p:cNvGraphicFramePr>
          <p:nvPr>
            <p:extLst/>
          </p:nvPr>
        </p:nvGraphicFramePr>
        <p:xfrm>
          <a:off x="1781317" y="1598509"/>
          <a:ext cx="8641977" cy="4317515"/>
        </p:xfrm>
        <a:graphic>
          <a:graphicData uri="http://schemas.openxmlformats.org/drawingml/2006/table">
            <a:tbl>
              <a:tblPr/>
              <a:tblGrid>
                <a:gridCol w="1416238">
                  <a:extLst>
                    <a:ext uri="{9D8B030D-6E8A-4147-A177-3AD203B41FA5}">
                      <a16:colId xmlns:a16="http://schemas.microsoft.com/office/drawing/2014/main" xmlns="" val="20000"/>
                    </a:ext>
                  </a:extLst>
                </a:gridCol>
                <a:gridCol w="1392477">
                  <a:extLst>
                    <a:ext uri="{9D8B030D-6E8A-4147-A177-3AD203B41FA5}">
                      <a16:colId xmlns:a16="http://schemas.microsoft.com/office/drawing/2014/main" xmlns="" val="20001"/>
                    </a:ext>
                  </a:extLst>
                </a:gridCol>
                <a:gridCol w="1392477">
                  <a:extLst>
                    <a:ext uri="{9D8B030D-6E8A-4147-A177-3AD203B41FA5}">
                      <a16:colId xmlns:a16="http://schemas.microsoft.com/office/drawing/2014/main" xmlns="" val="20002"/>
                    </a:ext>
                  </a:extLst>
                </a:gridCol>
                <a:gridCol w="1123844">
                  <a:extLst>
                    <a:ext uri="{9D8B030D-6E8A-4147-A177-3AD203B41FA5}">
                      <a16:colId xmlns:a16="http://schemas.microsoft.com/office/drawing/2014/main" xmlns="" val="20003"/>
                    </a:ext>
                  </a:extLst>
                </a:gridCol>
                <a:gridCol w="1676743">
                  <a:extLst>
                    <a:ext uri="{9D8B030D-6E8A-4147-A177-3AD203B41FA5}">
                      <a16:colId xmlns:a16="http://schemas.microsoft.com/office/drawing/2014/main" xmlns="" val="20004"/>
                    </a:ext>
                  </a:extLst>
                </a:gridCol>
                <a:gridCol w="1640198">
                  <a:extLst>
                    <a:ext uri="{9D8B030D-6E8A-4147-A177-3AD203B41FA5}">
                      <a16:colId xmlns:a16="http://schemas.microsoft.com/office/drawing/2014/main" xmlns="" val="20005"/>
                    </a:ext>
                  </a:extLst>
                </a:gridCol>
              </a:tblGrid>
              <a:tr h="1365755">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Preterm Neonates</a:t>
                      </a:r>
                      <a:endParaRPr lang="en-US" sz="1600">
                        <a:latin typeface="Calibri"/>
                        <a:ea typeface="Calibri"/>
                        <a:cs typeface="Times New Roman"/>
                      </a:endParaRPr>
                    </a:p>
                    <a:p>
                      <a:pPr marL="0" marR="0">
                        <a:lnSpc>
                          <a:spcPct val="115000"/>
                        </a:lnSpc>
                        <a:spcBef>
                          <a:spcPts val="0"/>
                        </a:spcBef>
                        <a:spcAft>
                          <a:spcPts val="0"/>
                        </a:spcAft>
                      </a:pPr>
                      <a:r>
                        <a:rPr lang="en-US" sz="1600" b="1">
                          <a:latin typeface="Calibri"/>
                          <a:ea typeface="Calibri"/>
                          <a:cs typeface="Times New Roman"/>
                        </a:rPr>
                        <a:t>&lt;3 kg</a:t>
                      </a:r>
                      <a:endParaRPr lang="en-US" sz="1600">
                        <a:latin typeface="Calibri"/>
                        <a:ea typeface="Calibri"/>
                        <a:cs typeface="Times New Roman"/>
                      </a:endParaRPr>
                    </a:p>
                    <a:p>
                      <a:pPr marL="0" marR="0">
                        <a:lnSpc>
                          <a:spcPct val="115000"/>
                        </a:lnSpc>
                        <a:spcBef>
                          <a:spcPts val="0"/>
                        </a:spcBef>
                        <a:spcAft>
                          <a:spcPts val="0"/>
                        </a:spcAft>
                      </a:pPr>
                      <a:r>
                        <a:rPr lang="en-US" sz="1600" b="1">
                          <a:latin typeface="Calibri"/>
                          <a:ea typeface="Calibri"/>
                          <a:cs typeface="Times New Roman"/>
                        </a:rPr>
                        <a:t>(mcg/kg/d)</a:t>
                      </a:r>
                      <a:endParaRPr lang="en-US" sz="16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Term Neonates</a:t>
                      </a:r>
                      <a:endParaRPr lang="en-US" sz="1600">
                        <a:latin typeface="Calibri"/>
                        <a:ea typeface="Calibri"/>
                        <a:cs typeface="Times New Roman"/>
                      </a:endParaRPr>
                    </a:p>
                    <a:p>
                      <a:pPr marL="0" marR="0">
                        <a:lnSpc>
                          <a:spcPct val="115000"/>
                        </a:lnSpc>
                        <a:spcBef>
                          <a:spcPts val="0"/>
                        </a:spcBef>
                        <a:spcAft>
                          <a:spcPts val="0"/>
                        </a:spcAft>
                      </a:pPr>
                      <a:r>
                        <a:rPr lang="en-US" sz="1600" b="1">
                          <a:latin typeface="Calibri"/>
                          <a:ea typeface="Calibri"/>
                          <a:cs typeface="Times New Roman"/>
                        </a:rPr>
                        <a:t>3 – 10 kg</a:t>
                      </a:r>
                      <a:endParaRPr lang="en-US" sz="1600">
                        <a:latin typeface="Calibri"/>
                        <a:ea typeface="Calibri"/>
                        <a:cs typeface="Times New Roman"/>
                      </a:endParaRPr>
                    </a:p>
                    <a:p>
                      <a:pPr marL="0" marR="0">
                        <a:lnSpc>
                          <a:spcPct val="115000"/>
                        </a:lnSpc>
                        <a:spcBef>
                          <a:spcPts val="0"/>
                        </a:spcBef>
                        <a:spcAft>
                          <a:spcPts val="0"/>
                        </a:spcAft>
                      </a:pPr>
                      <a:r>
                        <a:rPr lang="en-US" sz="1600" b="1">
                          <a:latin typeface="Calibri"/>
                          <a:ea typeface="Calibri"/>
                          <a:cs typeface="Times New Roman"/>
                        </a:rPr>
                        <a:t>(mcg/kg/d)</a:t>
                      </a:r>
                      <a:endParaRPr lang="en-US" sz="16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latin typeface="Calibri"/>
                          <a:ea typeface="Calibri"/>
                          <a:cs typeface="Times New Roman"/>
                        </a:rPr>
                        <a:t>Children</a:t>
                      </a:r>
                      <a:endParaRPr lang="en-US" sz="1600" dirty="0">
                        <a:latin typeface="Calibri"/>
                        <a:ea typeface="Calibri"/>
                        <a:cs typeface="Times New Roman"/>
                      </a:endParaRPr>
                    </a:p>
                    <a:p>
                      <a:pPr marL="0" marR="0">
                        <a:lnSpc>
                          <a:spcPct val="115000"/>
                        </a:lnSpc>
                        <a:spcBef>
                          <a:spcPts val="0"/>
                        </a:spcBef>
                        <a:spcAft>
                          <a:spcPts val="0"/>
                        </a:spcAft>
                      </a:pPr>
                      <a:r>
                        <a:rPr lang="en-US" sz="1600" b="1" dirty="0">
                          <a:latin typeface="Calibri"/>
                          <a:ea typeface="Calibri"/>
                          <a:cs typeface="Times New Roman"/>
                        </a:rPr>
                        <a:t>10 – 40 kg</a:t>
                      </a:r>
                      <a:endParaRPr lang="en-US" sz="1600" dirty="0">
                        <a:latin typeface="Calibri"/>
                        <a:ea typeface="Calibri"/>
                        <a:cs typeface="Times New Roman"/>
                      </a:endParaRPr>
                    </a:p>
                    <a:p>
                      <a:pPr marL="0" marR="0">
                        <a:lnSpc>
                          <a:spcPct val="115000"/>
                        </a:lnSpc>
                        <a:spcBef>
                          <a:spcPts val="0"/>
                        </a:spcBef>
                        <a:spcAft>
                          <a:spcPts val="0"/>
                        </a:spcAft>
                      </a:pPr>
                      <a:r>
                        <a:rPr lang="en-US" sz="1600" b="1" dirty="0">
                          <a:latin typeface="Calibri"/>
                          <a:ea typeface="Calibri"/>
                          <a:cs typeface="Times New Roman"/>
                        </a:rPr>
                        <a:t>(mcg/kg/d)</a:t>
                      </a:r>
                      <a:endParaRPr lang="en-US" sz="1600" dirty="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Adolescents</a:t>
                      </a:r>
                      <a:endParaRPr lang="en-US" sz="1600">
                        <a:latin typeface="Calibri"/>
                        <a:ea typeface="Calibri"/>
                        <a:cs typeface="Times New Roman"/>
                      </a:endParaRPr>
                    </a:p>
                    <a:p>
                      <a:pPr marL="0" marR="0">
                        <a:lnSpc>
                          <a:spcPct val="115000"/>
                        </a:lnSpc>
                        <a:spcBef>
                          <a:spcPts val="0"/>
                        </a:spcBef>
                        <a:spcAft>
                          <a:spcPts val="0"/>
                        </a:spcAft>
                      </a:pPr>
                      <a:r>
                        <a:rPr lang="en-US" sz="1600" b="1">
                          <a:latin typeface="Calibri"/>
                          <a:ea typeface="Calibri"/>
                          <a:cs typeface="Times New Roman"/>
                        </a:rPr>
                        <a:t>&gt;40 kg</a:t>
                      </a:r>
                      <a:endParaRPr lang="en-US" sz="1600">
                        <a:latin typeface="Calibri"/>
                        <a:ea typeface="Calibri"/>
                        <a:cs typeface="Times New Roman"/>
                      </a:endParaRPr>
                    </a:p>
                    <a:p>
                      <a:pPr marL="0" marR="0">
                        <a:lnSpc>
                          <a:spcPct val="115000"/>
                        </a:lnSpc>
                        <a:spcBef>
                          <a:spcPts val="0"/>
                        </a:spcBef>
                        <a:spcAft>
                          <a:spcPts val="0"/>
                        </a:spcAft>
                      </a:pPr>
                      <a:r>
                        <a:rPr lang="en-US" sz="1600" b="1">
                          <a:latin typeface="Calibri"/>
                          <a:ea typeface="Calibri"/>
                          <a:cs typeface="Times New Roman"/>
                        </a:rPr>
                        <a:t>(per day)</a:t>
                      </a:r>
                      <a:endParaRPr lang="en-US" sz="16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Adults </a:t>
                      </a:r>
                      <a:endParaRPr lang="en-US" sz="1600">
                        <a:latin typeface="Calibri"/>
                        <a:ea typeface="Calibri"/>
                        <a:cs typeface="Times New Roman"/>
                      </a:endParaRPr>
                    </a:p>
                    <a:p>
                      <a:pPr marL="0" marR="0">
                        <a:lnSpc>
                          <a:spcPct val="115000"/>
                        </a:lnSpc>
                        <a:spcBef>
                          <a:spcPts val="0"/>
                        </a:spcBef>
                        <a:spcAft>
                          <a:spcPts val="0"/>
                        </a:spcAft>
                      </a:pPr>
                      <a:r>
                        <a:rPr lang="en-US" sz="1600" b="1">
                          <a:latin typeface="Calibri"/>
                          <a:ea typeface="Calibri"/>
                          <a:cs typeface="Times New Roman"/>
                        </a:rPr>
                        <a:t>(per day)</a:t>
                      </a:r>
                      <a:endParaRPr lang="en-US" sz="16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90352">
                <a:tc>
                  <a:txBody>
                    <a:bodyPr/>
                    <a:lstStyle/>
                    <a:p>
                      <a:pPr marL="0" marR="0">
                        <a:lnSpc>
                          <a:spcPct val="115000"/>
                        </a:lnSpc>
                        <a:spcBef>
                          <a:spcPts val="0"/>
                        </a:spcBef>
                        <a:spcAft>
                          <a:spcPts val="0"/>
                        </a:spcAft>
                      </a:pPr>
                      <a:r>
                        <a:rPr lang="en-US" sz="1600" b="1">
                          <a:latin typeface="Calibri"/>
                          <a:ea typeface="Calibri"/>
                          <a:cs typeface="Times New Roman"/>
                        </a:rPr>
                        <a:t>Zinc</a:t>
                      </a:r>
                      <a:endParaRPr lang="en-US" sz="16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400</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50 – 250</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50 – 125</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2000 – 5000 mcg</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2500 – 5000 mcg</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90352">
                <a:tc>
                  <a:txBody>
                    <a:bodyPr/>
                    <a:lstStyle/>
                    <a:p>
                      <a:pPr marL="0" marR="0">
                        <a:lnSpc>
                          <a:spcPct val="115000"/>
                        </a:lnSpc>
                        <a:spcBef>
                          <a:spcPts val="0"/>
                        </a:spcBef>
                        <a:spcAft>
                          <a:spcPts val="0"/>
                        </a:spcAft>
                      </a:pPr>
                      <a:r>
                        <a:rPr lang="en-US" sz="1600" b="1">
                          <a:latin typeface="Calibri"/>
                          <a:ea typeface="Calibri"/>
                          <a:cs typeface="Times New Roman"/>
                        </a:rPr>
                        <a:t>Copper</a:t>
                      </a:r>
                      <a:endParaRPr lang="en-US" sz="16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20</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20</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5 – 20</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200 – 500 mcg</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300 – 500 mcg</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90352">
                <a:tc>
                  <a:txBody>
                    <a:bodyPr/>
                    <a:lstStyle/>
                    <a:p>
                      <a:pPr marL="0" marR="0">
                        <a:lnSpc>
                          <a:spcPct val="115000"/>
                        </a:lnSpc>
                        <a:spcBef>
                          <a:spcPts val="0"/>
                        </a:spcBef>
                        <a:spcAft>
                          <a:spcPts val="0"/>
                        </a:spcAft>
                      </a:pPr>
                      <a:r>
                        <a:rPr lang="en-US" sz="1600" b="1">
                          <a:latin typeface="Calibri"/>
                          <a:ea typeface="Calibri"/>
                          <a:cs typeface="Times New Roman"/>
                        </a:rPr>
                        <a:t>Manganese</a:t>
                      </a:r>
                      <a:endParaRPr lang="en-US" sz="16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40 – 100 mcg</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60 – 100 mcg</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90352">
                <a:tc>
                  <a:txBody>
                    <a:bodyPr/>
                    <a:lstStyle/>
                    <a:p>
                      <a:pPr marL="0" marR="0">
                        <a:lnSpc>
                          <a:spcPct val="115000"/>
                        </a:lnSpc>
                        <a:spcBef>
                          <a:spcPts val="0"/>
                        </a:spcBef>
                        <a:spcAft>
                          <a:spcPts val="0"/>
                        </a:spcAft>
                      </a:pPr>
                      <a:r>
                        <a:rPr lang="en-US" sz="1600" b="1">
                          <a:latin typeface="Calibri"/>
                          <a:ea typeface="Calibri"/>
                          <a:cs typeface="Times New Roman"/>
                        </a:rPr>
                        <a:t>Chromium</a:t>
                      </a:r>
                      <a:endParaRPr lang="en-US" sz="16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0.05 – 0.2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0.2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0.14 – 0.2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5 – 15 mcg</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10 – 15 mcg</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90352">
                <a:tc>
                  <a:txBody>
                    <a:bodyPr/>
                    <a:lstStyle/>
                    <a:p>
                      <a:pPr marL="0" marR="0">
                        <a:lnSpc>
                          <a:spcPct val="115000"/>
                        </a:lnSpc>
                        <a:spcBef>
                          <a:spcPts val="0"/>
                        </a:spcBef>
                        <a:spcAft>
                          <a:spcPts val="0"/>
                        </a:spcAft>
                      </a:pPr>
                      <a:r>
                        <a:rPr lang="en-US" sz="1600" b="1">
                          <a:latin typeface="Calibri"/>
                          <a:ea typeface="Calibri"/>
                          <a:cs typeface="Times New Roman"/>
                        </a:rPr>
                        <a:t>Selenium</a:t>
                      </a:r>
                      <a:endParaRPr lang="en-US" sz="16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1.5 – 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 – 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40 -60 mcg</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20 -60 mcg</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 name="TextBox 2"/>
          <p:cNvSpPr txBox="1"/>
          <p:nvPr/>
        </p:nvSpPr>
        <p:spPr>
          <a:xfrm>
            <a:off x="2178908" y="1087395"/>
            <a:ext cx="7710616" cy="369332"/>
          </a:xfrm>
          <a:prstGeom prst="rect">
            <a:avLst/>
          </a:prstGeom>
          <a:noFill/>
        </p:spPr>
        <p:txBody>
          <a:bodyPr wrap="square" rtlCol="0">
            <a:spAutoFit/>
          </a:bodyPr>
          <a:lstStyle/>
          <a:p>
            <a:pPr algn="ctr"/>
            <a:r>
              <a:rPr lang="en-US" dirty="0">
                <a:latin typeface="Century Gothic" panose="020B0502020202020204" pitchFamily="34" charset="0"/>
              </a:rPr>
              <a:t>Parenteral Trace Element Requirements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871364267"/>
      </p:ext>
    </p:extLst>
  </p:cSld>
  <p:clrMapOvr>
    <a:masterClrMapping/>
  </p:clrMapOvr>
  <mc:AlternateContent xmlns:mc="http://schemas.openxmlformats.org/markup-compatibility/2006" xmlns:p14="http://schemas.microsoft.com/office/powerpoint/2010/main">
    <mc:Choice Requires="p14">
      <p:transition spd="slow" p14:dur="2000" advTm="28390"/>
    </mc:Choice>
    <mc:Fallback xmlns="">
      <p:transition spd="slow" advTm="28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Iron</a:t>
            </a:r>
          </a:p>
        </p:txBody>
      </p:sp>
      <p:sp>
        <p:nvSpPr>
          <p:cNvPr id="3" name="Content Placeholder 2"/>
          <p:cNvSpPr>
            <a:spLocks noGrp="1"/>
          </p:cNvSpPr>
          <p:nvPr>
            <p:ph idx="1"/>
          </p:nvPr>
        </p:nvSpPr>
        <p:spPr/>
        <p:txBody>
          <a:bodyPr>
            <a:normAutofit lnSpcReduction="10000"/>
          </a:bodyPr>
          <a:lstStyle/>
          <a:p>
            <a:r>
              <a:rPr lang="en-US" dirty="0"/>
              <a:t>Incompatible with lipids</a:t>
            </a:r>
          </a:p>
          <a:p>
            <a:r>
              <a:rPr lang="en-US" dirty="0"/>
              <a:t>Iron should be given orally/</a:t>
            </a:r>
            <a:r>
              <a:rPr lang="en-US" dirty="0" err="1"/>
              <a:t>enterally</a:t>
            </a:r>
            <a:r>
              <a:rPr lang="en-US" dirty="0"/>
              <a:t> first.  If not tolerated, then consider parenteral route. </a:t>
            </a:r>
          </a:p>
          <a:p>
            <a:r>
              <a:rPr lang="en-US" dirty="0"/>
              <a:t>CW iron infusion</a:t>
            </a:r>
          </a:p>
          <a:p>
            <a:pPr lvl="1"/>
            <a:r>
              <a:rPr lang="en-US" dirty="0"/>
              <a:t>Iron sucrose or ferric </a:t>
            </a:r>
            <a:r>
              <a:rPr lang="en-US" dirty="0" err="1"/>
              <a:t>carboxymaltose</a:t>
            </a:r>
            <a:endParaRPr lang="en-US" dirty="0"/>
          </a:p>
          <a:p>
            <a:r>
              <a:rPr lang="en-US" dirty="0"/>
              <a:t>Iron dextran is the only form that can be added to PN in the absence of lipids (2:1)</a:t>
            </a:r>
          </a:p>
          <a:p>
            <a:pPr lvl="1"/>
            <a:r>
              <a:rPr lang="en-US" dirty="0"/>
              <a:t>Not given at CW</a:t>
            </a:r>
          </a:p>
          <a:p>
            <a:r>
              <a:rPr lang="en-US" dirty="0"/>
              <a:t>Avoid IV iron administration during sepsis</a:t>
            </a:r>
          </a:p>
          <a:p>
            <a:pPr lvl="1"/>
            <a:r>
              <a:rPr lang="en-US" dirty="0"/>
              <a:t>Potential bacterial overgrowth</a:t>
            </a:r>
          </a:p>
          <a:p>
            <a:pPr lvl="2"/>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897823778"/>
      </p:ext>
    </p:extLst>
  </p:cSld>
  <p:clrMapOvr>
    <a:masterClrMapping/>
  </p:clrMapOvr>
  <mc:AlternateContent xmlns:mc="http://schemas.openxmlformats.org/markup-compatibility/2006" xmlns:p14="http://schemas.microsoft.com/office/powerpoint/2010/main">
    <mc:Choice Requires="p14">
      <p:transition spd="slow" p14:dur="2000" advTm="56371"/>
    </mc:Choice>
    <mc:Fallback xmlns="">
      <p:transition spd="slow" advTm="56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Carnitine</a:t>
            </a:r>
          </a:p>
        </p:txBody>
      </p:sp>
      <p:sp>
        <p:nvSpPr>
          <p:cNvPr id="3" name="Content Placeholder 2"/>
          <p:cNvSpPr>
            <a:spLocks noGrp="1"/>
          </p:cNvSpPr>
          <p:nvPr>
            <p:ph idx="1"/>
          </p:nvPr>
        </p:nvSpPr>
        <p:spPr/>
        <p:txBody>
          <a:bodyPr>
            <a:normAutofit/>
          </a:bodyPr>
          <a:lstStyle/>
          <a:p>
            <a:r>
              <a:rPr lang="en-US" dirty="0" smtClean="0"/>
              <a:t>Conditionally </a:t>
            </a:r>
            <a:r>
              <a:rPr lang="en-US" dirty="0"/>
              <a:t>essential nutrient in premature neonates and infants on long-term </a:t>
            </a:r>
            <a:r>
              <a:rPr lang="en-US" dirty="0" smtClean="0"/>
              <a:t>PN</a:t>
            </a:r>
          </a:p>
          <a:p>
            <a:r>
              <a:rPr lang="en-US" dirty="0"/>
              <a:t>Transports LCFA into mitochondria for oxidation and energy </a:t>
            </a:r>
            <a:r>
              <a:rPr lang="en-US" dirty="0" smtClean="0"/>
              <a:t>production</a:t>
            </a:r>
            <a:endParaRPr lang="en-US" dirty="0"/>
          </a:p>
          <a:p>
            <a:r>
              <a:rPr lang="en-US" dirty="0"/>
              <a:t>Dose: 10-20 mg/kg/day</a:t>
            </a:r>
          </a:p>
          <a:p>
            <a:pPr lvl="1"/>
            <a:r>
              <a:rPr lang="en-US" dirty="0"/>
              <a:t>10 mg/kg automatically ordered in Neonatal TPN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3324962324"/>
      </p:ext>
    </p:extLst>
  </p:cSld>
  <p:clrMapOvr>
    <a:masterClrMapping/>
  </p:clrMapOvr>
  <mc:AlternateContent xmlns:mc="http://schemas.openxmlformats.org/markup-compatibility/2006" xmlns:p14="http://schemas.microsoft.com/office/powerpoint/2010/main">
    <mc:Choice Requires="p14">
      <p:transition spd="slow" p14:dur="2000" advTm="43198"/>
    </mc:Choice>
    <mc:Fallback xmlns="">
      <p:transition spd="slow" advTm="4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230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 Indications</a:t>
            </a:r>
          </a:p>
        </p:txBody>
      </p:sp>
      <p:sp>
        <p:nvSpPr>
          <p:cNvPr id="3" name="Content Placeholder 2"/>
          <p:cNvSpPr>
            <a:spLocks noGrp="1"/>
          </p:cNvSpPr>
          <p:nvPr>
            <p:ph sz="half" idx="1"/>
          </p:nvPr>
        </p:nvSpPr>
        <p:spPr>
          <a:xfrm>
            <a:off x="1981200" y="1417639"/>
            <a:ext cx="8044249" cy="4708525"/>
          </a:xfrm>
        </p:spPr>
        <p:txBody>
          <a:bodyPr>
            <a:normAutofit/>
          </a:bodyPr>
          <a:lstStyle/>
          <a:p>
            <a:r>
              <a:rPr lang="en-US" dirty="0"/>
              <a:t>Patient is unable to meet ongoing nutrition needs with oral diet and/or enteral feeds</a:t>
            </a:r>
          </a:p>
          <a:p>
            <a:pPr lvl="1"/>
            <a:r>
              <a:rPr lang="en-US" dirty="0"/>
              <a:t>Trial of EN has failed despite post-pyloric tube placement</a:t>
            </a:r>
          </a:p>
          <a:p>
            <a:pPr lvl="1"/>
            <a:r>
              <a:rPr lang="en-US" dirty="0"/>
              <a:t>Any patient population, but most common in:</a:t>
            </a:r>
          </a:p>
          <a:p>
            <a:pPr lvl="2"/>
            <a:r>
              <a:rPr lang="en-US" dirty="0"/>
              <a:t>GI, NICU, ICU, Oncology, Surgery</a:t>
            </a:r>
          </a:p>
          <a:p>
            <a:endParaRPr lang="en-US" dirty="0"/>
          </a:p>
          <a:p>
            <a:r>
              <a:rPr lang="en-US" dirty="0"/>
              <a:t>Take Home: If you’re going to start PN, there needs to be a reason why you </a:t>
            </a:r>
            <a:r>
              <a:rPr lang="en-US" i="1" u="sng" dirty="0"/>
              <a:t>can’t</a:t>
            </a:r>
            <a:r>
              <a:rPr lang="en-US" i="1" dirty="0"/>
              <a:t> </a:t>
            </a:r>
            <a:r>
              <a:rPr lang="en-US" dirty="0"/>
              <a:t>use EN.</a:t>
            </a:r>
          </a:p>
          <a:p>
            <a:endParaRPr lang="en-US" dirty="0"/>
          </a:p>
        </p:txBody>
      </p:sp>
      <p:pic>
        <p:nvPicPr>
          <p:cNvPr id="12" name="Audio 11">
            <a:hlinkClick r:id="" action="ppaction://media"/>
            <a:extLst>
              <a:ext uri="{FF2B5EF4-FFF2-40B4-BE49-F238E27FC236}">
                <a16:creationId xmlns:a16="http://schemas.microsoft.com/office/drawing/2014/main" xmlns="" id="{D73B606D-7A62-4E1E-BA37-F9660D0AC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4240161493"/>
      </p:ext>
    </p:extLst>
  </p:cSld>
  <p:clrMapOvr>
    <a:masterClrMapping/>
  </p:clrMapOvr>
  <mc:AlternateContent xmlns:mc="http://schemas.openxmlformats.org/markup-compatibility/2006" xmlns:p14="http://schemas.microsoft.com/office/powerpoint/2010/main">
    <mc:Choice Requires="p14">
      <p:transition spd="slow" p14:dur="2000" advTm="109058"/>
    </mc:Choice>
    <mc:Fallback xmlns="">
      <p:transition spd="slow" advTm="109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 Initiation</a:t>
            </a:r>
          </a:p>
        </p:txBody>
      </p:sp>
      <p:sp>
        <p:nvSpPr>
          <p:cNvPr id="3" name="Content Placeholder 2"/>
          <p:cNvSpPr>
            <a:spLocks noGrp="1"/>
          </p:cNvSpPr>
          <p:nvPr>
            <p:ph idx="1"/>
          </p:nvPr>
        </p:nvSpPr>
        <p:spPr/>
        <p:txBody>
          <a:bodyPr/>
          <a:lstStyle/>
          <a:p>
            <a:r>
              <a:rPr lang="en-US" dirty="0"/>
              <a:t>Within 24 hours for premature infants </a:t>
            </a:r>
          </a:p>
          <a:p>
            <a:r>
              <a:rPr lang="en-US" dirty="0"/>
              <a:t>1-2 days for malnourished infants and children</a:t>
            </a:r>
          </a:p>
          <a:p>
            <a:r>
              <a:rPr lang="en-US" dirty="0"/>
              <a:t>3-5 days well-nourished infants</a:t>
            </a:r>
          </a:p>
          <a:p>
            <a:r>
              <a:rPr lang="en-US" dirty="0"/>
              <a:t>5-7 days well-nourished children</a:t>
            </a:r>
            <a:endParaRPr lang="en-US" baseline="30000" dirty="0"/>
          </a:p>
          <a:p>
            <a:endParaRPr lang="en-US" dirty="0"/>
          </a:p>
        </p:txBody>
      </p:sp>
      <p:pic>
        <p:nvPicPr>
          <p:cNvPr id="11" name="Audio 10">
            <a:hlinkClick r:id="" action="ppaction://media"/>
            <a:extLst>
              <a:ext uri="{FF2B5EF4-FFF2-40B4-BE49-F238E27FC236}">
                <a16:creationId xmlns:a16="http://schemas.microsoft.com/office/drawing/2014/main" xmlns="" id="{61941759-FB77-46F7-B8D4-C0EA5AD5D4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281668647"/>
      </p:ext>
    </p:extLst>
  </p:cSld>
  <p:clrMapOvr>
    <a:masterClrMapping/>
  </p:clrMapOvr>
  <mc:AlternateContent xmlns:mc="http://schemas.openxmlformats.org/markup-compatibility/2006" xmlns:p14="http://schemas.microsoft.com/office/powerpoint/2010/main">
    <mc:Choice Requires="p14">
      <p:transition spd="slow" p14:dur="2000" advTm="42135"/>
    </mc:Choice>
    <mc:Fallback xmlns="">
      <p:transition spd="slow" advTm="4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PN Access</a:t>
            </a:r>
          </a:p>
        </p:txBody>
      </p:sp>
      <p:sp>
        <p:nvSpPr>
          <p:cNvPr id="6" name="Content Placeholder 5"/>
          <p:cNvSpPr>
            <a:spLocks noGrp="1"/>
          </p:cNvSpPr>
          <p:nvPr>
            <p:ph sz="quarter" idx="1"/>
          </p:nvPr>
        </p:nvSpPr>
        <p:spPr/>
        <p:txBody>
          <a:bodyPr>
            <a:normAutofit fontScale="92500" lnSpcReduction="10000"/>
          </a:bodyPr>
          <a:lstStyle/>
          <a:p>
            <a:pPr marL="342900" lvl="1" indent="-342900">
              <a:buFont typeface="Arial"/>
              <a:buChar char="•"/>
            </a:pPr>
            <a:r>
              <a:rPr lang="en-US" sz="3100" dirty="0"/>
              <a:t>Central</a:t>
            </a:r>
            <a:r>
              <a:rPr lang="en-US" dirty="0"/>
              <a:t> (PICC line, Central Line, Port)</a:t>
            </a:r>
          </a:p>
          <a:p>
            <a:pPr lvl="1"/>
            <a:r>
              <a:rPr lang="en-US" dirty="0"/>
              <a:t>PN support expected for more than 7-14 days</a:t>
            </a:r>
          </a:p>
          <a:p>
            <a:pPr lvl="1"/>
            <a:r>
              <a:rPr lang="en-US" dirty="0"/>
              <a:t>&gt;900 </a:t>
            </a:r>
            <a:r>
              <a:rPr lang="en-US" dirty="0" err="1"/>
              <a:t>mOsm</a:t>
            </a:r>
            <a:r>
              <a:rPr lang="en-US" dirty="0"/>
              <a:t>/L</a:t>
            </a:r>
          </a:p>
          <a:p>
            <a:pPr lvl="2"/>
            <a:r>
              <a:rPr lang="en-US" dirty="0"/>
              <a:t>PN components with greatest </a:t>
            </a:r>
            <a:r>
              <a:rPr lang="en-US" dirty="0" err="1"/>
              <a:t>osmolarity</a:t>
            </a:r>
            <a:r>
              <a:rPr lang="en-US" dirty="0"/>
              <a:t>: protein, dextrose, and sodium &amp; potassium salts</a:t>
            </a:r>
          </a:p>
          <a:p>
            <a:pPr lvl="1"/>
            <a:r>
              <a:rPr lang="en-US" dirty="0"/>
              <a:t>Can usually obtain adequate nutrition support</a:t>
            </a:r>
          </a:p>
          <a:p>
            <a:pPr lvl="1">
              <a:buNone/>
            </a:pPr>
            <a:endParaRPr lang="en-US" dirty="0"/>
          </a:p>
          <a:p>
            <a:r>
              <a:rPr lang="en-US" dirty="0"/>
              <a:t>Peripheral</a:t>
            </a:r>
          </a:p>
          <a:p>
            <a:pPr lvl="1">
              <a:lnSpc>
                <a:spcPct val="90000"/>
              </a:lnSpc>
            </a:pPr>
            <a:r>
              <a:rPr lang="en-US" dirty="0"/>
              <a:t>Indicated for short term support (&lt;7 days)</a:t>
            </a:r>
          </a:p>
          <a:p>
            <a:pPr lvl="1">
              <a:lnSpc>
                <a:spcPct val="90000"/>
              </a:lnSpc>
            </a:pPr>
            <a:r>
              <a:rPr lang="en-US" dirty="0"/>
              <a:t>&lt;900 </a:t>
            </a:r>
            <a:r>
              <a:rPr lang="en-US" dirty="0" err="1"/>
              <a:t>mOsm</a:t>
            </a:r>
            <a:r>
              <a:rPr lang="en-US" dirty="0"/>
              <a:t>/L</a:t>
            </a:r>
            <a:endParaRPr lang="en-US" dirty="0">
              <a:solidFill>
                <a:srgbClr val="FF0000"/>
              </a:solidFill>
            </a:endParaRPr>
          </a:p>
          <a:p>
            <a:pPr lvl="2">
              <a:lnSpc>
                <a:spcPct val="90000"/>
              </a:lnSpc>
            </a:pPr>
            <a:r>
              <a:rPr lang="en-US" dirty="0"/>
              <a:t>Dextrose limited to 10-12.5%</a:t>
            </a:r>
          </a:p>
          <a:p>
            <a:pPr lvl="2">
              <a:lnSpc>
                <a:spcPct val="90000"/>
              </a:lnSpc>
            </a:pPr>
            <a:r>
              <a:rPr lang="en-US" dirty="0"/>
              <a:t>Calcium &lt;20 </a:t>
            </a:r>
            <a:r>
              <a:rPr lang="en-US" dirty="0" err="1"/>
              <a:t>mEq</a:t>
            </a:r>
            <a:r>
              <a:rPr lang="en-US" dirty="0"/>
              <a:t>/L, Potassium &lt;60 </a:t>
            </a:r>
            <a:r>
              <a:rPr lang="en-US" dirty="0" err="1"/>
              <a:t>mEq</a:t>
            </a:r>
            <a:r>
              <a:rPr lang="en-US" dirty="0"/>
              <a:t>/L</a:t>
            </a:r>
          </a:p>
          <a:p>
            <a:pPr lvl="1">
              <a:lnSpc>
                <a:spcPct val="90000"/>
              </a:lnSpc>
            </a:pPr>
            <a:r>
              <a:rPr lang="en-US" dirty="0"/>
              <a:t>Usually not able to meet 100% needs</a:t>
            </a:r>
          </a:p>
          <a:p>
            <a:pPr marL="0" indent="0">
              <a:buNone/>
            </a:pPr>
            <a:endParaRPr lang="en-US" dirty="0"/>
          </a:p>
        </p:txBody>
      </p:sp>
      <p:pic>
        <p:nvPicPr>
          <p:cNvPr id="19" name="Audio 18">
            <a:hlinkClick r:id="" action="ppaction://media"/>
            <a:extLst>
              <a:ext uri="{FF2B5EF4-FFF2-40B4-BE49-F238E27FC236}">
                <a16:creationId xmlns:a16="http://schemas.microsoft.com/office/drawing/2014/main" xmlns="" id="{C1AC94DD-89AC-43E3-91D9-DE0D6CAB54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965121768"/>
      </p:ext>
    </p:extLst>
  </p:cSld>
  <p:clrMapOvr>
    <a:masterClrMapping/>
  </p:clrMapOvr>
  <mc:AlternateContent xmlns:mc="http://schemas.openxmlformats.org/markup-compatibility/2006" xmlns:p14="http://schemas.microsoft.com/office/powerpoint/2010/main">
    <mc:Choice Requires="p14">
      <p:transition spd="slow" p14:dur="2000" advTm="117970"/>
    </mc:Choice>
    <mc:Fallback xmlns="">
      <p:transition spd="slow" advTm="117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t>Criteria for </a:t>
            </a:r>
            <a:br>
              <a:rPr lang="en-US" sz="3600" dirty="0"/>
            </a:br>
            <a:r>
              <a:rPr lang="en-US" sz="3600" dirty="0"/>
              <a:t>Cautious Use of PN</a:t>
            </a:r>
          </a:p>
        </p:txBody>
      </p:sp>
      <p:graphicFrame>
        <p:nvGraphicFramePr>
          <p:cNvPr id="37962" name="Group 74"/>
          <p:cNvGraphicFramePr>
            <a:graphicFrameLocks noGrp="1"/>
          </p:cNvGraphicFramePr>
          <p:nvPr>
            <p:ph idx="1"/>
          </p:nvPr>
        </p:nvGraphicFramePr>
        <p:xfrm>
          <a:off x="1981200" y="1600201"/>
          <a:ext cx="8229600" cy="3383915"/>
        </p:xfrm>
        <a:graphic>
          <a:graphicData uri="http://schemas.openxmlformats.org/drawingml/2006/table">
            <a:tbl>
              <a:tblPr/>
              <a:tblGrid>
                <a:gridCol w="3788229">
                  <a:extLst>
                    <a:ext uri="{9D8B030D-6E8A-4147-A177-3AD203B41FA5}">
                      <a16:colId xmlns="" xmlns:a16="http://schemas.microsoft.com/office/drawing/2014/main" val="20000"/>
                    </a:ext>
                  </a:extLst>
                </a:gridCol>
                <a:gridCol w="4441371">
                  <a:extLst>
                    <a:ext uri="{9D8B030D-6E8A-4147-A177-3AD203B41FA5}">
                      <a16:colId xmlns=""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1" i="0" u="none" strike="noStrike" cap="none" normalizeH="0" baseline="0" dirty="0">
                          <a:ln>
                            <a:noFill/>
                          </a:ln>
                          <a:solidFill>
                            <a:schemeClr val="tx1"/>
                          </a:solidFill>
                          <a:effectLst/>
                          <a:latin typeface="Century Gothic" pitchFamily="34" charset="0"/>
                        </a:rPr>
                        <a:t>Condition</a:t>
                      </a:r>
                    </a:p>
                  </a:txBody>
                  <a:tcPr marL="156754" marR="156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1" i="0" u="none" strike="noStrike" cap="none" normalizeH="0" baseline="0" dirty="0">
                          <a:ln>
                            <a:noFill/>
                          </a:ln>
                          <a:solidFill>
                            <a:schemeClr val="tx1"/>
                          </a:solidFill>
                          <a:effectLst/>
                          <a:latin typeface="Century Gothic" pitchFamily="34" charset="0"/>
                        </a:rPr>
                        <a:t>Suggested Criteria</a:t>
                      </a:r>
                    </a:p>
                  </a:txBody>
                  <a:tcPr marL="156754" marR="156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a:ln>
                            <a:noFill/>
                          </a:ln>
                          <a:solidFill>
                            <a:schemeClr val="tx1"/>
                          </a:solidFill>
                          <a:effectLst/>
                          <a:latin typeface="Century Gothic" pitchFamily="34" charset="0"/>
                        </a:rPr>
                        <a:t>Hyperglycemia</a:t>
                      </a:r>
                    </a:p>
                  </a:txBody>
                  <a:tcPr marL="156754" marR="156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a:ln>
                            <a:noFill/>
                          </a:ln>
                          <a:solidFill>
                            <a:schemeClr val="tx1"/>
                          </a:solidFill>
                          <a:effectLst/>
                          <a:latin typeface="Century Gothic" pitchFamily="34" charset="0"/>
                        </a:rPr>
                        <a:t>Glucose &gt;300 mg/dL</a:t>
                      </a:r>
                    </a:p>
                  </a:txBody>
                  <a:tcPr marL="156754" marR="156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698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err="1">
                          <a:ln>
                            <a:noFill/>
                          </a:ln>
                          <a:solidFill>
                            <a:schemeClr val="tx1"/>
                          </a:solidFill>
                          <a:effectLst/>
                          <a:latin typeface="Century Gothic" pitchFamily="34" charset="0"/>
                        </a:rPr>
                        <a:t>Azotemia</a:t>
                      </a:r>
                      <a:endParaRPr kumimoji="0" lang="en-US" sz="1800" b="0" i="0" u="none" strike="noStrike" cap="none" normalizeH="0" baseline="0" dirty="0">
                        <a:ln>
                          <a:noFill/>
                        </a:ln>
                        <a:solidFill>
                          <a:schemeClr val="tx1"/>
                        </a:solidFill>
                        <a:effectLst/>
                        <a:latin typeface="Century Gothic" pitchFamily="34" charset="0"/>
                      </a:endParaRPr>
                    </a:p>
                  </a:txBody>
                  <a:tcPr marL="156754" marR="156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a:ln>
                            <a:noFill/>
                          </a:ln>
                          <a:solidFill>
                            <a:schemeClr val="tx1"/>
                          </a:solidFill>
                          <a:effectLst/>
                          <a:latin typeface="Century Gothic" pitchFamily="34" charset="0"/>
                        </a:rPr>
                        <a:t>BUN &gt;100 mg/dL </a:t>
                      </a:r>
                    </a:p>
                  </a:txBody>
                  <a:tcPr marL="156754" marR="156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968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err="1">
                          <a:ln>
                            <a:noFill/>
                          </a:ln>
                          <a:solidFill>
                            <a:schemeClr val="tx1"/>
                          </a:solidFill>
                          <a:effectLst/>
                          <a:latin typeface="Century Gothic" pitchFamily="34" charset="0"/>
                        </a:rPr>
                        <a:t>Hyperosmolality</a:t>
                      </a:r>
                      <a:endParaRPr kumimoji="0" lang="en-US" sz="1800" b="0" i="0" u="none" strike="noStrike" cap="none" normalizeH="0" baseline="0" dirty="0">
                        <a:ln>
                          <a:noFill/>
                        </a:ln>
                        <a:solidFill>
                          <a:schemeClr val="tx1"/>
                        </a:solidFill>
                        <a:effectLst/>
                        <a:latin typeface="Century Gothic" pitchFamily="34" charset="0"/>
                      </a:endParaRPr>
                    </a:p>
                  </a:txBody>
                  <a:tcPr marL="156754" marR="156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a:ln>
                            <a:noFill/>
                          </a:ln>
                          <a:solidFill>
                            <a:schemeClr val="tx1"/>
                          </a:solidFill>
                          <a:effectLst/>
                          <a:latin typeface="Century Gothic" pitchFamily="34" charset="0"/>
                        </a:rPr>
                        <a:t>Serum osmolality &gt;350 mOsm/kg</a:t>
                      </a:r>
                    </a:p>
                  </a:txBody>
                  <a:tcPr marL="156754" marR="156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0321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a:ln>
                            <a:noFill/>
                          </a:ln>
                          <a:solidFill>
                            <a:schemeClr val="tx1"/>
                          </a:solidFill>
                          <a:effectLst/>
                          <a:latin typeface="Century Gothic" pitchFamily="34" charset="0"/>
                        </a:rPr>
                        <a:t>Hypernatremia</a:t>
                      </a:r>
                    </a:p>
                  </a:txBody>
                  <a:tcPr marL="156754" marR="156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a:ln>
                            <a:noFill/>
                          </a:ln>
                          <a:solidFill>
                            <a:schemeClr val="tx1"/>
                          </a:solidFill>
                          <a:effectLst/>
                          <a:latin typeface="Century Gothic" pitchFamily="34" charset="0"/>
                        </a:rPr>
                        <a:t>Na &gt;150 </a:t>
                      </a:r>
                      <a:r>
                        <a:rPr kumimoji="0" lang="en-US" sz="1800" b="0" i="0" u="none" strike="noStrike" cap="none" normalizeH="0" baseline="0" dirty="0" err="1">
                          <a:ln>
                            <a:noFill/>
                          </a:ln>
                          <a:solidFill>
                            <a:schemeClr val="tx1"/>
                          </a:solidFill>
                          <a:effectLst/>
                          <a:latin typeface="Century Gothic" pitchFamily="34" charset="0"/>
                        </a:rPr>
                        <a:t>mEq</a:t>
                      </a:r>
                      <a:r>
                        <a:rPr kumimoji="0" lang="en-US" sz="1800" b="0" i="0" u="none" strike="noStrike" cap="none" normalizeH="0" baseline="0" dirty="0">
                          <a:ln>
                            <a:noFill/>
                          </a:ln>
                          <a:solidFill>
                            <a:schemeClr val="tx1"/>
                          </a:solidFill>
                          <a:effectLst/>
                          <a:latin typeface="Century Gothic" pitchFamily="34" charset="0"/>
                        </a:rPr>
                        <a:t>/L</a:t>
                      </a:r>
                    </a:p>
                  </a:txBody>
                  <a:tcPr marL="156754" marR="156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err="1">
                          <a:ln>
                            <a:noFill/>
                          </a:ln>
                          <a:solidFill>
                            <a:schemeClr val="tx1"/>
                          </a:solidFill>
                          <a:effectLst/>
                          <a:latin typeface="Century Gothic" pitchFamily="34" charset="0"/>
                        </a:rPr>
                        <a:t>Hypokalemia</a:t>
                      </a:r>
                      <a:endParaRPr kumimoji="0" lang="en-US" sz="1800" b="0" i="0" u="none" strike="noStrike" cap="none" normalizeH="0" baseline="0" dirty="0">
                        <a:ln>
                          <a:noFill/>
                        </a:ln>
                        <a:solidFill>
                          <a:schemeClr val="tx1"/>
                        </a:solidFill>
                        <a:effectLst/>
                        <a:latin typeface="Century Gothic" pitchFamily="34" charset="0"/>
                      </a:endParaRPr>
                    </a:p>
                  </a:txBody>
                  <a:tcPr marL="156754" marR="156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a:ln>
                            <a:noFill/>
                          </a:ln>
                          <a:solidFill>
                            <a:schemeClr val="tx1"/>
                          </a:solidFill>
                          <a:effectLst/>
                          <a:latin typeface="Century Gothic" pitchFamily="34" charset="0"/>
                        </a:rPr>
                        <a:t>K &lt;3 </a:t>
                      </a:r>
                      <a:r>
                        <a:rPr kumimoji="0" lang="en-US" sz="1800" b="0" i="0" u="none" strike="noStrike" cap="none" normalizeH="0" baseline="0" dirty="0" err="1">
                          <a:ln>
                            <a:noFill/>
                          </a:ln>
                          <a:solidFill>
                            <a:schemeClr val="tx1"/>
                          </a:solidFill>
                          <a:effectLst/>
                          <a:latin typeface="Century Gothic" pitchFamily="34" charset="0"/>
                        </a:rPr>
                        <a:t>mEq</a:t>
                      </a:r>
                      <a:r>
                        <a:rPr kumimoji="0" lang="en-US" sz="1800" b="0" i="0" u="none" strike="noStrike" cap="none" normalizeH="0" baseline="0" dirty="0">
                          <a:ln>
                            <a:noFill/>
                          </a:ln>
                          <a:solidFill>
                            <a:schemeClr val="tx1"/>
                          </a:solidFill>
                          <a:effectLst/>
                          <a:latin typeface="Century Gothic" pitchFamily="34" charset="0"/>
                        </a:rPr>
                        <a:t>/L</a:t>
                      </a:r>
                    </a:p>
                  </a:txBody>
                  <a:tcPr marL="156754" marR="156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048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err="1">
                          <a:ln>
                            <a:noFill/>
                          </a:ln>
                          <a:solidFill>
                            <a:schemeClr val="tx1"/>
                          </a:solidFill>
                          <a:effectLst/>
                          <a:latin typeface="Century Gothic" pitchFamily="34" charset="0"/>
                        </a:rPr>
                        <a:t>Hyperchloremic</a:t>
                      </a:r>
                      <a:r>
                        <a:rPr kumimoji="0" lang="en-US" sz="1800" b="0" i="0" u="none" strike="noStrike" cap="none" normalizeH="0" baseline="0" dirty="0">
                          <a:ln>
                            <a:noFill/>
                          </a:ln>
                          <a:solidFill>
                            <a:schemeClr val="tx1"/>
                          </a:solidFill>
                          <a:effectLst/>
                          <a:latin typeface="Century Gothic" pitchFamily="34" charset="0"/>
                        </a:rPr>
                        <a:t> </a:t>
                      </a:r>
                      <a:r>
                        <a:rPr kumimoji="0" lang="en-US" sz="1200" b="0" i="0" u="none" strike="noStrike" kern="1200" cap="none" normalizeH="0" baseline="0" dirty="0">
                          <a:ln>
                            <a:noFill/>
                          </a:ln>
                          <a:solidFill>
                            <a:schemeClr val="tx1"/>
                          </a:solidFill>
                          <a:effectLst/>
                          <a:latin typeface="Century Gothic" pitchFamily="34" charset="0"/>
                          <a:ea typeface="+mn-ea"/>
                          <a:cs typeface="+mn-cs"/>
                        </a:rPr>
                        <a:t>(metabolic acidosis)</a:t>
                      </a:r>
                    </a:p>
                  </a:txBody>
                  <a:tcPr marL="156754" marR="156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err="1">
                          <a:ln>
                            <a:noFill/>
                          </a:ln>
                          <a:solidFill>
                            <a:schemeClr val="tx1"/>
                          </a:solidFill>
                          <a:effectLst/>
                          <a:latin typeface="Century Gothic" pitchFamily="34" charset="0"/>
                        </a:rPr>
                        <a:t>Cl</a:t>
                      </a:r>
                      <a:r>
                        <a:rPr kumimoji="0" lang="en-US" sz="1800" b="0" i="0" u="none" strike="noStrike" cap="none" normalizeH="0" baseline="0" dirty="0">
                          <a:ln>
                            <a:noFill/>
                          </a:ln>
                          <a:solidFill>
                            <a:schemeClr val="tx1"/>
                          </a:solidFill>
                          <a:effectLst/>
                          <a:latin typeface="Century Gothic" pitchFamily="34" charset="0"/>
                        </a:rPr>
                        <a:t> &gt;115 </a:t>
                      </a:r>
                      <a:r>
                        <a:rPr kumimoji="0" lang="en-US" sz="1800" b="0" i="0" u="none" strike="noStrike" cap="none" normalizeH="0" baseline="0" dirty="0" err="1">
                          <a:ln>
                            <a:noFill/>
                          </a:ln>
                          <a:solidFill>
                            <a:schemeClr val="tx1"/>
                          </a:solidFill>
                          <a:effectLst/>
                          <a:latin typeface="Century Gothic" pitchFamily="34" charset="0"/>
                        </a:rPr>
                        <a:t>mEq</a:t>
                      </a:r>
                      <a:r>
                        <a:rPr kumimoji="0" lang="en-US" sz="1800" b="0" i="0" u="none" strike="noStrike" cap="none" normalizeH="0" baseline="0" dirty="0">
                          <a:ln>
                            <a:noFill/>
                          </a:ln>
                          <a:solidFill>
                            <a:schemeClr val="tx1"/>
                          </a:solidFill>
                          <a:effectLst/>
                          <a:latin typeface="Century Gothic" pitchFamily="34" charset="0"/>
                        </a:rPr>
                        <a:t>/L</a:t>
                      </a:r>
                    </a:p>
                  </a:txBody>
                  <a:tcPr marL="156754" marR="156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err="1">
                          <a:ln>
                            <a:noFill/>
                          </a:ln>
                          <a:solidFill>
                            <a:schemeClr val="tx1"/>
                          </a:solidFill>
                          <a:effectLst/>
                          <a:latin typeface="Century Gothic" pitchFamily="34" charset="0"/>
                        </a:rPr>
                        <a:t>Hypochloremic</a:t>
                      </a:r>
                      <a:r>
                        <a:rPr kumimoji="0" lang="en-US" sz="1800" b="0" i="0" u="none" strike="noStrike" cap="none" normalizeH="0" baseline="0" dirty="0">
                          <a:ln>
                            <a:noFill/>
                          </a:ln>
                          <a:solidFill>
                            <a:schemeClr val="tx1"/>
                          </a:solidFill>
                          <a:effectLst/>
                          <a:latin typeface="Century Gothic" pitchFamily="34" charset="0"/>
                        </a:rPr>
                        <a:t> </a:t>
                      </a:r>
                      <a:r>
                        <a:rPr kumimoji="0" lang="en-US" sz="1200" b="0" i="0" u="none" strike="noStrike" cap="none" normalizeH="0" baseline="0" dirty="0">
                          <a:ln>
                            <a:noFill/>
                          </a:ln>
                          <a:solidFill>
                            <a:schemeClr val="tx1"/>
                          </a:solidFill>
                          <a:effectLst/>
                          <a:latin typeface="Century Gothic" pitchFamily="34" charset="0"/>
                        </a:rPr>
                        <a:t>(metabolic alkalosis)</a:t>
                      </a:r>
                    </a:p>
                  </a:txBody>
                  <a:tcPr marL="156754" marR="156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err="1">
                          <a:ln>
                            <a:noFill/>
                          </a:ln>
                          <a:solidFill>
                            <a:schemeClr val="tx1"/>
                          </a:solidFill>
                          <a:effectLst/>
                          <a:latin typeface="Century Gothic" pitchFamily="34" charset="0"/>
                        </a:rPr>
                        <a:t>Cl</a:t>
                      </a:r>
                      <a:r>
                        <a:rPr kumimoji="0" lang="en-US" sz="1800" b="0" i="0" u="none" strike="noStrike" cap="none" normalizeH="0" baseline="0" dirty="0">
                          <a:ln>
                            <a:noFill/>
                          </a:ln>
                          <a:solidFill>
                            <a:schemeClr val="tx1"/>
                          </a:solidFill>
                          <a:effectLst/>
                          <a:latin typeface="Century Gothic" pitchFamily="34" charset="0"/>
                        </a:rPr>
                        <a:t> &lt;85 </a:t>
                      </a:r>
                      <a:r>
                        <a:rPr kumimoji="0" lang="en-US" sz="1800" b="0" i="0" u="none" strike="noStrike" cap="none" normalizeH="0" baseline="0" dirty="0" err="1">
                          <a:ln>
                            <a:noFill/>
                          </a:ln>
                          <a:solidFill>
                            <a:schemeClr val="tx1"/>
                          </a:solidFill>
                          <a:effectLst/>
                          <a:latin typeface="Century Gothic" pitchFamily="34" charset="0"/>
                        </a:rPr>
                        <a:t>mEq</a:t>
                      </a:r>
                      <a:r>
                        <a:rPr kumimoji="0" lang="en-US" sz="1800" b="0" i="0" u="none" strike="noStrike" cap="none" normalizeH="0" baseline="0" dirty="0">
                          <a:ln>
                            <a:noFill/>
                          </a:ln>
                          <a:solidFill>
                            <a:schemeClr val="tx1"/>
                          </a:solidFill>
                          <a:effectLst/>
                          <a:latin typeface="Century Gothic" pitchFamily="34" charset="0"/>
                        </a:rPr>
                        <a:t>/L</a:t>
                      </a:r>
                    </a:p>
                  </a:txBody>
                  <a:tcPr marL="156754" marR="156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err="1">
                          <a:ln>
                            <a:noFill/>
                          </a:ln>
                          <a:solidFill>
                            <a:schemeClr val="tx1"/>
                          </a:solidFill>
                          <a:effectLst/>
                          <a:latin typeface="Century Gothic" pitchFamily="34" charset="0"/>
                        </a:rPr>
                        <a:t>Hypophosphatemia</a:t>
                      </a:r>
                      <a:endParaRPr kumimoji="0" lang="en-US" sz="1800" b="0" i="0" u="none" strike="noStrike" cap="none" normalizeH="0" baseline="0" dirty="0">
                        <a:ln>
                          <a:noFill/>
                        </a:ln>
                        <a:solidFill>
                          <a:schemeClr val="tx1"/>
                        </a:solidFill>
                        <a:effectLst/>
                        <a:latin typeface="Century Gothic" pitchFamily="34" charset="0"/>
                      </a:endParaRPr>
                    </a:p>
                  </a:txBody>
                  <a:tcPr marL="156754" marR="156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US" sz="1800" b="0" i="0" u="none" strike="noStrike" cap="none" normalizeH="0" baseline="0" dirty="0" err="1">
                          <a:ln>
                            <a:noFill/>
                          </a:ln>
                          <a:solidFill>
                            <a:schemeClr val="tx1"/>
                          </a:solidFill>
                          <a:effectLst/>
                          <a:latin typeface="Century Gothic" pitchFamily="34" charset="0"/>
                        </a:rPr>
                        <a:t>Phos</a:t>
                      </a:r>
                      <a:r>
                        <a:rPr kumimoji="0" lang="en-US" sz="1800" b="0" i="0" u="none" strike="noStrike" cap="none" normalizeH="0" baseline="0" dirty="0">
                          <a:ln>
                            <a:noFill/>
                          </a:ln>
                          <a:solidFill>
                            <a:schemeClr val="tx1"/>
                          </a:solidFill>
                          <a:effectLst/>
                          <a:latin typeface="Century Gothic" pitchFamily="34" charset="0"/>
                        </a:rPr>
                        <a:t> &lt;2 mg/</a:t>
                      </a:r>
                      <a:r>
                        <a:rPr kumimoji="0" lang="en-US" sz="1800" b="0" i="0" u="none" strike="noStrike" cap="none" normalizeH="0" baseline="0" dirty="0" err="1">
                          <a:ln>
                            <a:noFill/>
                          </a:ln>
                          <a:solidFill>
                            <a:schemeClr val="tx1"/>
                          </a:solidFill>
                          <a:effectLst/>
                          <a:latin typeface="Century Gothic" pitchFamily="34" charset="0"/>
                        </a:rPr>
                        <a:t>dL</a:t>
                      </a:r>
                      <a:endParaRPr kumimoji="0" lang="en-US" sz="1800" b="0" i="0" u="none" strike="noStrike" cap="none" normalizeH="0" baseline="0" dirty="0">
                        <a:ln>
                          <a:noFill/>
                        </a:ln>
                        <a:solidFill>
                          <a:schemeClr val="tx1"/>
                        </a:solidFill>
                        <a:effectLst/>
                        <a:latin typeface="Century Gothic" pitchFamily="34" charset="0"/>
                      </a:endParaRPr>
                    </a:p>
                  </a:txBody>
                  <a:tcPr marL="156754" marR="156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bl>
          </a:graphicData>
        </a:graphic>
      </p:graphicFrame>
      <p:sp>
        <p:nvSpPr>
          <p:cNvPr id="10243" name="Rectangle 3"/>
          <p:cNvSpPr>
            <a:spLocks noGrp="1" noChangeArrowheads="1"/>
          </p:cNvSpPr>
          <p:nvPr>
            <p:ph type="body" sz="half" idx="4294967295"/>
          </p:nvPr>
        </p:nvSpPr>
        <p:spPr>
          <a:xfrm>
            <a:off x="1981201" y="5166678"/>
            <a:ext cx="8229600" cy="1691323"/>
          </a:xfrm>
        </p:spPr>
        <p:txBody>
          <a:bodyPr/>
          <a:lstStyle/>
          <a:p>
            <a:pPr eaLnBrk="1" hangingPunct="1">
              <a:lnSpc>
                <a:spcPct val="90000"/>
              </a:lnSpc>
              <a:buSzTx/>
              <a:buFont typeface="Arial" panose="020B0604020202020204" pitchFamily="34" charset="0"/>
              <a:buChar char="•"/>
            </a:pPr>
            <a:r>
              <a:rPr lang="en-US" sz="2000" dirty="0"/>
              <a:t>These levels may temporarily contraindicate starting PN</a:t>
            </a:r>
          </a:p>
          <a:p>
            <a:pPr eaLnBrk="1" hangingPunct="1">
              <a:lnSpc>
                <a:spcPct val="90000"/>
              </a:lnSpc>
              <a:buSzTx/>
              <a:buFont typeface="Arial" panose="020B0604020202020204" pitchFamily="34" charset="0"/>
              <a:buChar char="•"/>
            </a:pPr>
            <a:r>
              <a:rPr lang="en-US" sz="2000" dirty="0"/>
              <a:t>Severe electrolyte abnormalities should not be corrected with PN, may need to use IV fluids and electrolyte replacements to correct abnormalities prior to starting PN or in addition to starting PN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8238" y="6218238"/>
            <a:ext cx="487362" cy="487362"/>
          </a:xfrm>
          <a:prstGeom prst="rect">
            <a:avLst/>
          </a:prstGeom>
        </p:spPr>
      </p:pic>
    </p:spTree>
    <p:extLst>
      <p:ext uri="{BB962C8B-B14F-4D97-AF65-F5344CB8AC3E}">
        <p14:creationId xmlns:p14="http://schemas.microsoft.com/office/powerpoint/2010/main" val="555887560"/>
      </p:ext>
    </p:extLst>
  </p:cSld>
  <p:clrMapOvr>
    <a:masterClrMapping/>
  </p:clrMapOvr>
  <mc:AlternateContent xmlns:mc="http://schemas.openxmlformats.org/markup-compatibility/2006" xmlns:p14="http://schemas.microsoft.com/office/powerpoint/2010/main">
    <mc:Choice Requires="p14">
      <p:transition spd="slow" p14:dur="2000" advTm="41571"/>
    </mc:Choice>
    <mc:Fallback xmlns="">
      <p:transition spd="slow" advTm="4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a:t>Long-term PN Complications</a:t>
            </a:r>
          </a:p>
        </p:txBody>
      </p:sp>
      <p:pic>
        <p:nvPicPr>
          <p:cNvPr id="2" name="Audio 1">
            <a:hlinkClick r:id="" action="ppaction://media"/>
            <a:extLst>
              <a:ext uri="{FF2B5EF4-FFF2-40B4-BE49-F238E27FC236}">
                <a16:creationId xmlns:a16="http://schemas.microsoft.com/office/drawing/2014/main" xmlns="" id="{5FAE31FA-6104-4B15-9E0C-170A8A3B8E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3565302878"/>
      </p:ext>
    </p:extLst>
  </p:cSld>
  <p:clrMapOvr>
    <a:masterClrMapping/>
  </p:clrMapOvr>
  <mc:AlternateContent xmlns:mc="http://schemas.openxmlformats.org/markup-compatibility/2006" xmlns:p14="http://schemas.microsoft.com/office/powerpoint/2010/main">
    <mc:Choice Requires="p14">
      <p:transition spd="slow" p14:dur="2000" advTm="7857"/>
    </mc:Choice>
    <mc:Fallback xmlns="">
      <p:transition spd="slow" advTm="7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hildren's Wisconsin">
      <a:dk1>
        <a:srgbClr val="004998"/>
      </a:dk1>
      <a:lt1>
        <a:srgbClr val="FFFFFF"/>
      </a:lt1>
      <a:dk2>
        <a:srgbClr val="0075C9"/>
      </a:dk2>
      <a:lt2>
        <a:srgbClr val="E7E6E6"/>
      </a:lt2>
      <a:accent1>
        <a:srgbClr val="0075C9"/>
      </a:accent1>
      <a:accent2>
        <a:srgbClr val="FF6B00"/>
      </a:accent2>
      <a:accent3>
        <a:srgbClr val="3AC1CD"/>
      </a:accent3>
      <a:accent4>
        <a:srgbClr val="C2D500"/>
      </a:accent4>
      <a:accent5>
        <a:srgbClr val="534588"/>
      </a:accent5>
      <a:accent6>
        <a:srgbClr val="C31F3E"/>
      </a:accent6>
      <a:hlink>
        <a:srgbClr val="0075C9"/>
      </a:hlink>
      <a:folHlink>
        <a:srgbClr val="0075C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7713</TotalTime>
  <Words>3293</Words>
  <Application>Microsoft Office PowerPoint</Application>
  <PresentationFormat>Widescreen</PresentationFormat>
  <Paragraphs>477</Paragraphs>
  <Slides>44</Slides>
  <Notes>42</Notes>
  <HiddenSlides>0</HiddenSlides>
  <MMClips>43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ＭＳ Ｐゴシック</vt:lpstr>
      <vt:lpstr>Arial</vt:lpstr>
      <vt:lpstr>Calibri</vt:lpstr>
      <vt:lpstr>Century Gothic</vt:lpstr>
      <vt:lpstr>Times New Roman</vt:lpstr>
      <vt:lpstr>Wingdings</vt:lpstr>
      <vt:lpstr>Office Theme</vt:lpstr>
      <vt:lpstr>Parenteral Nutrition: Basics, Macronutrients</vt:lpstr>
      <vt:lpstr>Outline</vt:lpstr>
      <vt:lpstr>PN Initiation</vt:lpstr>
      <vt:lpstr>PN Indications Nutrition Support Algorithm1</vt:lpstr>
      <vt:lpstr>PN Indications</vt:lpstr>
      <vt:lpstr>PN Initiation</vt:lpstr>
      <vt:lpstr>PN Access</vt:lpstr>
      <vt:lpstr>Criteria for  Cautious Use of PN</vt:lpstr>
      <vt:lpstr>Long-term PN Complications</vt:lpstr>
      <vt:lpstr>Risks of PN</vt:lpstr>
      <vt:lpstr>PN Associated Liver Disease</vt:lpstr>
      <vt:lpstr>Metabolic Bone Disease</vt:lpstr>
      <vt:lpstr>PN Case Study &amp; Prescription</vt:lpstr>
      <vt:lpstr>PN Case Study</vt:lpstr>
      <vt:lpstr>Fluid</vt:lpstr>
      <vt:lpstr>PN Case Study</vt:lpstr>
      <vt:lpstr>Energy Estimating Calorie Needs</vt:lpstr>
      <vt:lpstr>PN Case Study</vt:lpstr>
      <vt:lpstr>Macronutrients</vt:lpstr>
      <vt:lpstr>Lipids</vt:lpstr>
      <vt:lpstr>Intralipid®</vt:lpstr>
      <vt:lpstr>Smoflipid®</vt:lpstr>
      <vt:lpstr>Clinolipid®</vt:lpstr>
      <vt:lpstr>Omegaven®</vt:lpstr>
      <vt:lpstr>Lipids</vt:lpstr>
      <vt:lpstr>Case Study </vt:lpstr>
      <vt:lpstr>Protein</vt:lpstr>
      <vt:lpstr>Protein</vt:lpstr>
      <vt:lpstr>Case Study</vt:lpstr>
      <vt:lpstr>Carbohydrate</vt:lpstr>
      <vt:lpstr>Carbohydrate</vt:lpstr>
      <vt:lpstr>Case Study</vt:lpstr>
      <vt:lpstr>Case Study</vt:lpstr>
      <vt:lpstr>Case Study</vt:lpstr>
      <vt:lpstr>Case Study</vt:lpstr>
      <vt:lpstr>Vitamins and Minerals</vt:lpstr>
      <vt:lpstr>Vitamins</vt:lpstr>
      <vt:lpstr>Vitamins</vt:lpstr>
      <vt:lpstr>Trace Elements</vt:lpstr>
      <vt:lpstr>Trace Elements</vt:lpstr>
      <vt:lpstr>Trace Elements</vt:lpstr>
      <vt:lpstr>Iron</vt:lpstr>
      <vt:lpstr>Carnitine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Hettich, Kyndal</cp:lastModifiedBy>
  <cp:revision>38</cp:revision>
  <dcterms:created xsi:type="dcterms:W3CDTF">2019-09-16T12:56:25Z</dcterms:created>
  <dcterms:modified xsi:type="dcterms:W3CDTF">2023-09-28T15:34:20Z</dcterms:modified>
</cp:coreProperties>
</file>