
<file path=[Content_Types].xml><?xml version="1.0" encoding="utf-8"?>
<Types xmlns="http://schemas.openxmlformats.org/package/2006/content-types">
  <Default Extension="png" ContentType="image/png"/>
  <Default Extension="jpeg" ContentType="image/jpeg"/>
  <Default Extension="m4a" ContentType="audio/mp4"/>
  <Default Extension="emf" ContentType="image/x-emf"/>
  <Default Extension="wma" ContentType="audio/x-ms-wma"/>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1.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2.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3.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4.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5.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6.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0"/>
  </p:notesMasterIdLst>
  <p:sldIdLst>
    <p:sldId id="256" r:id="rId2"/>
    <p:sldId id="297" r:id="rId3"/>
    <p:sldId id="317" r:id="rId4"/>
    <p:sldId id="298" r:id="rId5"/>
    <p:sldId id="299" r:id="rId6"/>
    <p:sldId id="300" r:id="rId7"/>
    <p:sldId id="322" r:id="rId8"/>
    <p:sldId id="301" r:id="rId9"/>
    <p:sldId id="319" r:id="rId10"/>
    <p:sldId id="320" r:id="rId11"/>
    <p:sldId id="318" r:id="rId12"/>
    <p:sldId id="302" r:id="rId13"/>
    <p:sldId id="303" r:id="rId14"/>
    <p:sldId id="304" r:id="rId15"/>
    <p:sldId id="305" r:id="rId16"/>
    <p:sldId id="306" r:id="rId17"/>
    <p:sldId id="307" r:id="rId18"/>
    <p:sldId id="321" r:id="rId19"/>
    <p:sldId id="308" r:id="rId20"/>
    <p:sldId id="309" r:id="rId21"/>
    <p:sldId id="310" r:id="rId22"/>
    <p:sldId id="311" r:id="rId23"/>
    <p:sldId id="312" r:id="rId24"/>
    <p:sldId id="313" r:id="rId25"/>
    <p:sldId id="314" r:id="rId26"/>
    <p:sldId id="315" r:id="rId27"/>
    <p:sldId id="316" r:id="rId28"/>
    <p:sldId id="257" r:id="rId29"/>
    <p:sldId id="258" r:id="rId30"/>
    <p:sldId id="259" r:id="rId31"/>
    <p:sldId id="260" r:id="rId32"/>
    <p:sldId id="261" r:id="rId33"/>
    <p:sldId id="262" r:id="rId34"/>
    <p:sldId id="263" r:id="rId35"/>
    <p:sldId id="264" r:id="rId36"/>
    <p:sldId id="265" r:id="rId37"/>
    <p:sldId id="266" r:id="rId38"/>
    <p:sldId id="267" r:id="rId39"/>
    <p:sldId id="268" r:id="rId40"/>
    <p:sldId id="269" r:id="rId41"/>
    <p:sldId id="270" r:id="rId42"/>
    <p:sldId id="271" r:id="rId43"/>
    <p:sldId id="272" r:id="rId44"/>
    <p:sldId id="273" r:id="rId45"/>
    <p:sldId id="274" r:id="rId46"/>
    <p:sldId id="275" r:id="rId47"/>
    <p:sldId id="276" r:id="rId48"/>
    <p:sldId id="277" r:id="rId49"/>
    <p:sldId id="278" r:id="rId50"/>
    <p:sldId id="279" r:id="rId51"/>
    <p:sldId id="280" r:id="rId52"/>
    <p:sldId id="281" r:id="rId53"/>
    <p:sldId id="282" r:id="rId54"/>
    <p:sldId id="283" r:id="rId55"/>
    <p:sldId id="284" r:id="rId56"/>
    <p:sldId id="285" r:id="rId57"/>
    <p:sldId id="286" r:id="rId58"/>
    <p:sldId id="287" r:id="rId59"/>
    <p:sldId id="288" r:id="rId60"/>
    <p:sldId id="289" r:id="rId61"/>
    <p:sldId id="290" r:id="rId62"/>
    <p:sldId id="291" r:id="rId63"/>
    <p:sldId id="292" r:id="rId64"/>
    <p:sldId id="293" r:id="rId65"/>
    <p:sldId id="294" r:id="rId66"/>
    <p:sldId id="295" r:id="rId67"/>
    <p:sldId id="296" r:id="rId68"/>
    <p:sldId id="344" r:id="rId6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ttich, Kyndal" initials="HK" lastIdx="11" clrIdx="0">
    <p:extLst>
      <p:ext uri="{19B8F6BF-5375-455C-9EA6-DF929625EA0E}">
        <p15:presenceInfo xmlns:p15="http://schemas.microsoft.com/office/powerpoint/2012/main" userId="S-1-5-21-1106761166-651487977-1343923553-51217" providerId="AD"/>
      </p:ext>
    </p:extLst>
  </p:cmAuthor>
  <p:cmAuthor id="2" name="Fabus, Nicole" initials="FN" lastIdx="2" clrIdx="1">
    <p:extLst>
      <p:ext uri="{19B8F6BF-5375-455C-9EA6-DF929625EA0E}">
        <p15:presenceInfo xmlns:p15="http://schemas.microsoft.com/office/powerpoint/2012/main" userId="S-1-5-21-1106761166-651487977-1343923553-421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5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713"/>
    <p:restoredTop sz="73557" autoAdjust="0"/>
  </p:normalViewPr>
  <p:slideViewPr>
    <p:cSldViewPr snapToGrid="0" snapToObjects="1">
      <p:cViewPr varScale="1">
        <p:scale>
          <a:sx n="97" d="100"/>
          <a:sy n="97" d="100"/>
        </p:scale>
        <p:origin x="816" y="90"/>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487E6BB-CB99-401F-83A2-40C88A683889}" type="datetimeFigureOut">
              <a:rPr lang="en-US" smtClean="0"/>
              <a:t>1/17/2022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9F481EA-E708-48EF-9CF9-A29235E93ED3}" type="slidenum">
              <a:rPr lang="en-US" smtClean="0"/>
              <a:t>‹#›</a:t>
            </a:fld>
            <a:endParaRPr lang="en-US"/>
          </a:p>
        </p:txBody>
      </p:sp>
    </p:spTree>
    <p:extLst>
      <p:ext uri="{BB962C8B-B14F-4D97-AF65-F5344CB8AC3E}">
        <p14:creationId xmlns:p14="http://schemas.microsoft.com/office/powerpoint/2010/main" val="278398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Maintaining</a:t>
            </a:r>
            <a:r>
              <a:rPr lang="en-US" baseline="0" dirty="0"/>
              <a:t> goal calories instead of overfeeding when ordering in goal GIR vs % dextrose especially when volumes change frequently. Remember our goal GIR was 10 mg/kg/min </a:t>
            </a:r>
            <a:endParaRPr lang="en-US" dirty="0"/>
          </a:p>
        </p:txBody>
      </p:sp>
      <p:sp>
        <p:nvSpPr>
          <p:cNvPr id="4" name="Slide Number Placeholder 3"/>
          <p:cNvSpPr>
            <a:spLocks noGrp="1"/>
          </p:cNvSpPr>
          <p:nvPr>
            <p:ph type="sldNum" sz="quarter" idx="10"/>
          </p:nvPr>
        </p:nvSpPr>
        <p:spPr/>
        <p:txBody>
          <a:bodyPr/>
          <a:lstStyle/>
          <a:p>
            <a:fld id="{5940C45D-595B-4F50-8779-1303E7CAFA5C}" type="slidenum">
              <a:rPr lang="en-US" smtClean="0"/>
              <a:t>8</a:t>
            </a:fld>
            <a:endParaRPr lang="en-US"/>
          </a:p>
        </p:txBody>
      </p:sp>
    </p:spTree>
    <p:extLst>
      <p:ext uri="{BB962C8B-B14F-4D97-AF65-F5344CB8AC3E}">
        <p14:creationId xmlns:p14="http://schemas.microsoft.com/office/powerpoint/2010/main" val="643491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Potassium typically starts around</a:t>
            </a:r>
            <a:r>
              <a:rPr lang="en-US" baseline="0" dirty="0"/>
              <a:t> 20 </a:t>
            </a:r>
            <a:r>
              <a:rPr lang="en-US" baseline="0" dirty="0" err="1"/>
              <a:t>mEq</a:t>
            </a:r>
            <a:r>
              <a:rPr lang="en-US" baseline="0" dirty="0"/>
              <a:t>/L. </a:t>
            </a:r>
            <a:endParaRPr lang="en-US" dirty="0"/>
          </a:p>
        </p:txBody>
      </p:sp>
      <p:sp>
        <p:nvSpPr>
          <p:cNvPr id="4" name="Slide Number Placeholder 3"/>
          <p:cNvSpPr>
            <a:spLocks noGrp="1"/>
          </p:cNvSpPr>
          <p:nvPr>
            <p:ph type="sldNum" sz="quarter" idx="10"/>
          </p:nvPr>
        </p:nvSpPr>
        <p:spPr/>
        <p:txBody>
          <a:bodyPr/>
          <a:lstStyle/>
          <a:p>
            <a:fld id="{5940C45D-595B-4F50-8779-1303E7CAFA5C}" type="slidenum">
              <a:rPr lang="en-US" smtClean="0"/>
              <a:t>23</a:t>
            </a:fld>
            <a:endParaRPr lang="en-US"/>
          </a:p>
        </p:txBody>
      </p:sp>
    </p:spTree>
    <p:extLst>
      <p:ext uri="{BB962C8B-B14F-4D97-AF65-F5344CB8AC3E}">
        <p14:creationId xmlns:p14="http://schemas.microsoft.com/office/powerpoint/2010/main" val="34620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F481EA-E708-48EF-9CF9-A29235E93ED3}" type="slidenum">
              <a:rPr lang="en-US" smtClean="0"/>
              <a:t>28</a:t>
            </a:fld>
            <a:endParaRPr lang="en-US"/>
          </a:p>
        </p:txBody>
      </p:sp>
    </p:spTree>
    <p:extLst>
      <p:ext uri="{BB962C8B-B14F-4D97-AF65-F5344CB8AC3E}">
        <p14:creationId xmlns:p14="http://schemas.microsoft.com/office/powerpoint/2010/main" val="2229266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F481EA-E708-48EF-9CF9-A29235E93ED3}" type="slidenum">
              <a:rPr lang="en-US" smtClean="0"/>
              <a:t>29</a:t>
            </a:fld>
            <a:endParaRPr lang="en-US"/>
          </a:p>
        </p:txBody>
      </p:sp>
    </p:spTree>
    <p:extLst>
      <p:ext uri="{BB962C8B-B14F-4D97-AF65-F5344CB8AC3E}">
        <p14:creationId xmlns:p14="http://schemas.microsoft.com/office/powerpoint/2010/main" val="15507733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F481EA-E708-48EF-9CF9-A29235E93ED3}" type="slidenum">
              <a:rPr lang="en-US" smtClean="0"/>
              <a:t>30</a:t>
            </a:fld>
            <a:endParaRPr lang="en-US"/>
          </a:p>
        </p:txBody>
      </p:sp>
    </p:spTree>
    <p:extLst>
      <p:ext uri="{BB962C8B-B14F-4D97-AF65-F5344CB8AC3E}">
        <p14:creationId xmlns:p14="http://schemas.microsoft.com/office/powerpoint/2010/main" val="42150337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F481EA-E708-48EF-9CF9-A29235E93ED3}" type="slidenum">
              <a:rPr lang="en-US" smtClean="0"/>
              <a:t>31</a:t>
            </a:fld>
            <a:endParaRPr lang="en-US"/>
          </a:p>
        </p:txBody>
      </p:sp>
    </p:spTree>
    <p:extLst>
      <p:ext uri="{BB962C8B-B14F-4D97-AF65-F5344CB8AC3E}">
        <p14:creationId xmlns:p14="http://schemas.microsoft.com/office/powerpoint/2010/main" val="28490574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F481EA-E708-48EF-9CF9-A29235E93ED3}" type="slidenum">
              <a:rPr lang="en-US" smtClean="0"/>
              <a:t>32</a:t>
            </a:fld>
            <a:endParaRPr lang="en-US"/>
          </a:p>
        </p:txBody>
      </p:sp>
    </p:spTree>
    <p:extLst>
      <p:ext uri="{BB962C8B-B14F-4D97-AF65-F5344CB8AC3E}">
        <p14:creationId xmlns:p14="http://schemas.microsoft.com/office/powerpoint/2010/main" val="36230217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 on voiceover to</a:t>
            </a:r>
            <a:r>
              <a:rPr lang="en-US" baseline="0" dirty="0"/>
              <a:t> changes to units</a:t>
            </a:r>
          </a:p>
          <a:p>
            <a:r>
              <a:rPr lang="en-US" baseline="0" dirty="0"/>
              <a:t>Where to go for these references</a:t>
            </a:r>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33</a:t>
            </a:fld>
            <a:endParaRPr lang="en-US"/>
          </a:p>
        </p:txBody>
      </p:sp>
    </p:spTree>
    <p:extLst>
      <p:ext uri="{BB962C8B-B14F-4D97-AF65-F5344CB8AC3E}">
        <p14:creationId xmlns:p14="http://schemas.microsoft.com/office/powerpoint/2010/main" val="36758304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now</a:t>
            </a:r>
            <a:r>
              <a:rPr lang="en-US" baseline="0" dirty="0"/>
              <a:t> transition to the discussion of acid/base balance.</a:t>
            </a:r>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34</a:t>
            </a:fld>
            <a:endParaRPr lang="en-US"/>
          </a:p>
        </p:txBody>
      </p:sp>
    </p:spTree>
    <p:extLst>
      <p:ext uri="{BB962C8B-B14F-4D97-AF65-F5344CB8AC3E}">
        <p14:creationId xmlns:p14="http://schemas.microsoft.com/office/powerpoint/2010/main" val="17023062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does the body regulate</a:t>
            </a:r>
            <a:r>
              <a:rPr lang="en-US" baseline="0" dirty="0"/>
              <a:t> acid/base balance? There are 3 main body systems involved-the lungs, kidneys and an exogenous buffer system.  The lungs provide a rapid response that can start within an hour and are typically managed quickly.  The kidneys are a slower response, can be 3-5 days.  The final is the exogenous buffer system.  This is a system that uses carbonic acid and bicarbonate to buffer each other. Bicarbonate is the primary buffer in the body as it absorbs free hydrogen that is excreted in the kidney.  This forms carbonic </a:t>
            </a:r>
            <a:r>
              <a:rPr lang="en-US" baseline="0" dirty="0" err="1"/>
              <a:t>anyhrase</a:t>
            </a:r>
            <a:r>
              <a:rPr lang="en-US" baseline="0" dirty="0"/>
              <a:t> that finally breaks down to water and carbon dioxide to be excreted by the lungs.</a:t>
            </a:r>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35</a:t>
            </a:fld>
            <a:endParaRPr lang="en-US"/>
          </a:p>
        </p:txBody>
      </p:sp>
    </p:spTree>
    <p:extLst>
      <p:ext uri="{BB962C8B-B14F-4D97-AF65-F5344CB8AC3E}">
        <p14:creationId xmlns:p14="http://schemas.microsoft.com/office/powerpoint/2010/main" val="2695746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acidosis?</a:t>
            </a:r>
            <a:r>
              <a:rPr lang="en-US" baseline="0" dirty="0"/>
              <a:t>  Simply a decrease in plasma hydrogen concentration.  As pH decreases, hydrogen concentration increases. When you have a high pH there is a low hydrogen concentration and when you have a low pH there is a high hydrogen concentration.  Therefore, when the pH is low-you have acidosis.  Normal plasma pH is 7.3-7.45, if it is less than 7.3 you  have acidosis.</a:t>
            </a:r>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36</a:t>
            </a:fld>
            <a:endParaRPr lang="en-US"/>
          </a:p>
        </p:txBody>
      </p:sp>
    </p:spTree>
    <p:extLst>
      <p:ext uri="{BB962C8B-B14F-4D97-AF65-F5344CB8AC3E}">
        <p14:creationId xmlns:p14="http://schemas.microsoft.com/office/powerpoint/2010/main" val="1370179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Recommending</a:t>
            </a:r>
            <a:r>
              <a:rPr lang="en-US" baseline="0" dirty="0"/>
              <a:t> a goal GIR allows you to provide appropriate calories despite constantly changing volumes of TPN, especially within ICU settings. </a:t>
            </a:r>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9</a:t>
            </a:fld>
            <a:endParaRPr lang="en-US"/>
          </a:p>
        </p:txBody>
      </p:sp>
    </p:spTree>
    <p:extLst>
      <p:ext uri="{BB962C8B-B14F-4D97-AF65-F5344CB8AC3E}">
        <p14:creationId xmlns:p14="http://schemas.microsoft.com/office/powerpoint/2010/main" val="27727982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alkalosis? Simply a decrease of plasma hydrogen</a:t>
            </a:r>
            <a:r>
              <a:rPr lang="en-US" baseline="0" dirty="0"/>
              <a:t> concentration. Therefore, high pH is a low hydrogen concentration, and low pH is a high hydrogen concentration.  High pH is alkalosis, noting a plasma pH &gt;7.45.  </a:t>
            </a:r>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37</a:t>
            </a:fld>
            <a:endParaRPr lang="en-US"/>
          </a:p>
        </p:txBody>
      </p:sp>
    </p:spTree>
    <p:extLst>
      <p:ext uri="{BB962C8B-B14F-4D97-AF65-F5344CB8AC3E}">
        <p14:creationId xmlns:p14="http://schemas.microsoft.com/office/powerpoint/2010/main" val="20079400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respiratory</a:t>
            </a:r>
            <a:r>
              <a:rPr lang="en-US" baseline="0" dirty="0"/>
              <a:t> changes.  Respiratory acid/base disorders are related to changes in plasma CO2 or pCO2.  pCO2 is regulated by the lungs with normal being 35-45mm Hg.  In times of hyperventilation, the pCO2 is low and hypoventilation the pCO2 is high.  To have respiratory acidosis, you need a low plasma pH and a high pCO2.  In respiratory alkalosis, you have a high plasma pH but a low pCO2.</a:t>
            </a:r>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38</a:t>
            </a:fld>
            <a:endParaRPr lang="en-US"/>
          </a:p>
        </p:txBody>
      </p:sp>
    </p:spTree>
    <p:extLst>
      <p:ext uri="{BB962C8B-B14F-4D97-AF65-F5344CB8AC3E}">
        <p14:creationId xmlns:p14="http://schemas.microsoft.com/office/powerpoint/2010/main" val="40265918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noted, in respiratory acidosis</a:t>
            </a:r>
            <a:r>
              <a:rPr lang="en-US" baseline="0" dirty="0"/>
              <a:t> there is an increase in pCO2.  Bicarbonate increases to try to compensate.</a:t>
            </a:r>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39</a:t>
            </a:fld>
            <a:endParaRPr lang="en-US"/>
          </a:p>
        </p:txBody>
      </p:sp>
    </p:spTree>
    <p:extLst>
      <p:ext uri="{BB962C8B-B14F-4D97-AF65-F5344CB8AC3E}">
        <p14:creationId xmlns:p14="http://schemas.microsoft.com/office/powerpoint/2010/main" val="4388690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a:t>
            </a:r>
            <a:r>
              <a:rPr lang="en-US" baseline="0" dirty="0"/>
              <a:t> respiratory acidosis-how do you treat it?  You treat the underlying disorder.  Common diagnoses are: pneumonia, ARDS, pulmonary edema, interstitial lung disease, </a:t>
            </a:r>
            <a:r>
              <a:rPr lang="en-US" baseline="0" dirty="0" err="1"/>
              <a:t>laryngomalacia</a:t>
            </a:r>
            <a:r>
              <a:rPr lang="en-US" baseline="0" dirty="0"/>
              <a:t>, asthma, apnea of prematurity and sleep apnea.</a:t>
            </a:r>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40</a:t>
            </a:fld>
            <a:endParaRPr lang="en-US"/>
          </a:p>
        </p:txBody>
      </p:sp>
    </p:spTree>
    <p:extLst>
      <p:ext uri="{BB962C8B-B14F-4D97-AF65-F5344CB8AC3E}">
        <p14:creationId xmlns:p14="http://schemas.microsoft.com/office/powerpoint/2010/main" val="25638681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Respiratory</a:t>
            </a:r>
            <a:r>
              <a:rPr lang="en-US" baseline="0" dirty="0"/>
              <a:t> alkalosis is a decrease in pCO2.  Bicarbonate decreases to compensate-this results in hyperventilation—also known as </a:t>
            </a:r>
            <a:r>
              <a:rPr lang="en-US" baseline="0" dirty="0" err="1"/>
              <a:t>hypercapnia</a:t>
            </a:r>
            <a:r>
              <a:rPr lang="en-US" baseline="0" dirty="0"/>
              <a:t>.</a:t>
            </a:r>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41</a:t>
            </a:fld>
            <a:endParaRPr lang="en-US"/>
          </a:p>
        </p:txBody>
      </p:sp>
    </p:spTree>
    <p:extLst>
      <p:ext uri="{BB962C8B-B14F-4D97-AF65-F5344CB8AC3E}">
        <p14:creationId xmlns:p14="http://schemas.microsoft.com/office/powerpoint/2010/main" val="29569976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Treatment of respiratory</a:t>
            </a:r>
            <a:r>
              <a:rPr lang="en-US" baseline="0" dirty="0"/>
              <a:t> alkalosis is intubation or even breathing into a paper bag.  Common diagnoses are tachypnea, syncope, anxiety and over-ventilation.</a:t>
            </a:r>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42</a:t>
            </a:fld>
            <a:endParaRPr lang="en-US"/>
          </a:p>
        </p:txBody>
      </p:sp>
    </p:spTree>
    <p:extLst>
      <p:ext uri="{BB962C8B-B14F-4D97-AF65-F5344CB8AC3E}">
        <p14:creationId xmlns:p14="http://schemas.microsoft.com/office/powerpoint/2010/main" val="20270802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move on to</a:t>
            </a:r>
            <a:r>
              <a:rPr lang="en-US" baseline="0" dirty="0"/>
              <a:t> metabolic changes.  Metabolic acid/base disorders are related to changes in plasma bicarbonate, which is regulated by the kidneys.  Normal level is 17-31mEq/L.  If too much is excreted by the kidneys, you have a low plasma </a:t>
            </a:r>
            <a:r>
              <a:rPr lang="en-US" baseline="0" dirty="0" err="1"/>
              <a:t>bicarb</a:t>
            </a:r>
            <a:r>
              <a:rPr lang="en-US" baseline="0" dirty="0"/>
              <a:t> and if not enough is excreted in the urine you have high plasma </a:t>
            </a:r>
            <a:r>
              <a:rPr lang="en-US" baseline="0" dirty="0" err="1"/>
              <a:t>bicarb</a:t>
            </a:r>
            <a:r>
              <a:rPr lang="en-US" baseline="0" dirty="0"/>
              <a:t>.  In metabolic acidosis you have a both a low serum pH and a low plasma </a:t>
            </a:r>
            <a:r>
              <a:rPr lang="en-US" baseline="0" dirty="0" err="1"/>
              <a:t>bicarb</a:t>
            </a:r>
            <a:r>
              <a:rPr lang="en-US" baseline="0" dirty="0"/>
              <a:t>.  In metabolic alkalosis, you have a high plasma pH and high plasma </a:t>
            </a:r>
            <a:r>
              <a:rPr lang="en-US" baseline="0" dirty="0" err="1"/>
              <a:t>bicarb</a:t>
            </a:r>
            <a:r>
              <a:rPr lang="en-US" baseline="0" dirty="0"/>
              <a:t>.</a:t>
            </a:r>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43</a:t>
            </a:fld>
            <a:endParaRPr lang="en-US"/>
          </a:p>
        </p:txBody>
      </p:sp>
    </p:spTree>
    <p:extLst>
      <p:ext uri="{BB962C8B-B14F-4D97-AF65-F5344CB8AC3E}">
        <p14:creationId xmlns:p14="http://schemas.microsoft.com/office/powerpoint/2010/main" val="33206152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metabolic acidosis-the body has to either lose </a:t>
            </a:r>
            <a:r>
              <a:rPr lang="en-US" baseline="0" dirty="0" err="1"/>
              <a:t>bicarb</a:t>
            </a:r>
            <a:r>
              <a:rPr lang="en-US" baseline="0" dirty="0"/>
              <a:t> or gain/lose acid.  You can lose </a:t>
            </a:r>
            <a:r>
              <a:rPr lang="en-US" baseline="0" dirty="0" err="1"/>
              <a:t>bicarb</a:t>
            </a:r>
            <a:r>
              <a:rPr lang="en-US" baseline="0" dirty="0"/>
              <a:t> in times of increased GI tract loss such as EC </a:t>
            </a:r>
            <a:r>
              <a:rPr lang="en-US" baseline="0" dirty="0" err="1"/>
              <a:t>fistults</a:t>
            </a:r>
            <a:r>
              <a:rPr lang="en-US" baseline="0" dirty="0"/>
              <a:t>, ileostomy and/or </a:t>
            </a:r>
            <a:r>
              <a:rPr lang="en-US" baseline="0" dirty="0" err="1"/>
              <a:t>jejunostomy</a:t>
            </a:r>
            <a:r>
              <a:rPr lang="en-US" baseline="0" dirty="0"/>
              <a:t> output or overall increased output such as diarrhea.  You can gain/lose acid in times of sepsis, DKA, Tylenol ingestion, decrease in renal function or gastric losses/output.</a:t>
            </a:r>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44</a:t>
            </a:fld>
            <a:endParaRPr lang="en-US"/>
          </a:p>
        </p:txBody>
      </p:sp>
    </p:spTree>
    <p:extLst>
      <p:ext uri="{BB962C8B-B14F-4D97-AF65-F5344CB8AC3E}">
        <p14:creationId xmlns:p14="http://schemas.microsoft.com/office/powerpoint/2010/main" val="30245098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a:t>
            </a:r>
            <a:r>
              <a:rPr lang="en-US" baseline="0" dirty="0"/>
              <a:t> you manage metabolic alkalosis?  You reduce the amount of acid.  If the patient is on TPN-you increase acetate (which is your base), if you only have IV fluids—you switch to acetate in the IV fluids.  Example: patient with newly diagnosed rotavirus who requires “stool replacements” for stool output &gt;20mL/kg/day.  Change the IV fluids to sodium acetate from sodium chloride.  </a:t>
            </a:r>
            <a:r>
              <a:rPr lang="en-US" baseline="0" dirty="0" err="1"/>
              <a:t>Bicitra</a:t>
            </a:r>
            <a:r>
              <a:rPr lang="en-US" baseline="0" dirty="0"/>
              <a:t> is a bicarbonate medication that can also be given.  In rare and severe cases, dialysis may be required.</a:t>
            </a:r>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45</a:t>
            </a:fld>
            <a:endParaRPr lang="en-US"/>
          </a:p>
        </p:txBody>
      </p:sp>
    </p:spTree>
    <p:extLst>
      <p:ext uri="{BB962C8B-B14F-4D97-AF65-F5344CB8AC3E}">
        <p14:creationId xmlns:p14="http://schemas.microsoft.com/office/powerpoint/2010/main" val="24893284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Metabolic</a:t>
            </a:r>
            <a:r>
              <a:rPr lang="en-US" baseline="0" dirty="0"/>
              <a:t> alkalosis is a loss of acid or too much </a:t>
            </a:r>
            <a:r>
              <a:rPr lang="en-US" baseline="0" dirty="0" err="1"/>
              <a:t>bicarb</a:t>
            </a:r>
            <a:r>
              <a:rPr lang="en-US" baseline="0" dirty="0"/>
              <a:t>. Acid loss can occur with gastric losses/output in times of </a:t>
            </a:r>
            <a:r>
              <a:rPr lang="en-US" baseline="0" dirty="0" err="1"/>
              <a:t>gtube</a:t>
            </a:r>
            <a:r>
              <a:rPr lang="en-US" baseline="0" dirty="0"/>
              <a:t> drainage or vomiting.  Too much </a:t>
            </a:r>
            <a:r>
              <a:rPr lang="en-US" baseline="0" dirty="0" err="1"/>
              <a:t>bicarb</a:t>
            </a:r>
            <a:r>
              <a:rPr lang="en-US" baseline="0" dirty="0"/>
              <a:t> can result from LR ,too much acetate in IV fluids or over-dose of citrate medications including </a:t>
            </a:r>
            <a:r>
              <a:rPr lang="en-US" baseline="0" dirty="0" err="1"/>
              <a:t>Bicitra</a:t>
            </a:r>
            <a:r>
              <a:rPr lang="en-US" baseline="0" dirty="0"/>
              <a:t>.</a:t>
            </a:r>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46</a:t>
            </a:fld>
            <a:endParaRPr lang="en-US"/>
          </a:p>
        </p:txBody>
      </p:sp>
    </p:spTree>
    <p:extLst>
      <p:ext uri="{BB962C8B-B14F-4D97-AF65-F5344CB8AC3E}">
        <p14:creationId xmlns:p14="http://schemas.microsoft.com/office/powerpoint/2010/main" val="201440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Practice</a:t>
            </a:r>
            <a:r>
              <a:rPr lang="en-US" baseline="0" dirty="0"/>
              <a:t> #1 = GIR 6 mg/kg/min</a:t>
            </a:r>
          </a:p>
          <a:p>
            <a:r>
              <a:rPr lang="en-US" baseline="0" dirty="0"/>
              <a:t>Practice #2 </a:t>
            </a:r>
            <a:r>
              <a:rPr lang="en-US" baseline="0"/>
              <a:t>= D14.4%</a:t>
            </a:r>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10</a:t>
            </a:fld>
            <a:endParaRPr lang="en-US"/>
          </a:p>
        </p:txBody>
      </p:sp>
    </p:spTree>
    <p:extLst>
      <p:ext uri="{BB962C8B-B14F-4D97-AF65-F5344CB8AC3E}">
        <p14:creationId xmlns:p14="http://schemas.microsoft.com/office/powerpoint/2010/main" val="30974216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a:t>
            </a:r>
            <a:r>
              <a:rPr lang="en-US" baseline="0" dirty="0"/>
              <a:t> you manage metabolic acidosis? If on TPN-pull out more (or all) of the acetate.  If on IV fluids, remove acetate and transition to all fluids as sodium chloride.  Medically, stopping or decreasing Lasix or </a:t>
            </a:r>
            <a:r>
              <a:rPr lang="en-US" baseline="0" dirty="0" err="1"/>
              <a:t>Aldactazide</a:t>
            </a:r>
            <a:r>
              <a:rPr lang="en-US" baseline="0" dirty="0"/>
              <a:t> are helpful, treating vomiting and if the patient has gastric loss-you can start a H2 blocker or PPI to help minimize acid loss.</a:t>
            </a:r>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47</a:t>
            </a:fld>
            <a:endParaRPr lang="en-US"/>
          </a:p>
        </p:txBody>
      </p:sp>
    </p:spTree>
    <p:extLst>
      <p:ext uri="{BB962C8B-B14F-4D97-AF65-F5344CB8AC3E}">
        <p14:creationId xmlns:p14="http://schemas.microsoft.com/office/powerpoint/2010/main" val="5337352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is very helpful to demonstrate the fact that acid base disorders</a:t>
            </a:r>
            <a:r>
              <a:rPr lang="en-US" baseline="0" dirty="0"/>
              <a:t> rarely occur alone and often compensate for one another.</a:t>
            </a:r>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48</a:t>
            </a:fld>
            <a:endParaRPr lang="en-US"/>
          </a:p>
        </p:txBody>
      </p:sp>
    </p:spTree>
    <p:extLst>
      <p:ext uri="{BB962C8B-B14F-4D97-AF65-F5344CB8AC3E}">
        <p14:creationId xmlns:p14="http://schemas.microsoft.com/office/powerpoint/2010/main" val="25927237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now use some</a:t>
            </a:r>
            <a:r>
              <a:rPr lang="en-US" baseline="0" dirty="0"/>
              <a:t> case examples to show how to determine acid/base status in times you have a blood gas.  This occurs in the critical care unit.</a:t>
            </a:r>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49</a:t>
            </a:fld>
            <a:endParaRPr lang="en-US"/>
          </a:p>
        </p:txBody>
      </p:sp>
    </p:spTree>
    <p:extLst>
      <p:ext uri="{BB962C8B-B14F-4D97-AF65-F5344CB8AC3E}">
        <p14:creationId xmlns:p14="http://schemas.microsoft.com/office/powerpoint/2010/main" val="41091622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decision tree</a:t>
            </a:r>
            <a:r>
              <a:rPr lang="en-US" baseline="0" dirty="0"/>
              <a:t> a very helpful diagram to use in your practice in determining acid/base balance.</a:t>
            </a:r>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50</a:t>
            </a:fld>
            <a:endParaRPr lang="en-US"/>
          </a:p>
        </p:txBody>
      </p:sp>
    </p:spTree>
    <p:extLst>
      <p:ext uri="{BB962C8B-B14F-4D97-AF65-F5344CB8AC3E}">
        <p14:creationId xmlns:p14="http://schemas.microsoft.com/office/powerpoint/2010/main" val="20745736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 litt</a:t>
            </a:r>
            <a:r>
              <a:rPr lang="en-US" baseline="0" dirty="0"/>
              <a:t>le more specifically about TPN </a:t>
            </a:r>
            <a:r>
              <a:rPr lang="en-US" baseline="0" dirty="0" err="1"/>
              <a:t>managenment</a:t>
            </a:r>
            <a:r>
              <a:rPr lang="en-US" baseline="0" dirty="0"/>
              <a:t>.  Acetate is the base solution in TPN, chloride is the acid solution.</a:t>
            </a:r>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51</a:t>
            </a:fld>
            <a:endParaRPr lang="en-US"/>
          </a:p>
        </p:txBody>
      </p:sp>
    </p:spTree>
    <p:extLst>
      <p:ext uri="{BB962C8B-B14F-4D97-AF65-F5344CB8AC3E}">
        <p14:creationId xmlns:p14="http://schemas.microsoft.com/office/powerpoint/2010/main" val="28900748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 excess.  This is a lab that you will see in the ICU when blood</a:t>
            </a:r>
            <a:r>
              <a:rPr lang="en-US" baseline="0" dirty="0"/>
              <a:t> is taken from a central line.  In terms of TPN management, a normal base excess is near 0.  Trends are important! If it is trending negative, consider adding or increasing % acetate.  However, if it is trending positive, reduce the % acetate or remove it altogether.</a:t>
            </a:r>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52</a:t>
            </a:fld>
            <a:endParaRPr lang="en-US"/>
          </a:p>
        </p:txBody>
      </p:sp>
    </p:spTree>
    <p:extLst>
      <p:ext uri="{BB962C8B-B14F-4D97-AF65-F5344CB8AC3E}">
        <p14:creationId xmlns:p14="http://schemas.microsoft.com/office/powerpoint/2010/main" val="28173891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a:t>
            </a:r>
            <a:r>
              <a:rPr lang="en-US" baseline="0" dirty="0"/>
              <a:t> shows the normal lab values for CW. You can also see these in Epic if you hover over the lab itself.</a:t>
            </a:r>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53</a:t>
            </a:fld>
            <a:endParaRPr lang="en-US"/>
          </a:p>
        </p:txBody>
      </p:sp>
    </p:spTree>
    <p:extLst>
      <p:ext uri="{BB962C8B-B14F-4D97-AF65-F5344CB8AC3E}">
        <p14:creationId xmlns:p14="http://schemas.microsoft.com/office/powerpoint/2010/main" val="24554906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a patient example.  This is a term neonate with a TEF who</a:t>
            </a:r>
            <a:r>
              <a:rPr lang="en-US" baseline="0" dirty="0"/>
              <a:t> is </a:t>
            </a:r>
            <a:r>
              <a:rPr lang="en-US" baseline="0" dirty="0" err="1"/>
              <a:t>extubated</a:t>
            </a:r>
            <a:r>
              <a:rPr lang="en-US" baseline="0" dirty="0"/>
              <a:t> on full TPN.  (go through all labs)</a:t>
            </a:r>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54</a:t>
            </a:fld>
            <a:endParaRPr lang="en-US"/>
          </a:p>
        </p:txBody>
      </p:sp>
    </p:spTree>
    <p:extLst>
      <p:ext uri="{BB962C8B-B14F-4D97-AF65-F5344CB8AC3E}">
        <p14:creationId xmlns:p14="http://schemas.microsoft.com/office/powerpoint/2010/main" val="31788537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through all labs</a:t>
            </a:r>
            <a:r>
              <a:rPr lang="en-US" baseline="0" dirty="0"/>
              <a:t> normal vs high/low).  This patient has metabolic acidosis and you would add or increase % acetate.</a:t>
            </a:r>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55</a:t>
            </a:fld>
            <a:endParaRPr lang="en-US"/>
          </a:p>
        </p:txBody>
      </p:sp>
    </p:spTree>
    <p:extLst>
      <p:ext uri="{BB962C8B-B14F-4D97-AF65-F5344CB8AC3E}">
        <p14:creationId xmlns:p14="http://schemas.microsoft.com/office/powerpoint/2010/main" val="19380981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example #2.</a:t>
            </a:r>
            <a:r>
              <a:rPr lang="en-US" baseline="0" dirty="0"/>
              <a:t>  This is a 2 month old with CMV colitis, who is </a:t>
            </a:r>
            <a:r>
              <a:rPr lang="en-US" baseline="0" dirty="0" err="1"/>
              <a:t>extubated</a:t>
            </a:r>
            <a:r>
              <a:rPr lang="en-US" baseline="0" dirty="0"/>
              <a:t> but still on TPN. (go through all labs)</a:t>
            </a:r>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56</a:t>
            </a:fld>
            <a:endParaRPr lang="en-US"/>
          </a:p>
        </p:txBody>
      </p:sp>
    </p:spTree>
    <p:extLst>
      <p:ext uri="{BB962C8B-B14F-4D97-AF65-F5344CB8AC3E}">
        <p14:creationId xmlns:p14="http://schemas.microsoft.com/office/powerpoint/2010/main" val="3643944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F481EA-E708-48EF-9CF9-A29235E93ED3}" type="slidenum">
              <a:rPr lang="en-US" smtClean="0"/>
              <a:t>12</a:t>
            </a:fld>
            <a:endParaRPr lang="en-US"/>
          </a:p>
        </p:txBody>
      </p:sp>
    </p:spTree>
    <p:extLst>
      <p:ext uri="{BB962C8B-B14F-4D97-AF65-F5344CB8AC3E}">
        <p14:creationId xmlns:p14="http://schemas.microsoft.com/office/powerpoint/2010/main" val="9382520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all labs for normal, high/low).</a:t>
            </a:r>
            <a:r>
              <a:rPr lang="en-US" baseline="0" dirty="0"/>
              <a:t> This patient actually has respiratory acidosis with a possible concurrent metabolic acidosis.  In this case, you would add or increase the % acetate in the patient’s TPN.</a:t>
            </a:r>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57</a:t>
            </a:fld>
            <a:endParaRPr lang="en-US"/>
          </a:p>
        </p:txBody>
      </p:sp>
    </p:spTree>
    <p:extLst>
      <p:ext uri="{BB962C8B-B14F-4D97-AF65-F5344CB8AC3E}">
        <p14:creationId xmlns:p14="http://schemas.microsoft.com/office/powerpoint/2010/main" val="2773548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patient case</a:t>
            </a:r>
            <a:r>
              <a:rPr lang="en-US" baseline="0" dirty="0"/>
              <a:t> #3.  A 2 day old term infant with TGA, who is intubated and on TPN.  (review all labs)</a:t>
            </a:r>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58</a:t>
            </a:fld>
            <a:endParaRPr lang="en-US"/>
          </a:p>
        </p:txBody>
      </p:sp>
    </p:spTree>
    <p:extLst>
      <p:ext uri="{BB962C8B-B14F-4D97-AF65-F5344CB8AC3E}">
        <p14:creationId xmlns:p14="http://schemas.microsoft.com/office/powerpoint/2010/main" val="3088922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all labs for normal, high/low).</a:t>
            </a:r>
            <a:r>
              <a:rPr lang="en-US" baseline="0" dirty="0"/>
              <a:t>  This patient has a metabolic acidosis-you would add or increase % acetate in TPN.</a:t>
            </a:r>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59</a:t>
            </a:fld>
            <a:endParaRPr lang="en-US"/>
          </a:p>
        </p:txBody>
      </p:sp>
    </p:spTree>
    <p:extLst>
      <p:ext uri="{BB962C8B-B14F-4D97-AF65-F5344CB8AC3E}">
        <p14:creationId xmlns:p14="http://schemas.microsoft.com/office/powerpoint/2010/main" val="21423678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a:t>
            </a:r>
            <a:r>
              <a:rPr lang="en-US" baseline="0" dirty="0"/>
              <a:t> patient example #4.  A 5 month old term infant with CLD, tracheostomy, </a:t>
            </a:r>
            <a:r>
              <a:rPr lang="en-US" baseline="0" dirty="0" err="1"/>
              <a:t>Gtube</a:t>
            </a:r>
            <a:r>
              <a:rPr lang="en-US" baseline="0" dirty="0"/>
              <a:t> who is acutely ill and on TPN. (review all labs)</a:t>
            </a:r>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60</a:t>
            </a:fld>
            <a:endParaRPr lang="en-US"/>
          </a:p>
        </p:txBody>
      </p:sp>
    </p:spTree>
    <p:extLst>
      <p:ext uri="{BB962C8B-B14F-4D97-AF65-F5344CB8AC3E}">
        <p14:creationId xmlns:p14="http://schemas.microsoft.com/office/powerpoint/2010/main" val="27735220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a:t>
            </a:r>
            <a:r>
              <a:rPr lang="en-US" baseline="0" dirty="0"/>
              <a:t> all labs for normal, high/low).  This patient has a respiratory acidosis and concurrent metabolic alkalosis to compensate.  In this case, you want to remove or decrease the % acetate in the patient’s TPN.</a:t>
            </a:r>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61</a:t>
            </a:fld>
            <a:endParaRPr lang="en-US"/>
          </a:p>
        </p:txBody>
      </p:sp>
    </p:spTree>
    <p:extLst>
      <p:ext uri="{BB962C8B-B14F-4D97-AF65-F5344CB8AC3E}">
        <p14:creationId xmlns:p14="http://schemas.microsoft.com/office/powerpoint/2010/main" val="2234318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if</a:t>
            </a:r>
            <a:r>
              <a:rPr lang="en-US" baseline="0" dirty="0"/>
              <a:t> you work in a unit or see a patient where you don’t have blood gasses? We will examine that now.</a:t>
            </a:r>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62</a:t>
            </a:fld>
            <a:endParaRPr lang="en-US"/>
          </a:p>
        </p:txBody>
      </p:sp>
    </p:spTree>
    <p:extLst>
      <p:ext uri="{BB962C8B-B14F-4D97-AF65-F5344CB8AC3E}">
        <p14:creationId xmlns:p14="http://schemas.microsoft.com/office/powerpoint/2010/main" val="37703035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you</a:t>
            </a:r>
            <a:r>
              <a:rPr lang="en-US" baseline="0" dirty="0"/>
              <a:t> don’t have respiratory labs, you must assume it’s a metabolic process only. This less accurate-but often used due to ability to draw the appropriate labs.</a:t>
            </a:r>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63</a:t>
            </a:fld>
            <a:endParaRPr lang="en-US"/>
          </a:p>
        </p:txBody>
      </p:sp>
    </p:spTree>
    <p:extLst>
      <p:ext uri="{BB962C8B-B14F-4D97-AF65-F5344CB8AC3E}">
        <p14:creationId xmlns:p14="http://schemas.microsoft.com/office/powerpoint/2010/main" val="31046461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discuss a few patient</a:t>
            </a:r>
            <a:r>
              <a:rPr lang="en-US" baseline="0" dirty="0"/>
              <a:t> examples here as well. First is a 11 year old who was in an ATV accident and suffered a splenic laceration and kidney injuries (review labs).</a:t>
            </a:r>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64</a:t>
            </a:fld>
            <a:endParaRPr lang="en-US"/>
          </a:p>
        </p:txBody>
      </p:sp>
    </p:spTree>
    <p:extLst>
      <p:ext uri="{BB962C8B-B14F-4D97-AF65-F5344CB8AC3E}">
        <p14:creationId xmlns:p14="http://schemas.microsoft.com/office/powerpoint/2010/main" val="38836205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all labs</a:t>
            </a:r>
            <a:r>
              <a:rPr lang="en-US" baseline="0" dirty="0"/>
              <a:t> for normal, high/low).  Based on these labs, you would change the IV fluids to sodium acetate.</a:t>
            </a:r>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65</a:t>
            </a:fld>
            <a:endParaRPr lang="en-US"/>
          </a:p>
        </p:txBody>
      </p:sp>
    </p:spTree>
    <p:extLst>
      <p:ext uri="{BB962C8B-B14F-4D97-AF65-F5344CB8AC3E}">
        <p14:creationId xmlns:p14="http://schemas.microsoft.com/office/powerpoint/2010/main" val="23465330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next</a:t>
            </a:r>
            <a:r>
              <a:rPr lang="en-US" baseline="0" dirty="0"/>
              <a:t> example is a 3 month old former 27 week GA premature infant with BPD, who is tolerating full NG feeds but requires IV fluids and the team asks you for recommendations (review labs).</a:t>
            </a:r>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66</a:t>
            </a:fld>
            <a:endParaRPr lang="en-US"/>
          </a:p>
        </p:txBody>
      </p:sp>
    </p:spTree>
    <p:extLst>
      <p:ext uri="{BB962C8B-B14F-4D97-AF65-F5344CB8AC3E}">
        <p14:creationId xmlns:p14="http://schemas.microsoft.com/office/powerpoint/2010/main" val="406780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a:t>
            </a:r>
            <a:r>
              <a:rPr lang="en-US" baseline="0" dirty="0"/>
              <a:t> number of hours lipids are being run over as they can be cycled due to high trig levels, increased </a:t>
            </a:r>
            <a:r>
              <a:rPr lang="en-US" baseline="0" dirty="0" err="1"/>
              <a:t>bili</a:t>
            </a:r>
            <a:r>
              <a:rPr lang="en-US" baseline="0" dirty="0"/>
              <a:t> levels, long term TPN or in oncology/BMT patients. </a:t>
            </a:r>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15</a:t>
            </a:fld>
            <a:endParaRPr lang="en-US"/>
          </a:p>
        </p:txBody>
      </p:sp>
    </p:spTree>
    <p:extLst>
      <p:ext uri="{BB962C8B-B14F-4D97-AF65-F5344CB8AC3E}">
        <p14:creationId xmlns:p14="http://schemas.microsoft.com/office/powerpoint/2010/main" val="39052457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all labs</a:t>
            </a:r>
            <a:r>
              <a:rPr lang="en-US" baseline="0" dirty="0"/>
              <a:t> for normal, high/low). You would recommend this patient receive sodium chloride, either ½ normal saline or normal saline.</a:t>
            </a:r>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67</a:t>
            </a:fld>
            <a:endParaRPr lang="en-US"/>
          </a:p>
        </p:txBody>
      </p:sp>
    </p:spTree>
    <p:extLst>
      <p:ext uri="{BB962C8B-B14F-4D97-AF65-F5344CB8AC3E}">
        <p14:creationId xmlns:p14="http://schemas.microsoft.com/office/powerpoint/2010/main" val="10954967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concludes</a:t>
            </a:r>
            <a:r>
              <a:rPr lang="en-US" baseline="0" dirty="0" smtClean="0"/>
              <a:t> the 2</a:t>
            </a:r>
            <a:r>
              <a:rPr lang="en-US" baseline="30000" dirty="0" smtClean="0"/>
              <a:t>nd</a:t>
            </a:r>
            <a:r>
              <a:rPr lang="en-US" baseline="0" dirty="0" smtClean="0"/>
              <a:t> PN module.</a:t>
            </a:r>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68</a:t>
            </a:fld>
            <a:endParaRPr lang="en-US"/>
          </a:p>
        </p:txBody>
      </p:sp>
    </p:spTree>
    <p:extLst>
      <p:ext uri="{BB962C8B-B14F-4D97-AF65-F5344CB8AC3E}">
        <p14:creationId xmlns:p14="http://schemas.microsoft.com/office/powerpoint/2010/main" val="520861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a:t>
            </a:r>
            <a:r>
              <a:rPr lang="en-US" baseline="0" dirty="0"/>
              <a:t> with pharmacy to ensure components fit within the TPN volume as this is just an estimate. With extremely small volumes of PN due to fluid restrictions, may go as high as D25%. Example is using an infant and assuming amino acids are maxed out at 3 g/kg. </a:t>
            </a:r>
            <a:endParaRPr lang="en-US" dirty="0"/>
          </a:p>
        </p:txBody>
      </p:sp>
      <p:sp>
        <p:nvSpPr>
          <p:cNvPr id="4" name="Slide Number Placeholder 3"/>
          <p:cNvSpPr>
            <a:spLocks noGrp="1"/>
          </p:cNvSpPr>
          <p:nvPr>
            <p:ph type="sldNum" sz="quarter" idx="10"/>
          </p:nvPr>
        </p:nvSpPr>
        <p:spPr/>
        <p:txBody>
          <a:bodyPr/>
          <a:lstStyle/>
          <a:p>
            <a:fld id="{5940C45D-595B-4F50-8779-1303E7CAFA5C}" type="slidenum">
              <a:rPr lang="en-US" smtClean="0"/>
              <a:t>17</a:t>
            </a:fld>
            <a:endParaRPr lang="en-US"/>
          </a:p>
        </p:txBody>
      </p:sp>
    </p:spTree>
    <p:extLst>
      <p:ext uri="{BB962C8B-B14F-4D97-AF65-F5344CB8AC3E}">
        <p14:creationId xmlns:p14="http://schemas.microsoft.com/office/powerpoint/2010/main" val="2510121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ensure you are checking with pharmacy</a:t>
            </a:r>
            <a:r>
              <a:rPr lang="en-US" baseline="0" dirty="0"/>
              <a:t> to make sure all components will fit. </a:t>
            </a:r>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18</a:t>
            </a:fld>
            <a:endParaRPr lang="en-US"/>
          </a:p>
        </p:txBody>
      </p:sp>
    </p:spTree>
    <p:extLst>
      <p:ext uri="{BB962C8B-B14F-4D97-AF65-F5344CB8AC3E}">
        <p14:creationId xmlns:p14="http://schemas.microsoft.com/office/powerpoint/2010/main" val="3307895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Can</a:t>
            </a:r>
            <a:r>
              <a:rPr lang="en-US" baseline="0" dirty="0"/>
              <a:t> also be found on TPN Guidelines on </a:t>
            </a:r>
            <a:r>
              <a:rPr lang="en-US" baseline="0" dirty="0" err="1"/>
              <a:t>Childrens</a:t>
            </a:r>
            <a:r>
              <a:rPr lang="en-US" baseline="0" dirty="0"/>
              <a:t> Connect. This is used as a guide but always check your IVF orders and labs to adjust TPN </a:t>
            </a:r>
            <a:r>
              <a:rPr lang="en-US" baseline="0" dirty="0" err="1"/>
              <a:t>lytes</a:t>
            </a:r>
            <a:r>
              <a:rPr lang="en-US" baseline="0" dirty="0"/>
              <a:t> as indicated.  </a:t>
            </a:r>
            <a:endParaRPr lang="en-US" dirty="0"/>
          </a:p>
        </p:txBody>
      </p:sp>
      <p:sp>
        <p:nvSpPr>
          <p:cNvPr id="4" name="Slide Number Placeholder 3"/>
          <p:cNvSpPr>
            <a:spLocks noGrp="1"/>
          </p:cNvSpPr>
          <p:nvPr>
            <p:ph type="sldNum" sz="quarter" idx="10"/>
          </p:nvPr>
        </p:nvSpPr>
        <p:spPr/>
        <p:txBody>
          <a:bodyPr/>
          <a:lstStyle/>
          <a:p>
            <a:fld id="{04B57BC2-0BD1-467A-9FE6-50854E293744}" type="slidenum">
              <a:rPr lang="en-US" smtClean="0"/>
              <a:pPr/>
              <a:t>20</a:t>
            </a:fld>
            <a:endParaRPr lang="en-US"/>
          </a:p>
        </p:txBody>
      </p:sp>
    </p:spTree>
    <p:extLst>
      <p:ext uri="{BB962C8B-B14F-4D97-AF65-F5344CB8AC3E}">
        <p14:creationId xmlns:p14="http://schemas.microsoft.com/office/powerpoint/2010/main" val="21735754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40C45D-595B-4F50-8779-1303E7CAFA5C}" type="slidenum">
              <a:rPr lang="en-US" smtClean="0"/>
              <a:t>22</a:t>
            </a:fld>
            <a:endParaRPr lang="en-US"/>
          </a:p>
        </p:txBody>
      </p:sp>
    </p:spTree>
    <p:extLst>
      <p:ext uri="{BB962C8B-B14F-4D97-AF65-F5344CB8AC3E}">
        <p14:creationId xmlns:p14="http://schemas.microsoft.com/office/powerpoint/2010/main" val="16392600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Title Slid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8F1753-5663-4C4F-80B8-EB3795A8933D}"/>
              </a:ext>
            </a:extLst>
          </p:cNvPr>
          <p:cNvSpPr>
            <a:spLocks noGrp="1"/>
          </p:cNvSpPr>
          <p:nvPr>
            <p:ph type="title"/>
          </p:nvPr>
        </p:nvSpPr>
        <p:spPr>
          <a:xfrm>
            <a:off x="7316412" y="534081"/>
            <a:ext cx="4044950" cy="1730147"/>
          </a:xfrm>
        </p:spPr>
        <p:txBody>
          <a:bodyPr anchor="b">
            <a:normAutofit/>
          </a:bodyPr>
          <a:lstStyle>
            <a:lvl1pPr algn="ctr">
              <a:defRPr sz="4000">
                <a:solidFill>
                  <a:schemeClr val="bg1"/>
                </a:solidFill>
              </a:defRPr>
            </a:lvl1pPr>
          </a:lstStyle>
          <a:p>
            <a:r>
              <a:rPr lang="en-US" dirty="0"/>
              <a:t>Click to edit Master title style</a:t>
            </a:r>
          </a:p>
        </p:txBody>
      </p:sp>
      <p:sp>
        <p:nvSpPr>
          <p:cNvPr id="3" name="Text Placeholder 2">
            <a:extLst>
              <a:ext uri="{FF2B5EF4-FFF2-40B4-BE49-F238E27FC236}">
                <a16:creationId xmlns="" xmlns:a16="http://schemas.microsoft.com/office/drawing/2014/main" id="{33FEEEA1-60F2-944B-BDA8-DAA780DE4F3C}"/>
              </a:ext>
            </a:extLst>
          </p:cNvPr>
          <p:cNvSpPr>
            <a:spLocks noGrp="1"/>
          </p:cNvSpPr>
          <p:nvPr>
            <p:ph type="body" idx="1"/>
          </p:nvPr>
        </p:nvSpPr>
        <p:spPr>
          <a:xfrm>
            <a:off x="7316412" y="2499406"/>
            <a:ext cx="4044950" cy="1201737"/>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398626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ransi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2C446C6-D2A5-594E-BF06-58861A5F276B}"/>
              </a:ext>
            </a:extLst>
          </p:cNvPr>
          <p:cNvSpPr>
            <a:spLocks noGrp="1"/>
          </p:cNvSpPr>
          <p:nvPr>
            <p:ph type="ctrTitle"/>
          </p:nvPr>
        </p:nvSpPr>
        <p:spPr>
          <a:xfrm>
            <a:off x="1524000" y="701446"/>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a:extLst>
              <a:ext uri="{FF2B5EF4-FFF2-40B4-BE49-F238E27FC236}">
                <a16:creationId xmlns="" xmlns:a16="http://schemas.microsoft.com/office/drawing/2014/main" id="{373D4FE4-694B-654F-8F8A-28C81D6D56F8}"/>
              </a:ext>
            </a:extLst>
          </p:cNvPr>
          <p:cNvSpPr>
            <a:spLocks noGrp="1"/>
          </p:cNvSpPr>
          <p:nvPr>
            <p:ph type="subTitle" idx="1"/>
          </p:nvPr>
        </p:nvSpPr>
        <p:spPr>
          <a:xfrm>
            <a:off x="1524000" y="3181121"/>
            <a:ext cx="9144000" cy="1028019"/>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634229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688E033-DE23-4C41-89A4-2276F3463B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AB6D10D-2FF4-344B-85EF-2CFB4F28C2A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 xmlns:a16="http://schemas.microsoft.com/office/drawing/2014/main" id="{C7286747-AD43-EC40-8420-A6C5808CF4F4}"/>
              </a:ext>
            </a:extLst>
          </p:cNvPr>
          <p:cNvSpPr txBox="1"/>
          <p:nvPr userDrawn="1"/>
        </p:nvSpPr>
        <p:spPr>
          <a:xfrm>
            <a:off x="817418" y="6388631"/>
            <a:ext cx="5669692"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 Children’s Wisconsin</a:t>
            </a:r>
          </a:p>
        </p:txBody>
      </p:sp>
    </p:spTree>
    <p:extLst>
      <p:ext uri="{BB962C8B-B14F-4D97-AF65-F5344CB8AC3E}">
        <p14:creationId xmlns:p14="http://schemas.microsoft.com/office/powerpoint/2010/main" val="11241922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5418A4-D469-5C49-ABA3-CB8922B708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132EA48-45CA-9949-B591-41B322C93E8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B6D06D18-AC23-754E-A325-169B4C27568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 xmlns:a16="http://schemas.microsoft.com/office/drawing/2014/main" id="{19C830B9-95D4-9F4A-900F-646D5DB9F53A}"/>
              </a:ext>
            </a:extLst>
          </p:cNvPr>
          <p:cNvSpPr txBox="1"/>
          <p:nvPr userDrawn="1"/>
        </p:nvSpPr>
        <p:spPr>
          <a:xfrm>
            <a:off x="817418" y="6388631"/>
            <a:ext cx="5669692"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 Children’s Wisconsin</a:t>
            </a:r>
          </a:p>
        </p:txBody>
      </p:sp>
    </p:spTree>
    <p:extLst>
      <p:ext uri="{BB962C8B-B14F-4D97-AF65-F5344CB8AC3E}">
        <p14:creationId xmlns:p14="http://schemas.microsoft.com/office/powerpoint/2010/main" val="32164502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8EFF6FA-24B5-D345-AB32-476E42C94E79}"/>
              </a:ext>
            </a:extLst>
          </p:cNvPr>
          <p:cNvSpPr>
            <a:spLocks noGrp="1"/>
          </p:cNvSpPr>
          <p:nvPr>
            <p:ph type="title"/>
          </p:nvPr>
        </p:nvSpPr>
        <p:spPr/>
        <p:txBody>
          <a:bodyPr/>
          <a:lstStyle/>
          <a:p>
            <a:r>
              <a:rPr lang="en-US"/>
              <a:t>Click to edit Master title style</a:t>
            </a:r>
          </a:p>
        </p:txBody>
      </p:sp>
      <p:sp>
        <p:nvSpPr>
          <p:cNvPr id="3" name="TextBox 2">
            <a:extLst>
              <a:ext uri="{FF2B5EF4-FFF2-40B4-BE49-F238E27FC236}">
                <a16:creationId xmlns="" xmlns:a16="http://schemas.microsoft.com/office/drawing/2014/main" id="{44A60E53-1C02-8A46-A69E-7E1B966056FC}"/>
              </a:ext>
            </a:extLst>
          </p:cNvPr>
          <p:cNvSpPr txBox="1"/>
          <p:nvPr userDrawn="1"/>
        </p:nvSpPr>
        <p:spPr>
          <a:xfrm>
            <a:off x="817418" y="6388631"/>
            <a:ext cx="5669692"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 Children’s Wisconsin</a:t>
            </a:r>
          </a:p>
        </p:txBody>
      </p:sp>
    </p:spTree>
    <p:extLst>
      <p:ext uri="{BB962C8B-B14F-4D97-AF65-F5344CB8AC3E}">
        <p14:creationId xmlns:p14="http://schemas.microsoft.com/office/powerpoint/2010/main" val="18070455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C7BC94C0-BAD5-3D40-9A0F-44ADCBCC399B}"/>
              </a:ext>
            </a:extLst>
          </p:cNvPr>
          <p:cNvSpPr txBox="1"/>
          <p:nvPr userDrawn="1"/>
        </p:nvSpPr>
        <p:spPr>
          <a:xfrm>
            <a:off x="817418" y="6388631"/>
            <a:ext cx="5669692"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 Children’s Wisconsin</a:t>
            </a:r>
          </a:p>
        </p:txBody>
      </p:sp>
    </p:spTree>
    <p:extLst>
      <p:ext uri="{BB962C8B-B14F-4D97-AF65-F5344CB8AC3E}">
        <p14:creationId xmlns:p14="http://schemas.microsoft.com/office/powerpoint/2010/main" val="4628033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Closing Slid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72211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Closing Slide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562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Title Slide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8F1753-5663-4C4F-80B8-EB3795A8933D}"/>
              </a:ext>
            </a:extLst>
          </p:cNvPr>
          <p:cNvSpPr>
            <a:spLocks noGrp="1"/>
          </p:cNvSpPr>
          <p:nvPr>
            <p:ph type="title"/>
          </p:nvPr>
        </p:nvSpPr>
        <p:spPr>
          <a:xfrm>
            <a:off x="831850" y="534081"/>
            <a:ext cx="4044950" cy="1730147"/>
          </a:xfrm>
        </p:spPr>
        <p:txBody>
          <a:bodyPr anchor="b">
            <a:normAutofit/>
          </a:bodyPr>
          <a:lstStyle>
            <a:lvl1pPr algn="ctr">
              <a:defRPr sz="4000"/>
            </a:lvl1pPr>
          </a:lstStyle>
          <a:p>
            <a:r>
              <a:rPr lang="en-US" dirty="0"/>
              <a:t>Click to edit Master title style</a:t>
            </a:r>
          </a:p>
        </p:txBody>
      </p:sp>
      <p:sp>
        <p:nvSpPr>
          <p:cNvPr id="3" name="Text Placeholder 2">
            <a:extLst>
              <a:ext uri="{FF2B5EF4-FFF2-40B4-BE49-F238E27FC236}">
                <a16:creationId xmlns="" xmlns:a16="http://schemas.microsoft.com/office/drawing/2014/main" id="{33FEEEA1-60F2-944B-BDA8-DAA780DE4F3C}"/>
              </a:ext>
            </a:extLst>
          </p:cNvPr>
          <p:cNvSpPr>
            <a:spLocks noGrp="1"/>
          </p:cNvSpPr>
          <p:nvPr>
            <p:ph type="body" idx="1"/>
          </p:nvPr>
        </p:nvSpPr>
        <p:spPr>
          <a:xfrm>
            <a:off x="831850" y="2499406"/>
            <a:ext cx="4044950" cy="1201737"/>
          </a:xfrm>
        </p:spPr>
        <p:txBody>
          <a:bodyPr>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4133600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le Slide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8F1753-5663-4C4F-80B8-EB3795A8933D}"/>
              </a:ext>
            </a:extLst>
          </p:cNvPr>
          <p:cNvSpPr>
            <a:spLocks noGrp="1"/>
          </p:cNvSpPr>
          <p:nvPr>
            <p:ph type="title"/>
          </p:nvPr>
        </p:nvSpPr>
        <p:spPr>
          <a:xfrm>
            <a:off x="7316412" y="534081"/>
            <a:ext cx="4044950" cy="1730147"/>
          </a:xfrm>
        </p:spPr>
        <p:txBody>
          <a:bodyPr anchor="b">
            <a:normAutofit/>
          </a:bodyPr>
          <a:lstStyle>
            <a:lvl1pPr algn="ctr">
              <a:defRPr sz="4000">
                <a:solidFill>
                  <a:schemeClr val="bg1"/>
                </a:solidFill>
              </a:defRPr>
            </a:lvl1pPr>
          </a:lstStyle>
          <a:p>
            <a:r>
              <a:rPr lang="en-US" dirty="0"/>
              <a:t>Click to edit Master title style</a:t>
            </a:r>
          </a:p>
        </p:txBody>
      </p:sp>
      <p:sp>
        <p:nvSpPr>
          <p:cNvPr id="3" name="Text Placeholder 2">
            <a:extLst>
              <a:ext uri="{FF2B5EF4-FFF2-40B4-BE49-F238E27FC236}">
                <a16:creationId xmlns="" xmlns:a16="http://schemas.microsoft.com/office/drawing/2014/main" id="{33FEEEA1-60F2-944B-BDA8-DAA780DE4F3C}"/>
              </a:ext>
            </a:extLst>
          </p:cNvPr>
          <p:cNvSpPr>
            <a:spLocks noGrp="1"/>
          </p:cNvSpPr>
          <p:nvPr>
            <p:ph type="body" idx="1"/>
          </p:nvPr>
        </p:nvSpPr>
        <p:spPr>
          <a:xfrm>
            <a:off x="7316412" y="2499406"/>
            <a:ext cx="4044950" cy="1201737"/>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356300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le Slide 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8F1753-5663-4C4F-80B8-EB3795A8933D}"/>
              </a:ext>
            </a:extLst>
          </p:cNvPr>
          <p:cNvSpPr>
            <a:spLocks noGrp="1"/>
          </p:cNvSpPr>
          <p:nvPr>
            <p:ph type="title"/>
          </p:nvPr>
        </p:nvSpPr>
        <p:spPr>
          <a:xfrm>
            <a:off x="831850" y="534081"/>
            <a:ext cx="4044950" cy="1730147"/>
          </a:xfrm>
        </p:spPr>
        <p:txBody>
          <a:bodyPr anchor="b">
            <a:normAutofit/>
          </a:bodyPr>
          <a:lstStyle>
            <a:lvl1pPr algn="ctr">
              <a:defRPr sz="4000"/>
            </a:lvl1pPr>
          </a:lstStyle>
          <a:p>
            <a:r>
              <a:rPr lang="en-US" dirty="0"/>
              <a:t>Click to edit Master title style</a:t>
            </a:r>
          </a:p>
        </p:txBody>
      </p:sp>
      <p:sp>
        <p:nvSpPr>
          <p:cNvPr id="3" name="Text Placeholder 2">
            <a:extLst>
              <a:ext uri="{FF2B5EF4-FFF2-40B4-BE49-F238E27FC236}">
                <a16:creationId xmlns="" xmlns:a16="http://schemas.microsoft.com/office/drawing/2014/main" id="{33FEEEA1-60F2-944B-BDA8-DAA780DE4F3C}"/>
              </a:ext>
            </a:extLst>
          </p:cNvPr>
          <p:cNvSpPr>
            <a:spLocks noGrp="1"/>
          </p:cNvSpPr>
          <p:nvPr>
            <p:ph type="body" idx="1"/>
          </p:nvPr>
        </p:nvSpPr>
        <p:spPr>
          <a:xfrm>
            <a:off x="831850" y="2499406"/>
            <a:ext cx="4044950" cy="1201737"/>
          </a:xfrm>
        </p:spPr>
        <p:txBody>
          <a:bodyPr>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3150844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Title Slide 5">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8F1753-5663-4C4F-80B8-EB3795A8933D}"/>
              </a:ext>
            </a:extLst>
          </p:cNvPr>
          <p:cNvSpPr>
            <a:spLocks noGrp="1"/>
          </p:cNvSpPr>
          <p:nvPr>
            <p:ph type="title"/>
          </p:nvPr>
        </p:nvSpPr>
        <p:spPr>
          <a:xfrm>
            <a:off x="7316412" y="534081"/>
            <a:ext cx="4044950" cy="1730147"/>
          </a:xfrm>
        </p:spPr>
        <p:txBody>
          <a:bodyPr anchor="b">
            <a:normAutofit/>
          </a:bodyPr>
          <a:lstStyle>
            <a:lvl1pPr algn="ctr">
              <a:defRPr sz="4000">
                <a:solidFill>
                  <a:schemeClr val="bg1"/>
                </a:solidFill>
              </a:defRPr>
            </a:lvl1pPr>
          </a:lstStyle>
          <a:p>
            <a:r>
              <a:rPr lang="en-US" dirty="0"/>
              <a:t>Click to edit Master title style</a:t>
            </a:r>
          </a:p>
        </p:txBody>
      </p:sp>
      <p:sp>
        <p:nvSpPr>
          <p:cNvPr id="3" name="Text Placeholder 2">
            <a:extLst>
              <a:ext uri="{FF2B5EF4-FFF2-40B4-BE49-F238E27FC236}">
                <a16:creationId xmlns="" xmlns:a16="http://schemas.microsoft.com/office/drawing/2014/main" id="{33FEEEA1-60F2-944B-BDA8-DAA780DE4F3C}"/>
              </a:ext>
            </a:extLst>
          </p:cNvPr>
          <p:cNvSpPr>
            <a:spLocks noGrp="1"/>
          </p:cNvSpPr>
          <p:nvPr>
            <p:ph type="body" idx="1"/>
          </p:nvPr>
        </p:nvSpPr>
        <p:spPr>
          <a:xfrm>
            <a:off x="7316412" y="2499406"/>
            <a:ext cx="4044950" cy="1201737"/>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436285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Title Slide 6">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8F1753-5663-4C4F-80B8-EB3795A8933D}"/>
              </a:ext>
            </a:extLst>
          </p:cNvPr>
          <p:cNvSpPr>
            <a:spLocks noGrp="1"/>
          </p:cNvSpPr>
          <p:nvPr>
            <p:ph type="title"/>
          </p:nvPr>
        </p:nvSpPr>
        <p:spPr>
          <a:xfrm>
            <a:off x="831850" y="534081"/>
            <a:ext cx="4044950" cy="1730147"/>
          </a:xfrm>
        </p:spPr>
        <p:txBody>
          <a:bodyPr anchor="b">
            <a:normAutofit/>
          </a:bodyPr>
          <a:lstStyle>
            <a:lvl1pPr algn="ctr">
              <a:defRPr sz="4000"/>
            </a:lvl1pPr>
          </a:lstStyle>
          <a:p>
            <a:r>
              <a:rPr lang="en-US" dirty="0"/>
              <a:t>Click to edit Master title style</a:t>
            </a:r>
          </a:p>
        </p:txBody>
      </p:sp>
      <p:sp>
        <p:nvSpPr>
          <p:cNvPr id="3" name="Text Placeholder 2">
            <a:extLst>
              <a:ext uri="{FF2B5EF4-FFF2-40B4-BE49-F238E27FC236}">
                <a16:creationId xmlns="" xmlns:a16="http://schemas.microsoft.com/office/drawing/2014/main" id="{33FEEEA1-60F2-944B-BDA8-DAA780DE4F3C}"/>
              </a:ext>
            </a:extLst>
          </p:cNvPr>
          <p:cNvSpPr>
            <a:spLocks noGrp="1"/>
          </p:cNvSpPr>
          <p:nvPr>
            <p:ph type="body" idx="1"/>
          </p:nvPr>
        </p:nvSpPr>
        <p:spPr>
          <a:xfrm>
            <a:off x="831850" y="2499406"/>
            <a:ext cx="4044950" cy="1201737"/>
          </a:xfrm>
        </p:spPr>
        <p:txBody>
          <a:bodyPr>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4233023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Title Slide 7">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8F1753-5663-4C4F-80B8-EB3795A8933D}"/>
              </a:ext>
            </a:extLst>
          </p:cNvPr>
          <p:cNvSpPr>
            <a:spLocks noGrp="1"/>
          </p:cNvSpPr>
          <p:nvPr>
            <p:ph type="title"/>
          </p:nvPr>
        </p:nvSpPr>
        <p:spPr>
          <a:xfrm>
            <a:off x="7316412" y="534081"/>
            <a:ext cx="4044950" cy="1730147"/>
          </a:xfrm>
        </p:spPr>
        <p:txBody>
          <a:bodyPr anchor="b">
            <a:normAutofit/>
          </a:bodyPr>
          <a:lstStyle>
            <a:lvl1pPr algn="ctr">
              <a:defRPr sz="4000">
                <a:solidFill>
                  <a:schemeClr val="bg1"/>
                </a:solidFill>
              </a:defRPr>
            </a:lvl1pPr>
          </a:lstStyle>
          <a:p>
            <a:r>
              <a:rPr lang="en-US" dirty="0"/>
              <a:t>Click to edit Master title style</a:t>
            </a:r>
          </a:p>
        </p:txBody>
      </p:sp>
      <p:sp>
        <p:nvSpPr>
          <p:cNvPr id="3" name="Text Placeholder 2">
            <a:extLst>
              <a:ext uri="{FF2B5EF4-FFF2-40B4-BE49-F238E27FC236}">
                <a16:creationId xmlns="" xmlns:a16="http://schemas.microsoft.com/office/drawing/2014/main" id="{33FEEEA1-60F2-944B-BDA8-DAA780DE4F3C}"/>
              </a:ext>
            </a:extLst>
          </p:cNvPr>
          <p:cNvSpPr>
            <a:spLocks noGrp="1"/>
          </p:cNvSpPr>
          <p:nvPr>
            <p:ph type="body" idx="1"/>
          </p:nvPr>
        </p:nvSpPr>
        <p:spPr>
          <a:xfrm>
            <a:off x="7316412" y="2499406"/>
            <a:ext cx="4044950" cy="1201737"/>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309083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Title Slide 8">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8F1753-5663-4C4F-80B8-EB3795A8933D}"/>
              </a:ext>
            </a:extLst>
          </p:cNvPr>
          <p:cNvSpPr>
            <a:spLocks noGrp="1"/>
          </p:cNvSpPr>
          <p:nvPr>
            <p:ph type="title"/>
          </p:nvPr>
        </p:nvSpPr>
        <p:spPr>
          <a:xfrm>
            <a:off x="831850" y="534081"/>
            <a:ext cx="4044950" cy="1730147"/>
          </a:xfrm>
        </p:spPr>
        <p:txBody>
          <a:bodyPr anchor="b">
            <a:normAutofit/>
          </a:bodyPr>
          <a:lstStyle>
            <a:lvl1pPr algn="ctr">
              <a:defRPr sz="4000"/>
            </a:lvl1pPr>
          </a:lstStyle>
          <a:p>
            <a:r>
              <a:rPr lang="en-US" dirty="0"/>
              <a:t>Click to edit Master title style</a:t>
            </a:r>
          </a:p>
        </p:txBody>
      </p:sp>
      <p:sp>
        <p:nvSpPr>
          <p:cNvPr id="3" name="Text Placeholder 2">
            <a:extLst>
              <a:ext uri="{FF2B5EF4-FFF2-40B4-BE49-F238E27FC236}">
                <a16:creationId xmlns="" xmlns:a16="http://schemas.microsoft.com/office/drawing/2014/main" id="{33FEEEA1-60F2-944B-BDA8-DAA780DE4F3C}"/>
              </a:ext>
            </a:extLst>
          </p:cNvPr>
          <p:cNvSpPr>
            <a:spLocks noGrp="1"/>
          </p:cNvSpPr>
          <p:nvPr>
            <p:ph type="body" idx="1"/>
          </p:nvPr>
        </p:nvSpPr>
        <p:spPr>
          <a:xfrm>
            <a:off x="831850" y="2499406"/>
            <a:ext cx="4044950" cy="1201737"/>
          </a:xfrm>
        </p:spPr>
        <p:txBody>
          <a:bodyPr>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878713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Add your own image in master slid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6F666719-8A10-F641-A9F5-ABC638F835AA}"/>
              </a:ext>
            </a:extLst>
          </p:cNvPr>
          <p:cNvSpPr/>
          <p:nvPr userDrawn="1"/>
        </p:nvSpPr>
        <p:spPr>
          <a:xfrm>
            <a:off x="7192651" y="311085"/>
            <a:ext cx="4298622" cy="5081047"/>
          </a:xfrm>
          <a:prstGeom prst="rect">
            <a:avLst/>
          </a:prstGeom>
          <a:solidFill>
            <a:srgbClr val="0075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6D8F1753-5663-4C4F-80B8-EB3795A8933D}"/>
              </a:ext>
            </a:extLst>
          </p:cNvPr>
          <p:cNvSpPr>
            <a:spLocks noGrp="1"/>
          </p:cNvSpPr>
          <p:nvPr>
            <p:ph type="title"/>
          </p:nvPr>
        </p:nvSpPr>
        <p:spPr>
          <a:xfrm>
            <a:off x="7316412" y="534081"/>
            <a:ext cx="4044950" cy="1730147"/>
          </a:xfrm>
        </p:spPr>
        <p:txBody>
          <a:bodyPr anchor="b">
            <a:normAutofit/>
          </a:bodyPr>
          <a:lstStyle>
            <a:lvl1pPr algn="ctr">
              <a:defRPr sz="4000">
                <a:solidFill>
                  <a:schemeClr val="bg1"/>
                </a:solidFill>
              </a:defRPr>
            </a:lvl1pPr>
          </a:lstStyle>
          <a:p>
            <a:r>
              <a:rPr lang="en-US" dirty="0"/>
              <a:t>Click to edit Master title style</a:t>
            </a:r>
          </a:p>
        </p:txBody>
      </p:sp>
      <p:sp>
        <p:nvSpPr>
          <p:cNvPr id="3" name="Text Placeholder 2">
            <a:extLst>
              <a:ext uri="{FF2B5EF4-FFF2-40B4-BE49-F238E27FC236}">
                <a16:creationId xmlns="" xmlns:a16="http://schemas.microsoft.com/office/drawing/2014/main" id="{33FEEEA1-60F2-944B-BDA8-DAA780DE4F3C}"/>
              </a:ext>
            </a:extLst>
          </p:cNvPr>
          <p:cNvSpPr>
            <a:spLocks noGrp="1"/>
          </p:cNvSpPr>
          <p:nvPr>
            <p:ph type="body" idx="1"/>
          </p:nvPr>
        </p:nvSpPr>
        <p:spPr>
          <a:xfrm>
            <a:off x="7316412" y="2499406"/>
            <a:ext cx="4044950" cy="1201737"/>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Rectangle 5">
            <a:extLst>
              <a:ext uri="{FF2B5EF4-FFF2-40B4-BE49-F238E27FC236}">
                <a16:creationId xmlns="" xmlns:a16="http://schemas.microsoft.com/office/drawing/2014/main" id="{0F41BEE2-896E-B54D-BACE-CE289CC57068}"/>
              </a:ext>
            </a:extLst>
          </p:cNvPr>
          <p:cNvSpPr/>
          <p:nvPr userDrawn="1"/>
        </p:nvSpPr>
        <p:spPr>
          <a:xfrm>
            <a:off x="0" y="0"/>
            <a:ext cx="12192000" cy="311085"/>
          </a:xfrm>
          <a:prstGeom prst="rect">
            <a:avLst/>
          </a:prstGeom>
          <a:solidFill>
            <a:srgbClr val="0075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 xmlns:a16="http://schemas.microsoft.com/office/drawing/2014/main" id="{92C3347D-2341-0F4D-B4D1-2813C3BA3C33}"/>
              </a:ext>
            </a:extLst>
          </p:cNvPr>
          <p:cNvPicPr>
            <a:picLocks noChangeAspect="1"/>
          </p:cNvPicPr>
          <p:nvPr userDrawn="1"/>
        </p:nvPicPr>
        <p:blipFill>
          <a:blip r:embed="rId2"/>
          <a:stretch>
            <a:fillRect/>
          </a:stretch>
        </p:blipFill>
        <p:spPr>
          <a:xfrm>
            <a:off x="7758259" y="3936321"/>
            <a:ext cx="3166925" cy="1022178"/>
          </a:xfrm>
          <a:prstGeom prst="rect">
            <a:avLst/>
          </a:prstGeom>
        </p:spPr>
      </p:pic>
    </p:spTree>
    <p:extLst>
      <p:ext uri="{BB962C8B-B14F-4D97-AF65-F5344CB8AC3E}">
        <p14:creationId xmlns:p14="http://schemas.microsoft.com/office/powerpoint/2010/main" val="2287213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AB690C0-D41D-434B-B655-63C3C08105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 xmlns:a16="http://schemas.microsoft.com/office/drawing/2014/main" id="{490BDF9B-23A5-4D45-BA75-CC77C4534E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16336390"/>
      </p:ext>
    </p:extLst>
  </p:cSld>
  <p:clrMap bg1="lt1" tx1="dk1" bg2="lt2" tx2="dk2" accent1="accent1" accent2="accent2" accent3="accent3" accent4="accent4" accent5="accent5" accent6="accent6" hlink="hlink" folHlink="folHlink"/>
  <p:sldLayoutIdLst>
    <p:sldLayoutId id="2147483662" r:id="rId1"/>
    <p:sldLayoutId id="2147483651" r:id="rId2"/>
    <p:sldLayoutId id="2147483664" r:id="rId3"/>
    <p:sldLayoutId id="2147483663" r:id="rId4"/>
    <p:sldLayoutId id="2147483666" r:id="rId5"/>
    <p:sldLayoutId id="2147483665" r:id="rId6"/>
    <p:sldLayoutId id="2147483667" r:id="rId7"/>
    <p:sldLayoutId id="2147483668" r:id="rId8"/>
    <p:sldLayoutId id="2147483669" r:id="rId9"/>
    <p:sldLayoutId id="2147483649" r:id="rId10"/>
    <p:sldLayoutId id="2147483650" r:id="rId11"/>
    <p:sldLayoutId id="2147483652" r:id="rId12"/>
    <p:sldLayoutId id="2147483654" r:id="rId13"/>
    <p:sldLayoutId id="2147483655" r:id="rId14"/>
    <p:sldLayoutId id="2147483660" r:id="rId15"/>
    <p:sldLayoutId id="2147483661" r:id="rId16"/>
  </p:sldLayoutIdLst>
  <p:txStyles>
    <p:titleStyle>
      <a:lvl1pPr algn="l" defTabSz="914400" rtl="0" eaLnBrk="1" latinLnBrk="0" hangingPunct="1">
        <a:lnSpc>
          <a:spcPct val="90000"/>
        </a:lnSpc>
        <a:spcBef>
          <a:spcPct val="0"/>
        </a:spcBef>
        <a:buNone/>
        <a:defRPr sz="4400" kern="1200">
          <a:solidFill>
            <a:srgbClr val="0075C9"/>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5.png"/><Relationship Id="rId4"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5.png"/><Relationship Id="rId4"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5.png"/><Relationship Id="rId4"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5.png"/><Relationship Id="rId4"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5.png"/><Relationship Id="rId4"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5.png"/><Relationship Id="rId4" Type="http://schemas.openxmlformats.org/officeDocument/2006/relationships/notesSlide" Target="../notesSlides/notesSlide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5.png"/><Relationship Id="rId4" Type="http://schemas.openxmlformats.org/officeDocument/2006/relationships/notesSlide" Target="../notesSlides/notesSlide1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8.wma"/><Relationship Id="rId1" Type="http://schemas.microsoft.com/office/2007/relationships/media" Target="../media/media28.wma"/><Relationship Id="rId5" Type="http://schemas.openxmlformats.org/officeDocument/2006/relationships/image" Target="../media/image15.png"/><Relationship Id="rId4" Type="http://schemas.openxmlformats.org/officeDocument/2006/relationships/notesSlide" Target="../notesSlides/notesSlide1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9.wma"/><Relationship Id="rId1" Type="http://schemas.microsoft.com/office/2007/relationships/media" Target="../media/media29.wma"/><Relationship Id="rId5" Type="http://schemas.openxmlformats.org/officeDocument/2006/relationships/image" Target="../media/image15.png"/><Relationship Id="rId4" Type="http://schemas.openxmlformats.org/officeDocument/2006/relationships/notesSlide" Target="../notesSlides/notesSlide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0.wma"/><Relationship Id="rId1" Type="http://schemas.microsoft.com/office/2007/relationships/media" Target="../media/media30.wma"/><Relationship Id="rId5" Type="http://schemas.openxmlformats.org/officeDocument/2006/relationships/image" Target="../media/image15.png"/><Relationship Id="rId4" Type="http://schemas.openxmlformats.org/officeDocument/2006/relationships/notesSlide" Target="../notesSlides/notesSlide13.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1.wma"/><Relationship Id="rId1" Type="http://schemas.microsoft.com/office/2007/relationships/media" Target="../media/media31.wma"/><Relationship Id="rId5" Type="http://schemas.openxmlformats.org/officeDocument/2006/relationships/image" Target="../media/image15.png"/><Relationship Id="rId4" Type="http://schemas.openxmlformats.org/officeDocument/2006/relationships/notesSlide" Target="../notesSlides/notesSlide14.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2.wma"/><Relationship Id="rId1" Type="http://schemas.microsoft.com/office/2007/relationships/media" Target="../media/media32.wma"/><Relationship Id="rId5" Type="http://schemas.openxmlformats.org/officeDocument/2006/relationships/image" Target="../media/image15.png"/><Relationship Id="rId4" Type="http://schemas.openxmlformats.org/officeDocument/2006/relationships/notesSlide" Target="../notesSlides/notesSlide15.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3.wma"/><Relationship Id="rId1" Type="http://schemas.microsoft.com/office/2007/relationships/media" Target="../media/media33.wma"/><Relationship Id="rId5" Type="http://schemas.openxmlformats.org/officeDocument/2006/relationships/image" Target="../media/image15.png"/><Relationship Id="rId4" Type="http://schemas.openxmlformats.org/officeDocument/2006/relationships/notesSlide" Target="../notesSlides/notesSlide16.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4.wma"/><Relationship Id="rId1" Type="http://schemas.microsoft.com/office/2007/relationships/media" Target="../media/media34.wma"/><Relationship Id="rId5" Type="http://schemas.openxmlformats.org/officeDocument/2006/relationships/image" Target="../media/image15.png"/><Relationship Id="rId4" Type="http://schemas.openxmlformats.org/officeDocument/2006/relationships/notesSlide" Target="../notesSlides/notesSlide1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5.wma"/><Relationship Id="rId1" Type="http://schemas.microsoft.com/office/2007/relationships/media" Target="../media/media35.wma"/><Relationship Id="rId5" Type="http://schemas.openxmlformats.org/officeDocument/2006/relationships/image" Target="../media/image15.png"/><Relationship Id="rId4" Type="http://schemas.openxmlformats.org/officeDocument/2006/relationships/notesSlide" Target="../notesSlides/notesSlide18.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6.wma"/><Relationship Id="rId1" Type="http://schemas.microsoft.com/office/2007/relationships/media" Target="../media/media36.wma"/><Relationship Id="rId5" Type="http://schemas.openxmlformats.org/officeDocument/2006/relationships/image" Target="../media/image15.png"/><Relationship Id="rId4" Type="http://schemas.openxmlformats.org/officeDocument/2006/relationships/notesSlide" Target="../notesSlides/notesSlide19.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7.wma"/><Relationship Id="rId1" Type="http://schemas.microsoft.com/office/2007/relationships/media" Target="../media/media37.wma"/><Relationship Id="rId5" Type="http://schemas.openxmlformats.org/officeDocument/2006/relationships/image" Target="../media/image15.png"/><Relationship Id="rId4" Type="http://schemas.openxmlformats.org/officeDocument/2006/relationships/notesSlide" Target="../notesSlides/notesSlide20.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8.wma"/><Relationship Id="rId1" Type="http://schemas.microsoft.com/office/2007/relationships/media" Target="../media/media38.wma"/><Relationship Id="rId5" Type="http://schemas.openxmlformats.org/officeDocument/2006/relationships/image" Target="../media/image15.png"/><Relationship Id="rId4" Type="http://schemas.openxmlformats.org/officeDocument/2006/relationships/notesSlide" Target="../notesSlides/notesSlide2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9.wma"/><Relationship Id="rId1" Type="http://schemas.microsoft.com/office/2007/relationships/media" Target="../media/media39.wma"/><Relationship Id="rId5" Type="http://schemas.openxmlformats.org/officeDocument/2006/relationships/image" Target="../media/image15.png"/><Relationship Id="rId4" Type="http://schemas.openxmlformats.org/officeDocument/2006/relationships/notesSlide" Target="../notesSlides/notesSlide2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0.wma"/><Relationship Id="rId1" Type="http://schemas.microsoft.com/office/2007/relationships/media" Target="../media/media40.wma"/><Relationship Id="rId5" Type="http://schemas.openxmlformats.org/officeDocument/2006/relationships/image" Target="../media/image15.png"/><Relationship Id="rId4" Type="http://schemas.openxmlformats.org/officeDocument/2006/relationships/notesSlide" Target="../notesSlides/notesSlide23.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1.wma"/><Relationship Id="rId1" Type="http://schemas.microsoft.com/office/2007/relationships/media" Target="../media/media41.wma"/><Relationship Id="rId5" Type="http://schemas.openxmlformats.org/officeDocument/2006/relationships/image" Target="../media/image15.png"/><Relationship Id="rId4" Type="http://schemas.openxmlformats.org/officeDocument/2006/relationships/notesSlide" Target="../notesSlides/notesSlide24.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2.wma"/><Relationship Id="rId1" Type="http://schemas.microsoft.com/office/2007/relationships/media" Target="../media/media42.wma"/><Relationship Id="rId5" Type="http://schemas.openxmlformats.org/officeDocument/2006/relationships/image" Target="../media/image15.png"/><Relationship Id="rId4" Type="http://schemas.openxmlformats.org/officeDocument/2006/relationships/notesSlide" Target="../notesSlides/notesSlide25.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3.wma"/><Relationship Id="rId1" Type="http://schemas.microsoft.com/office/2007/relationships/media" Target="../media/media43.wma"/><Relationship Id="rId5" Type="http://schemas.openxmlformats.org/officeDocument/2006/relationships/image" Target="../media/image15.png"/><Relationship Id="rId4" Type="http://schemas.openxmlformats.org/officeDocument/2006/relationships/notesSlide" Target="../notesSlides/notesSlide26.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4.wma"/><Relationship Id="rId1" Type="http://schemas.microsoft.com/office/2007/relationships/media" Target="../media/media44.wma"/><Relationship Id="rId5" Type="http://schemas.openxmlformats.org/officeDocument/2006/relationships/image" Target="../media/image15.png"/><Relationship Id="rId4" Type="http://schemas.openxmlformats.org/officeDocument/2006/relationships/notesSlide" Target="../notesSlides/notesSlide2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5.wma"/><Relationship Id="rId1" Type="http://schemas.microsoft.com/office/2007/relationships/media" Target="../media/media45.wma"/><Relationship Id="rId5" Type="http://schemas.openxmlformats.org/officeDocument/2006/relationships/image" Target="../media/image15.png"/><Relationship Id="rId4" Type="http://schemas.openxmlformats.org/officeDocument/2006/relationships/notesSlide" Target="../notesSlides/notesSlide28.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6.wma"/><Relationship Id="rId1" Type="http://schemas.microsoft.com/office/2007/relationships/media" Target="../media/media46.wma"/><Relationship Id="rId5" Type="http://schemas.openxmlformats.org/officeDocument/2006/relationships/image" Target="../media/image15.png"/><Relationship Id="rId4" Type="http://schemas.openxmlformats.org/officeDocument/2006/relationships/notesSlide" Target="../notesSlides/notesSlide29.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7.wma"/><Relationship Id="rId1" Type="http://schemas.microsoft.com/office/2007/relationships/media" Target="../media/media47.wma"/><Relationship Id="rId5" Type="http://schemas.openxmlformats.org/officeDocument/2006/relationships/image" Target="../media/image15.png"/><Relationship Id="rId4" Type="http://schemas.openxmlformats.org/officeDocument/2006/relationships/notesSlide" Target="../notesSlides/notesSlide30.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8.wma"/><Relationship Id="rId1" Type="http://schemas.microsoft.com/office/2007/relationships/media" Target="../media/media48.wma"/><Relationship Id="rId5" Type="http://schemas.openxmlformats.org/officeDocument/2006/relationships/image" Target="../media/image15.png"/><Relationship Id="rId4" Type="http://schemas.openxmlformats.org/officeDocument/2006/relationships/notesSlide" Target="../notesSlides/notesSlide31.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49.wma"/><Relationship Id="rId1" Type="http://schemas.microsoft.com/office/2007/relationships/media" Target="../media/media49.wma"/><Relationship Id="rId5" Type="http://schemas.openxmlformats.org/officeDocument/2006/relationships/image" Target="../media/image15.png"/><Relationship Id="rId4" Type="http://schemas.openxmlformats.org/officeDocument/2006/relationships/notesSlide" Target="../notesSlides/notesSlide3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5.png"/><Relationship Id="rId4" Type="http://schemas.openxmlformats.org/officeDocument/2006/relationships/image" Target="../media/image16.emf"/></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0.wma"/><Relationship Id="rId1" Type="http://schemas.microsoft.com/office/2007/relationships/media" Target="../media/media50.wma"/><Relationship Id="rId5" Type="http://schemas.openxmlformats.org/officeDocument/2006/relationships/image" Target="../media/image15.png"/><Relationship Id="rId4" Type="http://schemas.openxmlformats.org/officeDocument/2006/relationships/notesSlide" Target="../notesSlides/notesSlide33.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51.wma"/><Relationship Id="rId1" Type="http://schemas.microsoft.com/office/2007/relationships/media" Target="../media/media51.wma"/><Relationship Id="rId5" Type="http://schemas.openxmlformats.org/officeDocument/2006/relationships/image" Target="../media/image15.png"/><Relationship Id="rId4" Type="http://schemas.openxmlformats.org/officeDocument/2006/relationships/notesSlide" Target="../notesSlides/notesSlide34.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52.wma"/><Relationship Id="rId1" Type="http://schemas.microsoft.com/office/2007/relationships/media" Target="../media/media52.wma"/><Relationship Id="rId5" Type="http://schemas.openxmlformats.org/officeDocument/2006/relationships/image" Target="../media/image15.png"/><Relationship Id="rId4" Type="http://schemas.openxmlformats.org/officeDocument/2006/relationships/notesSlide" Target="../notesSlides/notesSlide35.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53.wma"/><Relationship Id="rId1" Type="http://schemas.microsoft.com/office/2007/relationships/media" Target="../media/media53.wma"/><Relationship Id="rId5" Type="http://schemas.openxmlformats.org/officeDocument/2006/relationships/image" Target="../media/image15.png"/><Relationship Id="rId4" Type="http://schemas.openxmlformats.org/officeDocument/2006/relationships/notesSlide" Target="../notesSlides/notesSlide36.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54.wma"/><Relationship Id="rId1" Type="http://schemas.microsoft.com/office/2007/relationships/media" Target="../media/media54.wma"/><Relationship Id="rId5" Type="http://schemas.openxmlformats.org/officeDocument/2006/relationships/image" Target="../media/image15.png"/><Relationship Id="rId4" Type="http://schemas.openxmlformats.org/officeDocument/2006/relationships/notesSlide" Target="../notesSlides/notesSlide37.xml"/></Relationships>
</file>

<file path=ppt/slides/_rels/slide55.xml.rels><?xml version="1.0" encoding="UTF-8" standalone="yes"?>
<Relationships xmlns="http://schemas.openxmlformats.org/package/2006/relationships"><Relationship Id="rId3" Type="http://schemas.openxmlformats.org/officeDocument/2006/relationships/audio" Target="../media/media55.wma"/><Relationship Id="rId2" Type="http://schemas.microsoft.com/office/2007/relationships/media" Target="../media/media55.wma"/><Relationship Id="rId1" Type="http://schemas.openxmlformats.org/officeDocument/2006/relationships/tags" Target="../tags/tag1.xml"/><Relationship Id="rId6" Type="http://schemas.openxmlformats.org/officeDocument/2006/relationships/image" Target="../media/image15.png"/><Relationship Id="rId5" Type="http://schemas.openxmlformats.org/officeDocument/2006/relationships/notesSlide" Target="../notesSlides/notesSlide38.xml"/><Relationship Id="rId4"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56.wma"/><Relationship Id="rId1" Type="http://schemas.microsoft.com/office/2007/relationships/media" Target="../media/media56.wma"/><Relationship Id="rId5" Type="http://schemas.openxmlformats.org/officeDocument/2006/relationships/image" Target="../media/image15.png"/><Relationship Id="rId4" Type="http://schemas.openxmlformats.org/officeDocument/2006/relationships/notesSlide" Target="../notesSlides/notesSlide39.xml"/></Relationships>
</file>

<file path=ppt/slides/_rels/slide57.xml.rels><?xml version="1.0" encoding="UTF-8" standalone="yes"?>
<Relationships xmlns="http://schemas.openxmlformats.org/package/2006/relationships"><Relationship Id="rId3" Type="http://schemas.openxmlformats.org/officeDocument/2006/relationships/audio" Target="../media/media57.wma"/><Relationship Id="rId2" Type="http://schemas.microsoft.com/office/2007/relationships/media" Target="../media/media57.wma"/><Relationship Id="rId1" Type="http://schemas.openxmlformats.org/officeDocument/2006/relationships/tags" Target="../tags/tag2.xml"/><Relationship Id="rId6" Type="http://schemas.openxmlformats.org/officeDocument/2006/relationships/image" Target="../media/image15.png"/><Relationship Id="rId5" Type="http://schemas.openxmlformats.org/officeDocument/2006/relationships/notesSlide" Target="../notesSlides/notesSlide40.xml"/><Relationship Id="rId4"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58.wma"/><Relationship Id="rId1" Type="http://schemas.microsoft.com/office/2007/relationships/media" Target="../media/media58.wma"/><Relationship Id="rId5" Type="http://schemas.openxmlformats.org/officeDocument/2006/relationships/image" Target="../media/image15.png"/><Relationship Id="rId4" Type="http://schemas.openxmlformats.org/officeDocument/2006/relationships/notesSlide" Target="../notesSlides/notesSlide41.xml"/></Relationships>
</file>

<file path=ppt/slides/_rels/slide59.xml.rels><?xml version="1.0" encoding="UTF-8" standalone="yes"?>
<Relationships xmlns="http://schemas.openxmlformats.org/package/2006/relationships"><Relationship Id="rId3" Type="http://schemas.openxmlformats.org/officeDocument/2006/relationships/audio" Target="../media/media59.wma"/><Relationship Id="rId2" Type="http://schemas.microsoft.com/office/2007/relationships/media" Target="../media/media59.wma"/><Relationship Id="rId1" Type="http://schemas.openxmlformats.org/officeDocument/2006/relationships/tags" Target="../tags/tag3.xml"/><Relationship Id="rId6" Type="http://schemas.openxmlformats.org/officeDocument/2006/relationships/image" Target="../media/image15.png"/><Relationship Id="rId5" Type="http://schemas.openxmlformats.org/officeDocument/2006/relationships/notesSlide" Target="../notesSlides/notesSlide42.xml"/><Relationship Id="rId4"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60.wma"/><Relationship Id="rId1" Type="http://schemas.microsoft.com/office/2007/relationships/media" Target="../media/media60.wma"/><Relationship Id="rId5" Type="http://schemas.openxmlformats.org/officeDocument/2006/relationships/image" Target="../media/image15.png"/><Relationship Id="rId4" Type="http://schemas.openxmlformats.org/officeDocument/2006/relationships/notesSlide" Target="../notesSlides/notesSlide43.xml"/></Relationships>
</file>

<file path=ppt/slides/_rels/slide61.xml.rels><?xml version="1.0" encoding="UTF-8" standalone="yes"?>
<Relationships xmlns="http://schemas.openxmlformats.org/package/2006/relationships"><Relationship Id="rId3" Type="http://schemas.openxmlformats.org/officeDocument/2006/relationships/audio" Target="../media/media61.wma"/><Relationship Id="rId2" Type="http://schemas.microsoft.com/office/2007/relationships/media" Target="../media/media61.wma"/><Relationship Id="rId1" Type="http://schemas.openxmlformats.org/officeDocument/2006/relationships/tags" Target="../tags/tag4.xml"/><Relationship Id="rId6" Type="http://schemas.openxmlformats.org/officeDocument/2006/relationships/image" Target="../media/image15.png"/><Relationship Id="rId5" Type="http://schemas.openxmlformats.org/officeDocument/2006/relationships/notesSlide" Target="../notesSlides/notesSlide44.xml"/><Relationship Id="rId4"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62.wma"/><Relationship Id="rId1" Type="http://schemas.microsoft.com/office/2007/relationships/media" Target="../media/media62.wma"/><Relationship Id="rId5" Type="http://schemas.openxmlformats.org/officeDocument/2006/relationships/image" Target="../media/image15.png"/><Relationship Id="rId4" Type="http://schemas.openxmlformats.org/officeDocument/2006/relationships/notesSlide" Target="../notesSlides/notesSlide45.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63.wma"/><Relationship Id="rId1" Type="http://schemas.microsoft.com/office/2007/relationships/media" Target="../media/media63.wma"/><Relationship Id="rId5" Type="http://schemas.openxmlformats.org/officeDocument/2006/relationships/image" Target="../media/image15.png"/><Relationship Id="rId4" Type="http://schemas.openxmlformats.org/officeDocument/2006/relationships/notesSlide" Target="../notesSlides/notesSlide46.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64.wma"/><Relationship Id="rId1" Type="http://schemas.microsoft.com/office/2007/relationships/media" Target="../media/media64.wma"/><Relationship Id="rId5" Type="http://schemas.openxmlformats.org/officeDocument/2006/relationships/image" Target="../media/image15.png"/><Relationship Id="rId4" Type="http://schemas.openxmlformats.org/officeDocument/2006/relationships/notesSlide" Target="../notesSlides/notesSlide47.xml"/></Relationships>
</file>

<file path=ppt/slides/_rels/slide65.xml.rels><?xml version="1.0" encoding="UTF-8" standalone="yes"?>
<Relationships xmlns="http://schemas.openxmlformats.org/package/2006/relationships"><Relationship Id="rId3" Type="http://schemas.openxmlformats.org/officeDocument/2006/relationships/audio" Target="../media/media65.wma"/><Relationship Id="rId2" Type="http://schemas.microsoft.com/office/2007/relationships/media" Target="../media/media65.wma"/><Relationship Id="rId1" Type="http://schemas.openxmlformats.org/officeDocument/2006/relationships/tags" Target="../tags/tag5.xml"/><Relationship Id="rId6" Type="http://schemas.openxmlformats.org/officeDocument/2006/relationships/image" Target="../media/image15.png"/><Relationship Id="rId5" Type="http://schemas.openxmlformats.org/officeDocument/2006/relationships/notesSlide" Target="../notesSlides/notesSlide48.xml"/><Relationship Id="rId4"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66.wma"/><Relationship Id="rId1" Type="http://schemas.microsoft.com/office/2007/relationships/media" Target="../media/media66.wma"/><Relationship Id="rId5" Type="http://schemas.openxmlformats.org/officeDocument/2006/relationships/image" Target="../media/image15.png"/><Relationship Id="rId4" Type="http://schemas.openxmlformats.org/officeDocument/2006/relationships/notesSlide" Target="../notesSlides/notesSlide49.xml"/></Relationships>
</file>

<file path=ppt/slides/_rels/slide67.xml.rels><?xml version="1.0" encoding="UTF-8" standalone="yes"?>
<Relationships xmlns="http://schemas.openxmlformats.org/package/2006/relationships"><Relationship Id="rId3" Type="http://schemas.openxmlformats.org/officeDocument/2006/relationships/audio" Target="../media/media67.wma"/><Relationship Id="rId2" Type="http://schemas.microsoft.com/office/2007/relationships/media" Target="../media/media67.wma"/><Relationship Id="rId1" Type="http://schemas.openxmlformats.org/officeDocument/2006/relationships/tags" Target="../tags/tag6.xml"/><Relationship Id="rId6" Type="http://schemas.openxmlformats.org/officeDocument/2006/relationships/image" Target="../media/image15.png"/><Relationship Id="rId5" Type="http://schemas.openxmlformats.org/officeDocument/2006/relationships/notesSlide" Target="../notesSlides/notesSlide50.xml"/><Relationship Id="rId4"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68.wma"/><Relationship Id="rId1" Type="http://schemas.microsoft.com/office/2007/relationships/media" Target="../media/media68.wma"/><Relationship Id="rId5" Type="http://schemas.openxmlformats.org/officeDocument/2006/relationships/image" Target="../media/image15.png"/><Relationship Id="rId4" Type="http://schemas.openxmlformats.org/officeDocument/2006/relationships/notesSlide" Target="../notesSlides/notesSlide5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5.png"/><Relationship Id="rId4"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5.png"/><Relationship Id="rId4"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6412" y="1297874"/>
            <a:ext cx="4044950" cy="1730147"/>
          </a:xfrm>
        </p:spPr>
        <p:txBody>
          <a:bodyPr>
            <a:normAutofit fontScale="90000"/>
          </a:bodyPr>
          <a:lstStyle/>
          <a:p>
            <a:r>
              <a:rPr lang="en-US" dirty="0"/>
              <a:t>Parenteral </a:t>
            </a:r>
            <a:br>
              <a:rPr lang="en-US" dirty="0"/>
            </a:br>
            <a:r>
              <a:rPr lang="en-US" dirty="0"/>
              <a:t>Nutrition</a:t>
            </a:r>
            <a:br>
              <a:rPr lang="en-US" dirty="0"/>
            </a:br>
            <a:r>
              <a:rPr lang="en-US" dirty="0"/>
              <a:t>Module 2</a:t>
            </a:r>
          </a:p>
        </p:txBody>
      </p:sp>
      <p:pic>
        <p:nvPicPr>
          <p:cNvPr id="3" name="Picture 2"/>
          <p:cNvPicPr>
            <a:picLocks noChangeAspect="1"/>
          </p:cNvPicPr>
          <p:nvPr/>
        </p:nvPicPr>
        <p:blipFill rotWithShape="1">
          <a:blip r:embed="rId4"/>
          <a:srcRect l="21192"/>
          <a:stretch/>
        </p:blipFill>
        <p:spPr>
          <a:xfrm>
            <a:off x="44605" y="368608"/>
            <a:ext cx="7091247" cy="5998737"/>
          </a:xfrm>
          <a:prstGeom prst="rect">
            <a:avLst/>
          </a:prstGeom>
        </p:spPr>
      </p:pic>
      <p:pic>
        <p:nvPicPr>
          <p:cNvPr id="4" name="Audio 3">
            <a:hlinkClick r:id="" action="ppaction://media"/>
            <a:extLst>
              <a:ext uri="{FF2B5EF4-FFF2-40B4-BE49-F238E27FC236}">
                <a16:creationId xmlns="" xmlns:a16="http://schemas.microsoft.com/office/drawing/2014/main" id="{0774CADD-7AD4-4520-835C-DF6ED82E01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98230295"/>
      </p:ext>
    </p:extLst>
  </p:cSld>
  <p:clrMapOvr>
    <a:masterClrMapping/>
  </p:clrMapOvr>
  <mc:AlternateContent xmlns:mc="http://schemas.openxmlformats.org/markup-compatibility/2006" xmlns:p14="http://schemas.microsoft.com/office/powerpoint/2010/main">
    <mc:Choice Requires="p14">
      <p:transition spd="slow" p14:dur="2000" advTm="4839"/>
    </mc:Choice>
    <mc:Fallback xmlns="">
      <p:transition spd="slow" advTm="4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Practice </a:t>
            </a:r>
          </a:p>
        </p:txBody>
      </p:sp>
      <p:sp>
        <p:nvSpPr>
          <p:cNvPr id="3" name="Content Placeholder 2"/>
          <p:cNvSpPr>
            <a:spLocks noGrp="1"/>
          </p:cNvSpPr>
          <p:nvPr>
            <p:ph idx="1"/>
          </p:nvPr>
        </p:nvSpPr>
        <p:spPr/>
        <p:txBody>
          <a:bodyPr/>
          <a:lstStyle/>
          <a:p>
            <a:r>
              <a:rPr lang="en-US" dirty="0"/>
              <a:t>Calculate the GIR for the following fluids:</a:t>
            </a:r>
          </a:p>
          <a:p>
            <a:pPr lvl="1"/>
            <a:r>
              <a:rPr lang="en-US" dirty="0"/>
              <a:t>Weight 5.2 kg</a:t>
            </a:r>
          </a:p>
          <a:p>
            <a:pPr lvl="1"/>
            <a:r>
              <a:rPr lang="en-US" dirty="0"/>
              <a:t>D12.5%, 77 </a:t>
            </a:r>
            <a:r>
              <a:rPr lang="en-US" dirty="0" err="1"/>
              <a:t>mEq</a:t>
            </a:r>
            <a:r>
              <a:rPr lang="en-US" dirty="0"/>
              <a:t>/L </a:t>
            </a:r>
            <a:r>
              <a:rPr lang="en-US" dirty="0" err="1"/>
              <a:t>NaCl</a:t>
            </a:r>
            <a:r>
              <a:rPr lang="en-US" dirty="0"/>
              <a:t> at 15 ml/</a:t>
            </a:r>
            <a:r>
              <a:rPr lang="en-US" dirty="0" err="1"/>
              <a:t>hr</a:t>
            </a:r>
            <a:r>
              <a:rPr lang="en-US" dirty="0"/>
              <a:t> </a:t>
            </a:r>
          </a:p>
          <a:p>
            <a:endParaRPr lang="en-US" dirty="0"/>
          </a:p>
          <a:p>
            <a:r>
              <a:rPr lang="en-US" dirty="0"/>
              <a:t>Calculate the % dextrose needed for a goal GIR 10 mg/kg/min with 800 ml fluid and dosing </a:t>
            </a:r>
            <a:r>
              <a:rPr lang="en-US" dirty="0" err="1"/>
              <a:t>wt</a:t>
            </a:r>
            <a:r>
              <a:rPr lang="en-US" dirty="0"/>
              <a:t> of 8 kg</a:t>
            </a:r>
          </a:p>
          <a:p>
            <a:endParaRPr lang="en-US" dirty="0"/>
          </a:p>
        </p:txBody>
      </p:sp>
      <p:pic>
        <p:nvPicPr>
          <p:cNvPr id="5" name="Audio 4">
            <a:hlinkClick r:id="" action="ppaction://media"/>
            <a:extLst>
              <a:ext uri="{FF2B5EF4-FFF2-40B4-BE49-F238E27FC236}">
                <a16:creationId xmlns="" xmlns:a16="http://schemas.microsoft.com/office/drawing/2014/main" id="{F76DE2DA-A44A-44D5-A6C9-38FBA203F7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76407063"/>
      </p:ext>
    </p:extLst>
  </p:cSld>
  <p:clrMapOvr>
    <a:masterClrMapping/>
  </p:clrMapOvr>
  <mc:AlternateContent xmlns:mc="http://schemas.openxmlformats.org/markup-compatibility/2006" xmlns:p14="http://schemas.microsoft.com/office/powerpoint/2010/main">
    <mc:Choice Requires="p14">
      <p:transition spd="slow" p14:dur="2000" advTm="4932"/>
    </mc:Choice>
    <mc:Fallback xmlns="">
      <p:transition spd="slow" advTm="4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Fluid/Volume Restrictions</a:t>
            </a:r>
          </a:p>
        </p:txBody>
      </p:sp>
      <p:sp>
        <p:nvSpPr>
          <p:cNvPr id="5" name="Subtitle 4"/>
          <p:cNvSpPr>
            <a:spLocks noGrp="1"/>
          </p:cNvSpPr>
          <p:nvPr>
            <p:ph type="subTitle" idx="1"/>
          </p:nvPr>
        </p:nvSpPr>
        <p:spPr/>
        <p:txBody>
          <a:bodyPr/>
          <a:lstStyle/>
          <a:p>
            <a:endParaRPr lang="en-US"/>
          </a:p>
        </p:txBody>
      </p:sp>
      <p:pic>
        <p:nvPicPr>
          <p:cNvPr id="3" name="Audio 2">
            <a:hlinkClick r:id="" action="ppaction://media"/>
            <a:extLst>
              <a:ext uri="{FF2B5EF4-FFF2-40B4-BE49-F238E27FC236}">
                <a16:creationId xmlns="" xmlns:a16="http://schemas.microsoft.com/office/drawing/2014/main" id="{F3CBC7DE-6428-4D19-B436-A69BF718276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05911027"/>
      </p:ext>
    </p:extLst>
  </p:cSld>
  <p:clrMapOvr>
    <a:masterClrMapping/>
  </p:clrMapOvr>
  <mc:AlternateContent xmlns:mc="http://schemas.openxmlformats.org/markup-compatibility/2006" xmlns:p14="http://schemas.microsoft.com/office/powerpoint/2010/main">
    <mc:Choice Requires="p14">
      <p:transition spd="slow" p14:dur="2000" advTm="5652"/>
    </mc:Choice>
    <mc:Fallback xmlns="">
      <p:transition spd="slow" advTm="5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Calculating Fluid Restrictions</a:t>
            </a:r>
          </a:p>
        </p:txBody>
      </p:sp>
      <p:sp>
        <p:nvSpPr>
          <p:cNvPr id="3" name="Content Placeholder 2"/>
          <p:cNvSpPr>
            <a:spLocks noGrp="1"/>
          </p:cNvSpPr>
          <p:nvPr>
            <p:ph idx="1"/>
          </p:nvPr>
        </p:nvSpPr>
        <p:spPr>
          <a:xfrm>
            <a:off x="838200" y="1598303"/>
            <a:ext cx="10515600" cy="4351338"/>
          </a:xfrm>
        </p:spPr>
        <p:txBody>
          <a:bodyPr/>
          <a:lstStyle/>
          <a:p>
            <a:r>
              <a:rPr lang="en-US" dirty="0"/>
              <a:t>Determine total fluid goal from team</a:t>
            </a:r>
          </a:p>
          <a:p>
            <a:r>
              <a:rPr lang="en-US" dirty="0"/>
              <a:t>Calculate maintenance fluid volume using Holliday Segar Method</a:t>
            </a:r>
          </a:p>
          <a:p>
            <a:r>
              <a:rPr lang="en-US" dirty="0"/>
              <a:t>Calculate restriction if indicated per team (ex: 80% maintenance)</a:t>
            </a:r>
          </a:p>
          <a:p>
            <a:r>
              <a:rPr lang="en-US" dirty="0"/>
              <a:t>Divide total volume by 24 hours to get ml/</a:t>
            </a:r>
            <a:r>
              <a:rPr lang="en-US" dirty="0" err="1"/>
              <a:t>hr</a:t>
            </a:r>
            <a:r>
              <a:rPr lang="en-US" dirty="0"/>
              <a:t> allotted within total fluid restriction</a:t>
            </a:r>
          </a:p>
          <a:p>
            <a:r>
              <a:rPr lang="en-US" dirty="0"/>
              <a:t>Subtract all drips including lipids to determine TPN rate</a:t>
            </a:r>
          </a:p>
          <a:p>
            <a:r>
              <a:rPr lang="en-US" dirty="0"/>
              <a:t>Subtract large volume medications if wanted per team </a:t>
            </a:r>
          </a:p>
        </p:txBody>
      </p:sp>
      <p:pic>
        <p:nvPicPr>
          <p:cNvPr id="4" name="Audio 3">
            <a:hlinkClick r:id="" action="ppaction://media"/>
            <a:extLst>
              <a:ext uri="{FF2B5EF4-FFF2-40B4-BE49-F238E27FC236}">
                <a16:creationId xmlns="" xmlns:a16="http://schemas.microsoft.com/office/drawing/2014/main" id="{0519319C-C2CD-4D74-999C-EBA4719B32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15386889"/>
      </p:ext>
    </p:extLst>
  </p:cSld>
  <p:clrMapOvr>
    <a:masterClrMapping/>
  </p:clrMapOvr>
  <mc:AlternateContent xmlns:mc="http://schemas.openxmlformats.org/markup-compatibility/2006" xmlns:p14="http://schemas.microsoft.com/office/powerpoint/2010/main">
    <mc:Choice Requires="p14">
      <p:transition spd="slow" p14:dur="2000" advTm="48942"/>
    </mc:Choice>
    <mc:Fallback xmlns="">
      <p:transition spd="slow" advTm="48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Fluid Restriction Example </a:t>
            </a:r>
          </a:p>
        </p:txBody>
      </p:sp>
      <p:sp>
        <p:nvSpPr>
          <p:cNvPr id="3" name="Content Placeholder 2"/>
          <p:cNvSpPr>
            <a:spLocks noGrp="1"/>
          </p:cNvSpPr>
          <p:nvPr>
            <p:ph idx="1"/>
          </p:nvPr>
        </p:nvSpPr>
        <p:spPr/>
        <p:txBody>
          <a:bodyPr/>
          <a:lstStyle/>
          <a:p>
            <a:r>
              <a:rPr lang="en-US" dirty="0"/>
              <a:t>Fluid restriction to 80% maintenance </a:t>
            </a:r>
          </a:p>
          <a:p>
            <a:r>
              <a:rPr lang="en-US" dirty="0"/>
              <a:t>Hospital admission weight: 65 kg</a:t>
            </a:r>
          </a:p>
          <a:p>
            <a:r>
              <a:rPr lang="en-US" dirty="0"/>
              <a:t>Maintenance fluid needs: </a:t>
            </a:r>
          </a:p>
          <a:p>
            <a:pPr lvl="1"/>
            <a:r>
              <a:rPr lang="en-US" dirty="0"/>
              <a:t>2400 ml using Holliday Segar Method</a:t>
            </a:r>
          </a:p>
          <a:p>
            <a:pPr lvl="1"/>
            <a:r>
              <a:rPr lang="en-US" dirty="0"/>
              <a:t>2400 ml x 0.8 = 1920 ml </a:t>
            </a:r>
          </a:p>
          <a:p>
            <a:r>
              <a:rPr lang="en-US" dirty="0"/>
              <a:t>Calculate maximum hourly rate</a:t>
            </a:r>
          </a:p>
          <a:p>
            <a:pPr lvl="1"/>
            <a:r>
              <a:rPr lang="en-US" dirty="0"/>
              <a:t>1920 ml/24 hours = 80 ml/</a:t>
            </a:r>
            <a:r>
              <a:rPr lang="en-US" dirty="0" err="1"/>
              <a:t>hr</a:t>
            </a:r>
            <a:r>
              <a:rPr lang="en-US" dirty="0"/>
              <a:t> </a:t>
            </a:r>
          </a:p>
          <a:p>
            <a:pPr marL="0" indent="0">
              <a:buNone/>
            </a:pPr>
            <a:endParaRPr lang="en-US" dirty="0"/>
          </a:p>
        </p:txBody>
      </p:sp>
      <p:pic>
        <p:nvPicPr>
          <p:cNvPr id="6" name="Audio 5">
            <a:hlinkClick r:id="" action="ppaction://media"/>
            <a:extLst>
              <a:ext uri="{FF2B5EF4-FFF2-40B4-BE49-F238E27FC236}">
                <a16:creationId xmlns="" xmlns:a16="http://schemas.microsoft.com/office/drawing/2014/main" id="{85C7AE11-01B9-4F03-8B4F-9D57851E868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38954566"/>
      </p:ext>
    </p:extLst>
  </p:cSld>
  <p:clrMapOvr>
    <a:masterClrMapping/>
  </p:clrMapOvr>
  <mc:AlternateContent xmlns:mc="http://schemas.openxmlformats.org/markup-compatibility/2006" xmlns:p14="http://schemas.microsoft.com/office/powerpoint/2010/main">
    <mc:Choice Requires="p14">
      <p:transition spd="slow" p14:dur="2000" advTm="28941"/>
    </mc:Choice>
    <mc:Fallback xmlns="">
      <p:transition spd="slow" advTm="28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Fluid Restriction Example </a:t>
            </a:r>
          </a:p>
        </p:txBody>
      </p:sp>
      <p:sp>
        <p:nvSpPr>
          <p:cNvPr id="3" name="Content Placeholder 2"/>
          <p:cNvSpPr>
            <a:spLocks noGrp="1"/>
          </p:cNvSpPr>
          <p:nvPr>
            <p:ph idx="1"/>
          </p:nvPr>
        </p:nvSpPr>
        <p:spPr/>
        <p:txBody>
          <a:bodyPr/>
          <a:lstStyle/>
          <a:p>
            <a:r>
              <a:rPr lang="en-US" dirty="0"/>
              <a:t>Continuous drips</a:t>
            </a:r>
          </a:p>
          <a:p>
            <a:pPr lvl="1"/>
            <a:r>
              <a:rPr lang="en-US" dirty="0"/>
              <a:t>Epinephrine: 0.5 ml/</a:t>
            </a:r>
            <a:r>
              <a:rPr lang="en-US" dirty="0" err="1"/>
              <a:t>hr</a:t>
            </a:r>
            <a:r>
              <a:rPr lang="en-US" dirty="0"/>
              <a:t> </a:t>
            </a:r>
          </a:p>
          <a:p>
            <a:pPr lvl="1"/>
            <a:r>
              <a:rPr lang="en-US" dirty="0"/>
              <a:t>Norepinephrine: 0.5 ml/</a:t>
            </a:r>
            <a:r>
              <a:rPr lang="en-US" dirty="0" err="1"/>
              <a:t>hr</a:t>
            </a:r>
            <a:endParaRPr lang="en-US" dirty="0"/>
          </a:p>
          <a:p>
            <a:pPr lvl="1"/>
            <a:r>
              <a:rPr lang="en-US" dirty="0" err="1"/>
              <a:t>Milrinone</a:t>
            </a:r>
            <a:r>
              <a:rPr lang="en-US" dirty="0"/>
              <a:t>: 1.05 ml/</a:t>
            </a:r>
            <a:r>
              <a:rPr lang="en-US" dirty="0" err="1"/>
              <a:t>hr</a:t>
            </a:r>
            <a:endParaRPr lang="en-US" dirty="0"/>
          </a:p>
          <a:p>
            <a:pPr lvl="1"/>
            <a:r>
              <a:rPr lang="en-US" dirty="0"/>
              <a:t>Midazolam: 0.7 ml/</a:t>
            </a:r>
            <a:r>
              <a:rPr lang="en-US" dirty="0" err="1"/>
              <a:t>hr</a:t>
            </a:r>
            <a:endParaRPr lang="en-US" dirty="0"/>
          </a:p>
          <a:p>
            <a:pPr lvl="1"/>
            <a:r>
              <a:rPr lang="en-US" dirty="0"/>
              <a:t>Fentanyl 4.2 ml/</a:t>
            </a:r>
            <a:r>
              <a:rPr lang="en-US" dirty="0" err="1"/>
              <a:t>hr</a:t>
            </a:r>
            <a:endParaRPr lang="en-US" dirty="0"/>
          </a:p>
          <a:p>
            <a:pPr lvl="1"/>
            <a:r>
              <a:rPr lang="en-US" dirty="0" err="1"/>
              <a:t>Vecuronium</a:t>
            </a:r>
            <a:r>
              <a:rPr lang="en-US" dirty="0"/>
              <a:t> 3.5 ml/</a:t>
            </a:r>
            <a:r>
              <a:rPr lang="en-US" dirty="0" err="1"/>
              <a:t>hr</a:t>
            </a:r>
            <a:r>
              <a:rPr lang="en-US" dirty="0"/>
              <a:t> </a:t>
            </a:r>
          </a:p>
          <a:p>
            <a:pPr lvl="1"/>
            <a:r>
              <a:rPr lang="en-US" sz="3000" b="1" dirty="0"/>
              <a:t>TOTAL: 10.45 ml/</a:t>
            </a:r>
            <a:r>
              <a:rPr lang="en-US" sz="3000" b="1" dirty="0" err="1"/>
              <a:t>hr</a:t>
            </a:r>
            <a:r>
              <a:rPr lang="en-US" sz="3000" b="1" dirty="0"/>
              <a:t> or 251 ml</a:t>
            </a:r>
          </a:p>
          <a:p>
            <a:r>
              <a:rPr lang="en-US" dirty="0"/>
              <a:t>IVF – to be discontinued when PN is started</a:t>
            </a:r>
          </a:p>
          <a:p>
            <a:pPr lvl="1"/>
            <a:r>
              <a:rPr lang="en-US" dirty="0"/>
              <a:t>D5/0.9% </a:t>
            </a:r>
            <a:r>
              <a:rPr lang="en-US" dirty="0" err="1"/>
              <a:t>NaCl</a:t>
            </a:r>
            <a:r>
              <a:rPr lang="en-US" dirty="0"/>
              <a:t>  + </a:t>
            </a:r>
            <a:r>
              <a:rPr lang="en-US" dirty="0" err="1"/>
              <a:t>KCl</a:t>
            </a:r>
            <a:r>
              <a:rPr lang="en-US" dirty="0"/>
              <a:t> 20 </a:t>
            </a:r>
            <a:r>
              <a:rPr lang="en-US" dirty="0" err="1"/>
              <a:t>mEq</a:t>
            </a:r>
            <a:r>
              <a:rPr lang="en-US" dirty="0"/>
              <a:t>/L</a:t>
            </a:r>
          </a:p>
          <a:p>
            <a:endParaRPr lang="en-US" dirty="0"/>
          </a:p>
        </p:txBody>
      </p:sp>
      <p:pic>
        <p:nvPicPr>
          <p:cNvPr id="4" name="Audio 3">
            <a:hlinkClick r:id="" action="ppaction://media"/>
            <a:extLst>
              <a:ext uri="{FF2B5EF4-FFF2-40B4-BE49-F238E27FC236}">
                <a16:creationId xmlns="" xmlns:a16="http://schemas.microsoft.com/office/drawing/2014/main" id="{AB7B0D23-1351-4C3D-B32F-8C91A09FDBB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32900200"/>
      </p:ext>
    </p:extLst>
  </p:cSld>
  <p:clrMapOvr>
    <a:masterClrMapping/>
  </p:clrMapOvr>
  <mc:AlternateContent xmlns:mc="http://schemas.openxmlformats.org/markup-compatibility/2006" xmlns:p14="http://schemas.microsoft.com/office/powerpoint/2010/main">
    <mc:Choice Requires="p14">
      <p:transition spd="slow" p14:dur="2000" advTm="23134"/>
    </mc:Choice>
    <mc:Fallback xmlns="">
      <p:transition spd="slow" advTm="23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Fluid Restriction Example </a:t>
            </a:r>
          </a:p>
        </p:txBody>
      </p:sp>
      <p:sp>
        <p:nvSpPr>
          <p:cNvPr id="3" name="Content Placeholder 2"/>
          <p:cNvSpPr>
            <a:spLocks noGrp="1"/>
          </p:cNvSpPr>
          <p:nvPr>
            <p:ph idx="1"/>
          </p:nvPr>
        </p:nvSpPr>
        <p:spPr/>
        <p:txBody>
          <a:bodyPr/>
          <a:lstStyle/>
          <a:p>
            <a:r>
              <a:rPr lang="en-US" dirty="0"/>
              <a:t>Large volume medications </a:t>
            </a:r>
          </a:p>
          <a:p>
            <a:pPr lvl="1"/>
            <a:r>
              <a:rPr lang="en-US" dirty="0"/>
              <a:t>Vancomycin: 20 ml</a:t>
            </a:r>
          </a:p>
          <a:p>
            <a:pPr lvl="1"/>
            <a:r>
              <a:rPr lang="en-US" dirty="0" err="1"/>
              <a:t>Meropenum</a:t>
            </a:r>
            <a:r>
              <a:rPr lang="en-US" dirty="0"/>
              <a:t>: 140 ml</a:t>
            </a:r>
          </a:p>
          <a:p>
            <a:pPr lvl="1"/>
            <a:r>
              <a:rPr lang="en-US" dirty="0" err="1"/>
              <a:t>Flagyl</a:t>
            </a:r>
            <a:r>
              <a:rPr lang="en-US" dirty="0"/>
              <a:t>: 420 ml</a:t>
            </a:r>
          </a:p>
          <a:p>
            <a:pPr lvl="1"/>
            <a:r>
              <a:rPr lang="en-US" dirty="0"/>
              <a:t>Micafungin: 233 ml </a:t>
            </a:r>
          </a:p>
          <a:p>
            <a:pPr lvl="1"/>
            <a:r>
              <a:rPr lang="en-US" sz="2800" b="1" dirty="0"/>
              <a:t>TOTAL daily volume: 813 ml</a:t>
            </a:r>
          </a:p>
          <a:p>
            <a:endParaRPr lang="en-US" sz="3200" b="1" dirty="0"/>
          </a:p>
          <a:p>
            <a:r>
              <a:rPr lang="en-US" dirty="0"/>
              <a:t>Lipids to be started at 0.9 g/kg = 293 ml = 12.2 ml/</a:t>
            </a:r>
            <a:r>
              <a:rPr lang="en-US" dirty="0" err="1"/>
              <a:t>hr</a:t>
            </a:r>
            <a:r>
              <a:rPr lang="en-US" dirty="0"/>
              <a:t> x 24 hours </a:t>
            </a:r>
          </a:p>
          <a:p>
            <a:endParaRPr lang="en-US" dirty="0"/>
          </a:p>
        </p:txBody>
      </p:sp>
      <p:pic>
        <p:nvPicPr>
          <p:cNvPr id="4" name="Audio 3">
            <a:hlinkClick r:id="" action="ppaction://media"/>
            <a:extLst>
              <a:ext uri="{FF2B5EF4-FFF2-40B4-BE49-F238E27FC236}">
                <a16:creationId xmlns="" xmlns:a16="http://schemas.microsoft.com/office/drawing/2014/main" id="{4DB08BC9-8A66-4677-AF3F-08DDCFAE76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38073538"/>
      </p:ext>
    </p:extLst>
  </p:cSld>
  <p:clrMapOvr>
    <a:masterClrMapping/>
  </p:clrMapOvr>
  <mc:AlternateContent xmlns:mc="http://schemas.openxmlformats.org/markup-compatibility/2006" xmlns:p14="http://schemas.microsoft.com/office/powerpoint/2010/main">
    <mc:Choice Requires="p14">
      <p:transition spd="slow" p14:dur="2000" advTm="38439"/>
    </mc:Choice>
    <mc:Fallback xmlns="">
      <p:transition spd="slow" advTm="38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Fluid Restriction Example</a:t>
            </a:r>
          </a:p>
        </p:txBody>
      </p:sp>
      <p:sp>
        <p:nvSpPr>
          <p:cNvPr id="3" name="Content Placeholder 2"/>
          <p:cNvSpPr>
            <a:spLocks noGrp="1"/>
          </p:cNvSpPr>
          <p:nvPr>
            <p:ph idx="1"/>
          </p:nvPr>
        </p:nvSpPr>
        <p:spPr/>
        <p:txBody>
          <a:bodyPr/>
          <a:lstStyle/>
          <a:p>
            <a:r>
              <a:rPr lang="en-US" dirty="0"/>
              <a:t>Calculate TPN rate </a:t>
            </a:r>
          </a:p>
          <a:p>
            <a:pPr lvl="1"/>
            <a:r>
              <a:rPr lang="en-US" dirty="0"/>
              <a:t>1920 ml total – 813 ml (large medications) – 251 ml (drips) – 293 ml (lipids) = 563 ml total</a:t>
            </a:r>
          </a:p>
          <a:p>
            <a:pPr marL="0" indent="0">
              <a:buNone/>
            </a:pPr>
            <a:endParaRPr lang="en-US" dirty="0"/>
          </a:p>
          <a:p>
            <a:r>
              <a:rPr lang="en-US" dirty="0"/>
              <a:t>Calculate hourly rate</a:t>
            </a:r>
          </a:p>
          <a:p>
            <a:pPr lvl="1"/>
            <a:r>
              <a:rPr lang="en-US" dirty="0"/>
              <a:t>563 ml/24 hours = 23.45 ml/</a:t>
            </a:r>
            <a:r>
              <a:rPr lang="en-US" dirty="0" err="1"/>
              <a:t>hr</a:t>
            </a:r>
            <a:endParaRPr lang="en-US" dirty="0"/>
          </a:p>
          <a:p>
            <a:pPr lvl="1"/>
            <a:r>
              <a:rPr lang="en-US" dirty="0"/>
              <a:t>Round to 24 ml/</a:t>
            </a:r>
            <a:r>
              <a:rPr lang="en-US" dirty="0" err="1"/>
              <a:t>hr</a:t>
            </a:r>
            <a:r>
              <a:rPr lang="en-US" dirty="0"/>
              <a:t> x 24 hours </a:t>
            </a:r>
          </a:p>
          <a:p>
            <a:pPr lvl="1"/>
            <a:endParaRPr lang="en-US" dirty="0"/>
          </a:p>
          <a:p>
            <a:pPr lvl="1"/>
            <a:endParaRPr lang="en-US" dirty="0"/>
          </a:p>
          <a:p>
            <a:pPr lvl="1"/>
            <a:endParaRPr lang="en-US" dirty="0"/>
          </a:p>
          <a:p>
            <a:pPr lvl="1"/>
            <a:endParaRPr lang="en-US" dirty="0"/>
          </a:p>
        </p:txBody>
      </p:sp>
      <p:pic>
        <p:nvPicPr>
          <p:cNvPr id="6" name="Audio 5">
            <a:hlinkClick r:id="" action="ppaction://media"/>
            <a:extLst>
              <a:ext uri="{FF2B5EF4-FFF2-40B4-BE49-F238E27FC236}">
                <a16:creationId xmlns="" xmlns:a16="http://schemas.microsoft.com/office/drawing/2014/main" id="{0F7E2881-C4B5-443D-9219-55E2A36E29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46243512"/>
      </p:ext>
    </p:extLst>
  </p:cSld>
  <p:clrMapOvr>
    <a:masterClrMapping/>
  </p:clrMapOvr>
  <mc:AlternateContent xmlns:mc="http://schemas.openxmlformats.org/markup-compatibility/2006" xmlns:p14="http://schemas.microsoft.com/office/powerpoint/2010/main">
    <mc:Choice Requires="p14">
      <p:transition spd="slow" p14:dur="2000" advTm="34271"/>
    </mc:Choice>
    <mc:Fallback xmlns="">
      <p:transition spd="slow" advTm="34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Calculating Concentrated TPN</a:t>
            </a:r>
          </a:p>
        </p:txBody>
      </p:sp>
      <p:sp>
        <p:nvSpPr>
          <p:cNvPr id="3" name="Content Placeholder 2"/>
          <p:cNvSpPr>
            <a:spLocks noGrp="1"/>
          </p:cNvSpPr>
          <p:nvPr>
            <p:ph idx="1"/>
          </p:nvPr>
        </p:nvSpPr>
        <p:spPr/>
        <p:txBody>
          <a:bodyPr>
            <a:normAutofit/>
          </a:bodyPr>
          <a:lstStyle/>
          <a:p>
            <a:r>
              <a:rPr lang="en-US" dirty="0"/>
              <a:t>Can estimate a minimum volume of fluid needed in a concentrated TPN to meet 100% nutrition needs. </a:t>
            </a:r>
          </a:p>
          <a:p>
            <a:r>
              <a:rPr lang="en-US" dirty="0"/>
              <a:t>For estimating minimum volume, use D20% in infants and D15% in children/adults as amino acids will take up more room in the TPN. </a:t>
            </a:r>
          </a:p>
          <a:p>
            <a:r>
              <a:rPr lang="en-US" dirty="0"/>
              <a:t>This provides a starting point to estimate minimum volume needed but you should work with pharmacy to ensure all components fit within the TPN volume. </a:t>
            </a:r>
          </a:p>
          <a:p>
            <a:r>
              <a:rPr lang="en-US" dirty="0"/>
              <a:t>May go as high as D25% to ensure adequate nutrition in very concentrated TPN.</a:t>
            </a:r>
          </a:p>
          <a:p>
            <a:pPr lvl="1"/>
            <a:endParaRPr lang="en-US" dirty="0"/>
          </a:p>
        </p:txBody>
      </p:sp>
      <p:pic>
        <p:nvPicPr>
          <p:cNvPr id="7" name="Audio 6">
            <a:hlinkClick r:id="" action="ppaction://media"/>
            <a:extLst>
              <a:ext uri="{FF2B5EF4-FFF2-40B4-BE49-F238E27FC236}">
                <a16:creationId xmlns="" xmlns:a16="http://schemas.microsoft.com/office/drawing/2014/main" id="{ACB0CD21-01FE-4D37-9444-5756BCFAF4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03575593"/>
      </p:ext>
    </p:extLst>
  </p:cSld>
  <p:clrMapOvr>
    <a:masterClrMapping/>
  </p:clrMapOvr>
  <mc:AlternateContent xmlns:mc="http://schemas.openxmlformats.org/markup-compatibility/2006" xmlns:p14="http://schemas.microsoft.com/office/powerpoint/2010/main">
    <mc:Choice Requires="p14">
      <p:transition spd="slow" p14:dur="2000" advTm="44277"/>
    </mc:Choice>
    <mc:Fallback xmlns="">
      <p:transition spd="slow" advTm="44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Concentrated TPN Example </a:t>
            </a:r>
          </a:p>
        </p:txBody>
      </p:sp>
      <p:sp>
        <p:nvSpPr>
          <p:cNvPr id="3" name="Content Placeholder 2"/>
          <p:cNvSpPr>
            <a:spLocks noGrp="1"/>
          </p:cNvSpPr>
          <p:nvPr>
            <p:ph idx="1"/>
          </p:nvPr>
        </p:nvSpPr>
        <p:spPr/>
        <p:txBody>
          <a:bodyPr>
            <a:normAutofit lnSpcReduction="10000"/>
          </a:bodyPr>
          <a:lstStyle/>
          <a:p>
            <a:r>
              <a:rPr lang="en-US" dirty="0"/>
              <a:t>Steps </a:t>
            </a:r>
          </a:p>
          <a:p>
            <a:pPr lvl="1"/>
            <a:r>
              <a:rPr lang="en-US" dirty="0"/>
              <a:t>Calculate grams dextrose needed based on goal GIR</a:t>
            </a:r>
          </a:p>
          <a:p>
            <a:pPr lvl="1"/>
            <a:r>
              <a:rPr lang="en-US" dirty="0"/>
              <a:t>Divide by 0.2, assuming D20% as a starting point to get total volume (ml)</a:t>
            </a:r>
          </a:p>
          <a:p>
            <a:pPr lvl="1"/>
            <a:r>
              <a:rPr lang="en-US" dirty="0"/>
              <a:t>Divide by 24 hours to estimate minimum volume needed.</a:t>
            </a:r>
          </a:p>
          <a:p>
            <a:pPr lvl="1"/>
            <a:endParaRPr lang="en-US" dirty="0"/>
          </a:p>
          <a:p>
            <a:r>
              <a:rPr lang="en-US" dirty="0"/>
              <a:t>Example: </a:t>
            </a:r>
          </a:p>
          <a:p>
            <a:pPr lvl="1"/>
            <a:r>
              <a:rPr lang="en-US" dirty="0"/>
              <a:t>Dextrose grams needed: 31.5 grams</a:t>
            </a:r>
          </a:p>
          <a:p>
            <a:pPr lvl="1"/>
            <a:r>
              <a:rPr lang="en-US" dirty="0"/>
              <a:t>31.5 gram dextrose / 0.2 (20% dextrose) = 157 mL</a:t>
            </a:r>
          </a:p>
          <a:p>
            <a:pPr lvl="1"/>
            <a:r>
              <a:rPr lang="en-US" dirty="0"/>
              <a:t>157 mL / 24 hours = 6.556</a:t>
            </a:r>
          </a:p>
          <a:p>
            <a:pPr lvl="1"/>
            <a:r>
              <a:rPr lang="en-US" dirty="0"/>
              <a:t>Round to 6.5 mL/hour = 156 mL</a:t>
            </a:r>
          </a:p>
          <a:p>
            <a:endParaRPr lang="en-US" dirty="0"/>
          </a:p>
        </p:txBody>
      </p:sp>
      <p:pic>
        <p:nvPicPr>
          <p:cNvPr id="4" name="Audio 3">
            <a:hlinkClick r:id="" action="ppaction://media"/>
            <a:extLst>
              <a:ext uri="{FF2B5EF4-FFF2-40B4-BE49-F238E27FC236}">
                <a16:creationId xmlns="" xmlns:a16="http://schemas.microsoft.com/office/drawing/2014/main" id="{3EB805B1-D186-455D-A5CF-BF790032B5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18665292"/>
      </p:ext>
    </p:extLst>
  </p:cSld>
  <p:clrMapOvr>
    <a:masterClrMapping/>
  </p:clrMapOvr>
  <mc:AlternateContent xmlns:mc="http://schemas.openxmlformats.org/markup-compatibility/2006" xmlns:p14="http://schemas.microsoft.com/office/powerpoint/2010/main">
    <mc:Choice Requires="p14">
      <p:transition spd="slow" p14:dur="2000" advTm="66997"/>
    </mc:Choice>
    <mc:Fallback xmlns="">
      <p:transition spd="slow" advTm="66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Electrolyte Management </a:t>
            </a:r>
          </a:p>
        </p:txBody>
      </p:sp>
      <p:sp>
        <p:nvSpPr>
          <p:cNvPr id="4" name="Subtitle 3"/>
          <p:cNvSpPr>
            <a:spLocks noGrp="1"/>
          </p:cNvSpPr>
          <p:nvPr>
            <p:ph type="subTitle" idx="1"/>
          </p:nvPr>
        </p:nvSpPr>
        <p:spPr/>
        <p:txBody>
          <a:bodyPr/>
          <a:lstStyle/>
          <a:p>
            <a:endParaRPr lang="en-US"/>
          </a:p>
        </p:txBody>
      </p:sp>
      <p:pic>
        <p:nvPicPr>
          <p:cNvPr id="3" name="Audio 2">
            <a:hlinkClick r:id="" action="ppaction://media"/>
            <a:extLst>
              <a:ext uri="{FF2B5EF4-FFF2-40B4-BE49-F238E27FC236}">
                <a16:creationId xmlns="" xmlns:a16="http://schemas.microsoft.com/office/drawing/2014/main" id="{D37BB83A-12C6-4DB6-BAB8-24913240DA1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01247934"/>
      </p:ext>
    </p:extLst>
  </p:cSld>
  <p:clrMapOvr>
    <a:masterClrMapping/>
  </p:clrMapOvr>
  <mc:AlternateContent xmlns:mc="http://schemas.openxmlformats.org/markup-compatibility/2006" xmlns:p14="http://schemas.microsoft.com/office/powerpoint/2010/main">
    <mc:Choice Requires="p14">
      <p:transition spd="slow" p14:dur="2000" advTm="9181"/>
    </mc:Choice>
    <mc:Fallback xmlns="">
      <p:transition spd="slow" advTm="9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r>
              <a:rPr lang="en-US" dirty="0"/>
              <a:t>Ordering based on goal GIR</a:t>
            </a:r>
          </a:p>
          <a:p>
            <a:r>
              <a:rPr lang="en-US" dirty="0"/>
              <a:t>Fluid/Volume Restrictions</a:t>
            </a:r>
          </a:p>
          <a:p>
            <a:r>
              <a:rPr lang="en-US" dirty="0"/>
              <a:t>Electrolyte Management</a:t>
            </a:r>
          </a:p>
          <a:p>
            <a:r>
              <a:rPr lang="en-US" dirty="0"/>
              <a:t>Acid Base Balance </a:t>
            </a:r>
          </a:p>
          <a:p>
            <a:r>
              <a:rPr lang="en-US" dirty="0"/>
              <a:t>Trace Elements</a:t>
            </a:r>
          </a:p>
          <a:p>
            <a:pPr lvl="1"/>
            <a:r>
              <a:rPr lang="en-US" dirty="0"/>
              <a:t>CW vs commercial preparations</a:t>
            </a:r>
          </a:p>
        </p:txBody>
      </p:sp>
      <p:pic>
        <p:nvPicPr>
          <p:cNvPr id="4" name="Audio 3">
            <a:hlinkClick r:id="" action="ppaction://media"/>
            <a:extLst>
              <a:ext uri="{FF2B5EF4-FFF2-40B4-BE49-F238E27FC236}">
                <a16:creationId xmlns="" xmlns:a16="http://schemas.microsoft.com/office/drawing/2014/main" id="{D0BC7D24-9D15-48BF-87C1-2530A63FBE6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09085901"/>
      </p:ext>
    </p:extLst>
  </p:cSld>
  <p:clrMapOvr>
    <a:masterClrMapping/>
  </p:clrMapOvr>
  <mc:AlternateContent xmlns:mc="http://schemas.openxmlformats.org/markup-compatibility/2006" xmlns:p14="http://schemas.microsoft.com/office/powerpoint/2010/main">
    <mc:Choice Requires="p14">
      <p:transition spd="slow" p14:dur="2000" advTm="11204"/>
    </mc:Choice>
    <mc:Fallback xmlns="">
      <p:transition spd="slow" advTm="11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Electrolytes</a:t>
            </a:r>
          </a:p>
        </p:txBody>
      </p:sp>
      <p:graphicFrame>
        <p:nvGraphicFramePr>
          <p:cNvPr id="4" name="Table 3"/>
          <p:cNvGraphicFramePr>
            <a:graphicFrameLocks noGrp="1"/>
          </p:cNvGraphicFramePr>
          <p:nvPr>
            <p:extLst>
              <p:ext uri="{D42A27DB-BD31-4B8C-83A1-F6EECF244321}">
                <p14:modId xmlns:p14="http://schemas.microsoft.com/office/powerpoint/2010/main" val="3166895246"/>
              </p:ext>
            </p:extLst>
          </p:nvPr>
        </p:nvGraphicFramePr>
        <p:xfrm>
          <a:off x="1971040" y="1694151"/>
          <a:ext cx="8111423" cy="3912568"/>
        </p:xfrm>
        <a:graphic>
          <a:graphicData uri="http://schemas.openxmlformats.org/drawingml/2006/table">
            <a:tbl>
              <a:tblPr firstRow="1" firstCol="1" bandRow="1">
                <a:tableStyleId>{5C22544A-7EE6-4342-B048-85BDC9FD1C3A}</a:tableStyleId>
              </a:tblPr>
              <a:tblGrid>
                <a:gridCol w="1667798">
                  <a:extLst>
                    <a:ext uri="{9D8B030D-6E8A-4147-A177-3AD203B41FA5}">
                      <a16:colId xmlns="" xmlns:a16="http://schemas.microsoft.com/office/drawing/2014/main" val="20000"/>
                    </a:ext>
                  </a:extLst>
                </a:gridCol>
                <a:gridCol w="1989672">
                  <a:extLst>
                    <a:ext uri="{9D8B030D-6E8A-4147-A177-3AD203B41FA5}">
                      <a16:colId xmlns="" xmlns:a16="http://schemas.microsoft.com/office/drawing/2014/main" val="20001"/>
                    </a:ext>
                  </a:extLst>
                </a:gridCol>
                <a:gridCol w="2279768">
                  <a:extLst>
                    <a:ext uri="{9D8B030D-6E8A-4147-A177-3AD203B41FA5}">
                      <a16:colId xmlns="" xmlns:a16="http://schemas.microsoft.com/office/drawing/2014/main" val="20002"/>
                    </a:ext>
                  </a:extLst>
                </a:gridCol>
                <a:gridCol w="2174185">
                  <a:extLst>
                    <a:ext uri="{9D8B030D-6E8A-4147-A177-3AD203B41FA5}">
                      <a16:colId xmlns="" xmlns:a16="http://schemas.microsoft.com/office/drawing/2014/main" val="20003"/>
                    </a:ext>
                  </a:extLst>
                </a:gridCol>
              </a:tblGrid>
              <a:tr h="486286">
                <a:tc>
                  <a:txBody>
                    <a:bodyPr/>
                    <a:lstStyle/>
                    <a:p>
                      <a:pPr marL="0" marR="0" algn="ctr" fontAlgn="base">
                        <a:spcBef>
                          <a:spcPts val="480"/>
                        </a:spcBef>
                        <a:spcAft>
                          <a:spcPts val="0"/>
                        </a:spcAft>
                      </a:pPr>
                      <a:r>
                        <a:rPr lang="en-US" sz="1800" kern="1200" dirty="0">
                          <a:effectLst/>
                        </a:rPr>
                        <a:t>Electrolyte</a:t>
                      </a:r>
                      <a:endParaRPr lang="en-US" sz="1600" dirty="0">
                        <a:effectLst/>
                        <a:latin typeface="Times New Roman" panose="02020603050405020304" pitchFamily="18" charset="0"/>
                        <a:ea typeface="Times New Roman" panose="02020603050405020304" pitchFamily="18" charset="0"/>
                      </a:endParaRPr>
                    </a:p>
                  </a:txBody>
                  <a:tcPr/>
                </a:tc>
                <a:tc>
                  <a:txBody>
                    <a:bodyPr/>
                    <a:lstStyle/>
                    <a:p>
                      <a:pPr marL="0" marR="0" algn="ctr" fontAlgn="base">
                        <a:spcBef>
                          <a:spcPts val="480"/>
                        </a:spcBef>
                        <a:spcAft>
                          <a:spcPts val="0"/>
                        </a:spcAft>
                      </a:pPr>
                      <a:r>
                        <a:rPr lang="en-US" sz="1800" kern="1200" dirty="0">
                          <a:effectLst/>
                        </a:rPr>
                        <a:t>Preterm</a:t>
                      </a:r>
                      <a:endParaRPr lang="en-US" sz="1600" dirty="0">
                        <a:effectLst/>
                        <a:latin typeface="Times New Roman" panose="02020603050405020304" pitchFamily="18" charset="0"/>
                        <a:ea typeface="Times New Roman" panose="02020603050405020304" pitchFamily="18" charset="0"/>
                      </a:endParaRPr>
                    </a:p>
                  </a:txBody>
                  <a:tcPr/>
                </a:tc>
                <a:tc>
                  <a:txBody>
                    <a:bodyPr/>
                    <a:lstStyle/>
                    <a:p>
                      <a:pPr marL="0" marR="0" algn="ctr" fontAlgn="base">
                        <a:spcBef>
                          <a:spcPts val="480"/>
                        </a:spcBef>
                        <a:spcAft>
                          <a:spcPts val="0"/>
                        </a:spcAft>
                      </a:pPr>
                      <a:r>
                        <a:rPr lang="en-US" sz="1800" kern="1200" dirty="0">
                          <a:effectLst/>
                        </a:rPr>
                        <a:t>Infants/Children</a:t>
                      </a:r>
                      <a:endParaRPr lang="en-US" sz="1600" dirty="0">
                        <a:effectLst/>
                        <a:latin typeface="Times New Roman" panose="02020603050405020304" pitchFamily="18" charset="0"/>
                        <a:ea typeface="Times New Roman" panose="02020603050405020304" pitchFamily="18" charset="0"/>
                      </a:endParaRPr>
                    </a:p>
                  </a:txBody>
                  <a:tcPr/>
                </a:tc>
                <a:tc>
                  <a:txBody>
                    <a:bodyPr/>
                    <a:lstStyle/>
                    <a:p>
                      <a:pPr marL="0" marR="0" algn="ctr" fontAlgn="base">
                        <a:spcBef>
                          <a:spcPts val="480"/>
                        </a:spcBef>
                        <a:spcAft>
                          <a:spcPts val="0"/>
                        </a:spcAft>
                      </a:pPr>
                      <a:r>
                        <a:rPr lang="en-US" sz="1800" kern="1200">
                          <a:effectLst/>
                        </a:rPr>
                        <a:t>Children &gt;40kg</a:t>
                      </a:r>
                      <a:endParaRPr lang="en-US" sz="1600">
                        <a:effectLst/>
                        <a:latin typeface="Times New Roman" panose="02020603050405020304" pitchFamily="18" charset="0"/>
                        <a:ea typeface="Times New Roman" panose="02020603050405020304" pitchFamily="18" charset="0"/>
                      </a:endParaRPr>
                    </a:p>
                  </a:txBody>
                  <a:tcPr/>
                </a:tc>
                <a:extLst>
                  <a:ext uri="{0D108BD9-81ED-4DB2-BD59-A6C34878D82A}">
                    <a16:rowId xmlns="" xmlns:a16="http://schemas.microsoft.com/office/drawing/2014/main" val="10000"/>
                  </a:ext>
                </a:extLst>
              </a:tr>
              <a:tr h="486286">
                <a:tc>
                  <a:txBody>
                    <a:bodyPr/>
                    <a:lstStyle/>
                    <a:p>
                      <a:pPr marL="0" marR="0" algn="ctr" fontAlgn="base">
                        <a:spcBef>
                          <a:spcPts val="480"/>
                        </a:spcBef>
                        <a:spcAft>
                          <a:spcPts val="0"/>
                        </a:spcAft>
                      </a:pPr>
                      <a:r>
                        <a:rPr lang="en-US" sz="1800" kern="1200" dirty="0">
                          <a:effectLst/>
                        </a:rPr>
                        <a:t>Sodium</a:t>
                      </a:r>
                      <a:endParaRPr lang="en-US" sz="1600" dirty="0">
                        <a:effectLst/>
                        <a:latin typeface="Times New Roman" panose="02020603050405020304" pitchFamily="18" charset="0"/>
                        <a:ea typeface="Times New Roman" panose="02020603050405020304" pitchFamily="18" charset="0"/>
                      </a:endParaRPr>
                    </a:p>
                  </a:txBody>
                  <a:tcPr/>
                </a:tc>
                <a:tc>
                  <a:txBody>
                    <a:bodyPr/>
                    <a:lstStyle/>
                    <a:p>
                      <a:pPr marL="0" marR="0" algn="ctr" fontAlgn="base">
                        <a:spcBef>
                          <a:spcPts val="480"/>
                        </a:spcBef>
                        <a:spcAft>
                          <a:spcPts val="0"/>
                        </a:spcAft>
                      </a:pPr>
                      <a:r>
                        <a:rPr lang="en-US" sz="1800" kern="1200" dirty="0">
                          <a:effectLst/>
                        </a:rPr>
                        <a:t>2-5 </a:t>
                      </a:r>
                      <a:r>
                        <a:rPr lang="en-US" sz="1800" kern="1200" dirty="0" err="1">
                          <a:effectLst/>
                        </a:rPr>
                        <a:t>mEq</a:t>
                      </a:r>
                      <a:r>
                        <a:rPr lang="en-US" sz="1800" kern="1200" dirty="0">
                          <a:effectLst/>
                        </a:rPr>
                        <a:t>/kg</a:t>
                      </a:r>
                      <a:endParaRPr lang="en-US" sz="1600" dirty="0">
                        <a:effectLst/>
                        <a:latin typeface="Times New Roman" panose="02020603050405020304" pitchFamily="18" charset="0"/>
                        <a:ea typeface="Times New Roman" panose="02020603050405020304" pitchFamily="18" charset="0"/>
                      </a:endParaRPr>
                    </a:p>
                  </a:txBody>
                  <a:tcPr/>
                </a:tc>
                <a:tc>
                  <a:txBody>
                    <a:bodyPr/>
                    <a:lstStyle/>
                    <a:p>
                      <a:pPr marL="0" marR="0" algn="ctr" fontAlgn="base">
                        <a:spcBef>
                          <a:spcPts val="480"/>
                        </a:spcBef>
                        <a:spcAft>
                          <a:spcPts val="0"/>
                        </a:spcAft>
                      </a:pPr>
                      <a:r>
                        <a:rPr lang="en-US" sz="1800" kern="1200" dirty="0">
                          <a:effectLst/>
                        </a:rPr>
                        <a:t>2-5 </a:t>
                      </a:r>
                      <a:r>
                        <a:rPr lang="en-US" sz="1800" kern="1200" dirty="0" err="1">
                          <a:effectLst/>
                        </a:rPr>
                        <a:t>mEq</a:t>
                      </a:r>
                      <a:r>
                        <a:rPr lang="en-US" sz="1800" kern="1200" dirty="0">
                          <a:effectLst/>
                        </a:rPr>
                        <a:t>/kg</a:t>
                      </a:r>
                      <a:endParaRPr lang="en-US" sz="1600" dirty="0">
                        <a:effectLst/>
                        <a:latin typeface="Times New Roman" panose="02020603050405020304" pitchFamily="18" charset="0"/>
                        <a:ea typeface="Times New Roman" panose="02020603050405020304" pitchFamily="18" charset="0"/>
                      </a:endParaRPr>
                    </a:p>
                  </a:txBody>
                  <a:tcPr/>
                </a:tc>
                <a:tc>
                  <a:txBody>
                    <a:bodyPr/>
                    <a:lstStyle/>
                    <a:p>
                      <a:pPr marL="0" marR="0" algn="ctr" fontAlgn="base">
                        <a:spcBef>
                          <a:spcPts val="480"/>
                        </a:spcBef>
                        <a:spcAft>
                          <a:spcPts val="0"/>
                        </a:spcAft>
                      </a:pPr>
                      <a:r>
                        <a:rPr lang="en-US" sz="1800" kern="1200">
                          <a:effectLst/>
                        </a:rPr>
                        <a:t>2-3 mEq/kg</a:t>
                      </a:r>
                      <a:endParaRPr lang="en-US" sz="1600">
                        <a:effectLst/>
                        <a:latin typeface="Times New Roman" panose="02020603050405020304" pitchFamily="18" charset="0"/>
                        <a:ea typeface="Times New Roman" panose="02020603050405020304" pitchFamily="18" charset="0"/>
                      </a:endParaRPr>
                    </a:p>
                  </a:txBody>
                  <a:tcPr/>
                </a:tc>
                <a:extLst>
                  <a:ext uri="{0D108BD9-81ED-4DB2-BD59-A6C34878D82A}">
                    <a16:rowId xmlns="" xmlns:a16="http://schemas.microsoft.com/office/drawing/2014/main" val="10001"/>
                  </a:ext>
                </a:extLst>
              </a:tr>
              <a:tr h="486286">
                <a:tc>
                  <a:txBody>
                    <a:bodyPr/>
                    <a:lstStyle/>
                    <a:p>
                      <a:pPr marL="0" marR="0" algn="ctr" fontAlgn="base">
                        <a:spcBef>
                          <a:spcPts val="480"/>
                        </a:spcBef>
                        <a:spcAft>
                          <a:spcPts val="0"/>
                        </a:spcAft>
                      </a:pPr>
                      <a:r>
                        <a:rPr lang="en-US" sz="1800" kern="1200">
                          <a:effectLst/>
                        </a:rPr>
                        <a:t>Potassium</a:t>
                      </a:r>
                      <a:endParaRPr lang="en-US" sz="1600">
                        <a:effectLst/>
                        <a:latin typeface="Times New Roman" panose="02020603050405020304" pitchFamily="18" charset="0"/>
                        <a:ea typeface="Times New Roman" panose="02020603050405020304" pitchFamily="18" charset="0"/>
                      </a:endParaRPr>
                    </a:p>
                  </a:txBody>
                  <a:tcPr/>
                </a:tc>
                <a:tc>
                  <a:txBody>
                    <a:bodyPr/>
                    <a:lstStyle/>
                    <a:p>
                      <a:pPr marL="0" marR="0" algn="ctr" fontAlgn="base">
                        <a:spcBef>
                          <a:spcPts val="480"/>
                        </a:spcBef>
                        <a:spcAft>
                          <a:spcPts val="0"/>
                        </a:spcAft>
                      </a:pPr>
                      <a:r>
                        <a:rPr lang="en-US" sz="1800" kern="1200">
                          <a:effectLst/>
                        </a:rPr>
                        <a:t>2-4 mEq/kg</a:t>
                      </a:r>
                      <a:endParaRPr lang="en-US" sz="1600">
                        <a:effectLst/>
                        <a:latin typeface="Times New Roman" panose="02020603050405020304" pitchFamily="18" charset="0"/>
                        <a:ea typeface="Times New Roman" panose="02020603050405020304" pitchFamily="18" charset="0"/>
                      </a:endParaRPr>
                    </a:p>
                  </a:txBody>
                  <a:tcPr/>
                </a:tc>
                <a:tc>
                  <a:txBody>
                    <a:bodyPr/>
                    <a:lstStyle/>
                    <a:p>
                      <a:pPr marL="0" marR="0" algn="ctr" fontAlgn="base">
                        <a:spcBef>
                          <a:spcPts val="480"/>
                        </a:spcBef>
                        <a:spcAft>
                          <a:spcPts val="0"/>
                        </a:spcAft>
                      </a:pPr>
                      <a:r>
                        <a:rPr lang="en-US" sz="1800" kern="1200">
                          <a:effectLst/>
                        </a:rPr>
                        <a:t>2-4 mEq/kg</a:t>
                      </a:r>
                      <a:endParaRPr lang="en-US" sz="1600">
                        <a:effectLst/>
                        <a:latin typeface="Times New Roman" panose="02020603050405020304" pitchFamily="18" charset="0"/>
                        <a:ea typeface="Times New Roman" panose="02020603050405020304" pitchFamily="18" charset="0"/>
                      </a:endParaRPr>
                    </a:p>
                  </a:txBody>
                  <a:tcPr/>
                </a:tc>
                <a:tc>
                  <a:txBody>
                    <a:bodyPr/>
                    <a:lstStyle/>
                    <a:p>
                      <a:pPr marL="0" marR="0" algn="ctr" fontAlgn="base">
                        <a:spcBef>
                          <a:spcPts val="480"/>
                        </a:spcBef>
                        <a:spcAft>
                          <a:spcPts val="0"/>
                        </a:spcAft>
                      </a:pPr>
                      <a:r>
                        <a:rPr lang="en-US" sz="1800" kern="1200">
                          <a:effectLst/>
                        </a:rPr>
                        <a:t>2-3 mEq/kg</a:t>
                      </a:r>
                      <a:endParaRPr lang="en-US" sz="1600">
                        <a:effectLst/>
                        <a:latin typeface="Times New Roman" panose="02020603050405020304" pitchFamily="18" charset="0"/>
                        <a:ea typeface="Times New Roman" panose="02020603050405020304" pitchFamily="18" charset="0"/>
                      </a:endParaRPr>
                    </a:p>
                  </a:txBody>
                  <a:tcPr/>
                </a:tc>
                <a:extLst>
                  <a:ext uri="{0D108BD9-81ED-4DB2-BD59-A6C34878D82A}">
                    <a16:rowId xmlns="" xmlns:a16="http://schemas.microsoft.com/office/drawing/2014/main" val="10002"/>
                  </a:ext>
                </a:extLst>
              </a:tr>
              <a:tr h="508566">
                <a:tc>
                  <a:txBody>
                    <a:bodyPr/>
                    <a:lstStyle/>
                    <a:p>
                      <a:pPr marL="0" marR="0" algn="ctr" fontAlgn="base">
                        <a:spcBef>
                          <a:spcPts val="480"/>
                        </a:spcBef>
                        <a:spcAft>
                          <a:spcPts val="0"/>
                        </a:spcAft>
                      </a:pPr>
                      <a:r>
                        <a:rPr lang="en-US" sz="1800" kern="1200">
                          <a:effectLst/>
                        </a:rPr>
                        <a:t>Calcium</a:t>
                      </a:r>
                      <a:endParaRPr lang="en-US" sz="1600">
                        <a:effectLst/>
                        <a:latin typeface="Times New Roman" panose="02020603050405020304" pitchFamily="18" charset="0"/>
                        <a:ea typeface="Times New Roman" panose="02020603050405020304" pitchFamily="18" charset="0"/>
                      </a:endParaRPr>
                    </a:p>
                  </a:txBody>
                  <a:tcPr/>
                </a:tc>
                <a:tc>
                  <a:txBody>
                    <a:bodyPr/>
                    <a:lstStyle/>
                    <a:p>
                      <a:pPr marL="0" marR="0" algn="ctr" fontAlgn="base">
                        <a:spcBef>
                          <a:spcPts val="480"/>
                        </a:spcBef>
                        <a:spcAft>
                          <a:spcPts val="0"/>
                        </a:spcAft>
                      </a:pPr>
                      <a:r>
                        <a:rPr lang="en-US" sz="1800" kern="1200">
                          <a:effectLst/>
                        </a:rPr>
                        <a:t>2-4 mEq/kg</a:t>
                      </a:r>
                      <a:endParaRPr lang="en-US" sz="1600">
                        <a:effectLst/>
                        <a:latin typeface="Times New Roman" panose="02020603050405020304" pitchFamily="18" charset="0"/>
                        <a:ea typeface="Times New Roman" panose="02020603050405020304" pitchFamily="18" charset="0"/>
                      </a:endParaRPr>
                    </a:p>
                  </a:txBody>
                  <a:tcPr/>
                </a:tc>
                <a:tc>
                  <a:txBody>
                    <a:bodyPr/>
                    <a:lstStyle/>
                    <a:p>
                      <a:pPr marL="0" marR="0" algn="ctr" fontAlgn="base">
                        <a:spcBef>
                          <a:spcPts val="480"/>
                        </a:spcBef>
                        <a:spcAft>
                          <a:spcPts val="0"/>
                        </a:spcAft>
                      </a:pPr>
                      <a:r>
                        <a:rPr lang="en-US" sz="1800" kern="1200">
                          <a:effectLst/>
                        </a:rPr>
                        <a:t>0.5-4 mEq/kg</a:t>
                      </a:r>
                      <a:endParaRPr lang="en-US" sz="1600">
                        <a:effectLst/>
                        <a:latin typeface="Times New Roman" panose="02020603050405020304" pitchFamily="18" charset="0"/>
                        <a:ea typeface="Times New Roman" panose="02020603050405020304" pitchFamily="18" charset="0"/>
                      </a:endParaRPr>
                    </a:p>
                  </a:txBody>
                  <a:tcPr/>
                </a:tc>
                <a:tc>
                  <a:txBody>
                    <a:bodyPr/>
                    <a:lstStyle/>
                    <a:p>
                      <a:pPr marL="0" marR="0" algn="ctr" fontAlgn="base">
                        <a:spcBef>
                          <a:spcPts val="480"/>
                        </a:spcBef>
                        <a:spcAft>
                          <a:spcPts val="0"/>
                        </a:spcAft>
                      </a:pPr>
                      <a:r>
                        <a:rPr lang="en-US" sz="1800" kern="1200">
                          <a:effectLst/>
                        </a:rPr>
                        <a:t>0.2-2 mEq/kg</a:t>
                      </a:r>
                      <a:endParaRPr lang="en-US" sz="1600">
                        <a:effectLst/>
                        <a:latin typeface="Times New Roman" panose="02020603050405020304" pitchFamily="18" charset="0"/>
                        <a:ea typeface="Times New Roman" panose="02020603050405020304" pitchFamily="18" charset="0"/>
                      </a:endParaRPr>
                    </a:p>
                  </a:txBody>
                  <a:tcPr/>
                </a:tc>
                <a:extLst>
                  <a:ext uri="{0D108BD9-81ED-4DB2-BD59-A6C34878D82A}">
                    <a16:rowId xmlns="" xmlns:a16="http://schemas.microsoft.com/office/drawing/2014/main" val="10003"/>
                  </a:ext>
                </a:extLst>
              </a:tr>
              <a:tr h="486286">
                <a:tc>
                  <a:txBody>
                    <a:bodyPr/>
                    <a:lstStyle/>
                    <a:p>
                      <a:pPr marL="0" marR="0" algn="ctr" fontAlgn="base">
                        <a:spcBef>
                          <a:spcPts val="480"/>
                        </a:spcBef>
                        <a:spcAft>
                          <a:spcPts val="0"/>
                        </a:spcAft>
                      </a:pPr>
                      <a:r>
                        <a:rPr lang="en-US" sz="1800" kern="1200">
                          <a:effectLst/>
                        </a:rPr>
                        <a:t>Phosphorus</a:t>
                      </a:r>
                      <a:endParaRPr lang="en-US" sz="1600">
                        <a:effectLst/>
                        <a:latin typeface="Times New Roman" panose="02020603050405020304" pitchFamily="18" charset="0"/>
                        <a:ea typeface="Times New Roman" panose="02020603050405020304" pitchFamily="18" charset="0"/>
                      </a:endParaRPr>
                    </a:p>
                  </a:txBody>
                  <a:tcPr/>
                </a:tc>
                <a:tc>
                  <a:txBody>
                    <a:bodyPr/>
                    <a:lstStyle/>
                    <a:p>
                      <a:pPr marL="0" marR="0" algn="ctr" fontAlgn="base">
                        <a:spcBef>
                          <a:spcPts val="480"/>
                        </a:spcBef>
                        <a:spcAft>
                          <a:spcPts val="0"/>
                        </a:spcAft>
                      </a:pPr>
                      <a:r>
                        <a:rPr lang="en-US" sz="1800" kern="1200">
                          <a:effectLst/>
                        </a:rPr>
                        <a:t>1-2 mmol/kg</a:t>
                      </a:r>
                      <a:endParaRPr lang="en-US" sz="1600">
                        <a:effectLst/>
                        <a:latin typeface="Times New Roman" panose="02020603050405020304" pitchFamily="18" charset="0"/>
                        <a:ea typeface="Times New Roman" panose="02020603050405020304" pitchFamily="18" charset="0"/>
                      </a:endParaRPr>
                    </a:p>
                  </a:txBody>
                  <a:tcPr/>
                </a:tc>
                <a:tc>
                  <a:txBody>
                    <a:bodyPr/>
                    <a:lstStyle/>
                    <a:p>
                      <a:pPr marL="0" marR="0" algn="ctr" fontAlgn="base">
                        <a:spcBef>
                          <a:spcPts val="480"/>
                        </a:spcBef>
                        <a:spcAft>
                          <a:spcPts val="0"/>
                        </a:spcAft>
                      </a:pPr>
                      <a:r>
                        <a:rPr lang="en-US" sz="1800" kern="1200">
                          <a:effectLst/>
                        </a:rPr>
                        <a:t>0.5-2mmol/kg</a:t>
                      </a:r>
                      <a:endParaRPr lang="en-US" sz="1600">
                        <a:effectLst/>
                        <a:latin typeface="Times New Roman" panose="02020603050405020304" pitchFamily="18" charset="0"/>
                        <a:ea typeface="Times New Roman" panose="02020603050405020304" pitchFamily="18" charset="0"/>
                      </a:endParaRPr>
                    </a:p>
                  </a:txBody>
                  <a:tcPr/>
                </a:tc>
                <a:tc>
                  <a:txBody>
                    <a:bodyPr/>
                    <a:lstStyle/>
                    <a:p>
                      <a:pPr marL="0" marR="0" algn="ctr" fontAlgn="base">
                        <a:spcBef>
                          <a:spcPts val="480"/>
                        </a:spcBef>
                        <a:spcAft>
                          <a:spcPts val="0"/>
                        </a:spcAft>
                      </a:pPr>
                      <a:r>
                        <a:rPr lang="en-US" sz="1800" kern="1200">
                          <a:effectLst/>
                        </a:rPr>
                        <a:t>0.5-2 mmol/kg</a:t>
                      </a:r>
                      <a:endParaRPr lang="en-US" sz="1600">
                        <a:effectLst/>
                        <a:latin typeface="Times New Roman" panose="02020603050405020304" pitchFamily="18" charset="0"/>
                        <a:ea typeface="Times New Roman" panose="02020603050405020304" pitchFamily="18" charset="0"/>
                      </a:endParaRPr>
                    </a:p>
                  </a:txBody>
                  <a:tcPr/>
                </a:tc>
                <a:extLst>
                  <a:ext uri="{0D108BD9-81ED-4DB2-BD59-A6C34878D82A}">
                    <a16:rowId xmlns="" xmlns:a16="http://schemas.microsoft.com/office/drawing/2014/main" val="10004"/>
                  </a:ext>
                </a:extLst>
              </a:tr>
              <a:tr h="486286">
                <a:tc>
                  <a:txBody>
                    <a:bodyPr/>
                    <a:lstStyle/>
                    <a:p>
                      <a:pPr marL="0" marR="0" algn="ctr" fontAlgn="base">
                        <a:spcBef>
                          <a:spcPts val="480"/>
                        </a:spcBef>
                        <a:spcAft>
                          <a:spcPts val="0"/>
                        </a:spcAft>
                      </a:pPr>
                      <a:r>
                        <a:rPr lang="en-US" sz="1800" kern="1200">
                          <a:effectLst/>
                        </a:rPr>
                        <a:t>Magnesium</a:t>
                      </a:r>
                      <a:endParaRPr lang="en-US" sz="1600">
                        <a:effectLst/>
                        <a:latin typeface="Times New Roman" panose="02020603050405020304" pitchFamily="18" charset="0"/>
                        <a:ea typeface="Times New Roman" panose="02020603050405020304" pitchFamily="18" charset="0"/>
                      </a:endParaRPr>
                    </a:p>
                  </a:txBody>
                  <a:tcPr/>
                </a:tc>
                <a:tc>
                  <a:txBody>
                    <a:bodyPr/>
                    <a:lstStyle/>
                    <a:p>
                      <a:pPr marL="0" marR="0" algn="ctr" fontAlgn="base">
                        <a:spcBef>
                          <a:spcPts val="480"/>
                        </a:spcBef>
                        <a:spcAft>
                          <a:spcPts val="0"/>
                        </a:spcAft>
                      </a:pPr>
                      <a:r>
                        <a:rPr lang="en-US" sz="1800" kern="1200">
                          <a:effectLst/>
                        </a:rPr>
                        <a:t>0.3-0.5 mEq/kg</a:t>
                      </a:r>
                      <a:endParaRPr lang="en-US" sz="1600">
                        <a:effectLst/>
                        <a:latin typeface="Times New Roman" panose="02020603050405020304" pitchFamily="18" charset="0"/>
                        <a:ea typeface="Times New Roman" panose="02020603050405020304" pitchFamily="18" charset="0"/>
                      </a:endParaRPr>
                    </a:p>
                  </a:txBody>
                  <a:tcPr/>
                </a:tc>
                <a:tc>
                  <a:txBody>
                    <a:bodyPr/>
                    <a:lstStyle/>
                    <a:p>
                      <a:pPr marL="0" marR="0" algn="ctr" fontAlgn="base">
                        <a:spcBef>
                          <a:spcPts val="480"/>
                        </a:spcBef>
                        <a:spcAft>
                          <a:spcPts val="0"/>
                        </a:spcAft>
                      </a:pPr>
                      <a:r>
                        <a:rPr lang="en-US" sz="1800" kern="1200">
                          <a:effectLst/>
                        </a:rPr>
                        <a:t>0.3-0.5 mEq/kg</a:t>
                      </a:r>
                      <a:endParaRPr lang="en-US" sz="1600">
                        <a:effectLst/>
                        <a:latin typeface="Times New Roman" panose="02020603050405020304" pitchFamily="18" charset="0"/>
                        <a:ea typeface="Times New Roman" panose="02020603050405020304" pitchFamily="18" charset="0"/>
                      </a:endParaRPr>
                    </a:p>
                  </a:txBody>
                  <a:tcPr/>
                </a:tc>
                <a:tc>
                  <a:txBody>
                    <a:bodyPr/>
                    <a:lstStyle/>
                    <a:p>
                      <a:pPr marL="0" marR="0" algn="ctr" fontAlgn="base">
                        <a:spcBef>
                          <a:spcPts val="480"/>
                        </a:spcBef>
                        <a:spcAft>
                          <a:spcPts val="0"/>
                        </a:spcAft>
                      </a:pPr>
                      <a:r>
                        <a:rPr lang="en-US" sz="1800" kern="1200">
                          <a:effectLst/>
                        </a:rPr>
                        <a:t>0.3-0.5 mEq/kg</a:t>
                      </a:r>
                      <a:endParaRPr lang="en-US" sz="1600">
                        <a:effectLst/>
                        <a:latin typeface="Times New Roman" panose="02020603050405020304" pitchFamily="18" charset="0"/>
                        <a:ea typeface="Times New Roman" panose="02020603050405020304" pitchFamily="18" charset="0"/>
                      </a:endParaRPr>
                    </a:p>
                  </a:txBody>
                  <a:tcPr/>
                </a:tc>
                <a:extLst>
                  <a:ext uri="{0D108BD9-81ED-4DB2-BD59-A6C34878D82A}">
                    <a16:rowId xmlns="" xmlns:a16="http://schemas.microsoft.com/office/drawing/2014/main" val="10005"/>
                  </a:ext>
                </a:extLst>
              </a:tr>
              <a:tr h="486286">
                <a:tc>
                  <a:txBody>
                    <a:bodyPr/>
                    <a:lstStyle/>
                    <a:p>
                      <a:pPr marL="0" marR="0" algn="ctr" fontAlgn="base">
                        <a:spcBef>
                          <a:spcPts val="480"/>
                        </a:spcBef>
                        <a:spcAft>
                          <a:spcPts val="0"/>
                        </a:spcAft>
                      </a:pPr>
                      <a:r>
                        <a:rPr lang="en-US" sz="1800" kern="1200">
                          <a:effectLst/>
                        </a:rPr>
                        <a:t>Acetate</a:t>
                      </a:r>
                      <a:endParaRPr lang="en-US" sz="1600">
                        <a:effectLst/>
                        <a:latin typeface="Times New Roman" panose="02020603050405020304" pitchFamily="18" charset="0"/>
                        <a:ea typeface="Times New Roman" panose="02020603050405020304" pitchFamily="18" charset="0"/>
                      </a:endParaRPr>
                    </a:p>
                  </a:txBody>
                  <a:tcPr/>
                </a:tc>
                <a:tc gridSpan="3">
                  <a:txBody>
                    <a:bodyPr/>
                    <a:lstStyle/>
                    <a:p>
                      <a:pPr marL="0" marR="0" algn="ctr" fontAlgn="base">
                        <a:spcBef>
                          <a:spcPts val="480"/>
                        </a:spcBef>
                        <a:spcAft>
                          <a:spcPts val="0"/>
                        </a:spcAft>
                      </a:pPr>
                      <a:r>
                        <a:rPr lang="en-US" sz="1800" kern="1200">
                          <a:effectLst/>
                        </a:rPr>
                        <a:t>As needed</a:t>
                      </a:r>
                      <a:r>
                        <a:rPr lang="en-US" sz="1800">
                          <a:effectLst/>
                        </a:rPr>
                        <a:t> </a:t>
                      </a:r>
                      <a:r>
                        <a:rPr lang="en-US" sz="1800" kern="1200">
                          <a:effectLst/>
                        </a:rPr>
                        <a:t>for acid-base</a:t>
                      </a:r>
                      <a:r>
                        <a:rPr lang="en-US" sz="1800">
                          <a:effectLst/>
                        </a:rPr>
                        <a:t> </a:t>
                      </a:r>
                      <a:r>
                        <a:rPr lang="en-US" sz="1800" kern="1200">
                          <a:effectLst/>
                        </a:rPr>
                        <a:t>balance</a:t>
                      </a:r>
                      <a:endParaRPr lang="en-US" sz="1600">
                        <a:effectLst/>
                        <a:latin typeface="Times New Roman" panose="02020603050405020304" pitchFamily="18" charset="0"/>
                        <a:ea typeface="Times New Roman" panose="02020603050405020304" pitchFamily="18" charset="0"/>
                      </a:endParaRPr>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6"/>
                  </a:ext>
                </a:extLst>
              </a:tr>
              <a:tr h="486286">
                <a:tc>
                  <a:txBody>
                    <a:bodyPr/>
                    <a:lstStyle/>
                    <a:p>
                      <a:pPr marL="0" marR="0" algn="ctr" fontAlgn="base">
                        <a:spcBef>
                          <a:spcPts val="480"/>
                        </a:spcBef>
                        <a:spcAft>
                          <a:spcPts val="0"/>
                        </a:spcAft>
                      </a:pPr>
                      <a:r>
                        <a:rPr lang="en-US" sz="1800" kern="1200">
                          <a:effectLst/>
                        </a:rPr>
                        <a:t>Chloride</a:t>
                      </a:r>
                      <a:endParaRPr lang="en-US" sz="1600">
                        <a:effectLst/>
                        <a:latin typeface="Times New Roman" panose="02020603050405020304" pitchFamily="18" charset="0"/>
                        <a:ea typeface="Times New Roman" panose="02020603050405020304" pitchFamily="18" charset="0"/>
                      </a:endParaRPr>
                    </a:p>
                  </a:txBody>
                  <a:tcPr/>
                </a:tc>
                <a:tc gridSpan="3">
                  <a:txBody>
                    <a:bodyPr/>
                    <a:lstStyle/>
                    <a:p>
                      <a:pPr marL="0" marR="0" algn="ctr" fontAlgn="base">
                        <a:spcBef>
                          <a:spcPts val="480"/>
                        </a:spcBef>
                        <a:spcAft>
                          <a:spcPts val="0"/>
                        </a:spcAft>
                      </a:pPr>
                      <a:r>
                        <a:rPr lang="en-US" sz="1800" kern="1200" dirty="0">
                          <a:effectLst/>
                        </a:rPr>
                        <a:t>As needed</a:t>
                      </a:r>
                      <a:r>
                        <a:rPr lang="en-US" sz="1800" dirty="0">
                          <a:effectLst/>
                        </a:rPr>
                        <a:t> </a:t>
                      </a:r>
                      <a:r>
                        <a:rPr lang="en-US" sz="1800" kern="1200" dirty="0">
                          <a:effectLst/>
                        </a:rPr>
                        <a:t>for acid-base</a:t>
                      </a:r>
                      <a:r>
                        <a:rPr lang="en-US" sz="1800" dirty="0">
                          <a:effectLst/>
                        </a:rPr>
                        <a:t> </a:t>
                      </a:r>
                      <a:r>
                        <a:rPr lang="en-US" sz="1800" kern="1200" dirty="0">
                          <a:effectLst/>
                        </a:rPr>
                        <a:t>balance</a:t>
                      </a:r>
                      <a:endParaRPr lang="en-US" sz="1600" dirty="0">
                        <a:effectLst/>
                        <a:latin typeface="Times New Roman" panose="02020603050405020304" pitchFamily="18" charset="0"/>
                        <a:ea typeface="Times New Roman" panose="02020603050405020304" pitchFamily="18" charset="0"/>
                      </a:endParaRPr>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7"/>
                  </a:ext>
                </a:extLst>
              </a:tr>
            </a:tbl>
          </a:graphicData>
        </a:graphic>
      </p:graphicFrame>
      <p:pic>
        <p:nvPicPr>
          <p:cNvPr id="3" name="Audio 2">
            <a:hlinkClick r:id="" action="ppaction://media"/>
            <a:extLst>
              <a:ext uri="{FF2B5EF4-FFF2-40B4-BE49-F238E27FC236}">
                <a16:creationId xmlns="" xmlns:a16="http://schemas.microsoft.com/office/drawing/2014/main" id="{50C77141-5DF8-4957-BDFC-D3AC8D289E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37251427"/>
      </p:ext>
    </p:extLst>
  </p:cSld>
  <p:clrMapOvr>
    <a:masterClrMapping/>
  </p:clrMapOvr>
  <mc:AlternateContent xmlns:mc="http://schemas.openxmlformats.org/markup-compatibility/2006" xmlns:p14="http://schemas.microsoft.com/office/powerpoint/2010/main">
    <mc:Choice Requires="p14">
      <p:transition spd="slow" p14:dur="2000" advTm="24576"/>
    </mc:Choice>
    <mc:Fallback xmlns="">
      <p:transition spd="slow" advTm="24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Ordering Electrolytes	</a:t>
            </a:r>
          </a:p>
        </p:txBody>
      </p:sp>
      <p:sp>
        <p:nvSpPr>
          <p:cNvPr id="3" name="Content Placeholder 2"/>
          <p:cNvSpPr>
            <a:spLocks noGrp="1"/>
          </p:cNvSpPr>
          <p:nvPr>
            <p:ph idx="1"/>
          </p:nvPr>
        </p:nvSpPr>
        <p:spPr/>
        <p:txBody>
          <a:bodyPr/>
          <a:lstStyle/>
          <a:p>
            <a:r>
              <a:rPr lang="en-US" dirty="0"/>
              <a:t>Always check IVF order and match electrolytes in TPN if labs are WNL</a:t>
            </a:r>
          </a:p>
          <a:p>
            <a:endParaRPr lang="en-US" dirty="0"/>
          </a:p>
          <a:p>
            <a:r>
              <a:rPr lang="en-US" dirty="0"/>
              <a:t>Example: </a:t>
            </a:r>
          </a:p>
          <a:p>
            <a:pPr lvl="1"/>
            <a:r>
              <a:rPr lang="en-US" dirty="0"/>
              <a:t>D5/0.9% </a:t>
            </a:r>
            <a:r>
              <a:rPr lang="en-US" dirty="0" err="1"/>
              <a:t>NaCl</a:t>
            </a:r>
            <a:r>
              <a:rPr lang="en-US" dirty="0"/>
              <a:t> + 20 </a:t>
            </a:r>
            <a:r>
              <a:rPr lang="en-US" dirty="0" err="1"/>
              <a:t>mEq</a:t>
            </a:r>
            <a:r>
              <a:rPr lang="en-US" dirty="0"/>
              <a:t>/L </a:t>
            </a:r>
            <a:r>
              <a:rPr lang="en-US" dirty="0" err="1"/>
              <a:t>KCl</a:t>
            </a:r>
            <a:r>
              <a:rPr lang="en-US" dirty="0"/>
              <a:t> </a:t>
            </a:r>
          </a:p>
        </p:txBody>
      </p:sp>
      <p:pic>
        <p:nvPicPr>
          <p:cNvPr id="4" name="Audio 3">
            <a:hlinkClick r:id="" action="ppaction://media"/>
            <a:extLst>
              <a:ext uri="{FF2B5EF4-FFF2-40B4-BE49-F238E27FC236}">
                <a16:creationId xmlns="" xmlns:a16="http://schemas.microsoft.com/office/drawing/2014/main" id="{FD603EEA-76D3-4068-99CC-896C46439F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19983394"/>
      </p:ext>
    </p:extLst>
  </p:cSld>
  <p:clrMapOvr>
    <a:masterClrMapping/>
  </p:clrMapOvr>
  <mc:AlternateContent xmlns:mc="http://schemas.openxmlformats.org/markup-compatibility/2006" xmlns:p14="http://schemas.microsoft.com/office/powerpoint/2010/main">
    <mc:Choice Requires="p14">
      <p:transition spd="slow" p14:dur="2000" advTm="23994"/>
    </mc:Choice>
    <mc:Fallback xmlns="">
      <p:transition spd="slow" advTm="23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Sodium </a:t>
            </a:r>
          </a:p>
        </p:txBody>
      </p:sp>
      <p:sp>
        <p:nvSpPr>
          <p:cNvPr id="3" name="Content Placeholder 2"/>
          <p:cNvSpPr>
            <a:spLocks noGrp="1"/>
          </p:cNvSpPr>
          <p:nvPr>
            <p:ph idx="1"/>
          </p:nvPr>
        </p:nvSpPr>
        <p:spPr/>
        <p:txBody>
          <a:bodyPr/>
          <a:lstStyle/>
          <a:p>
            <a:r>
              <a:rPr lang="en-US" dirty="0"/>
              <a:t>Normal saline or 0.9%</a:t>
            </a:r>
          </a:p>
          <a:p>
            <a:pPr lvl="1"/>
            <a:r>
              <a:rPr lang="en-US" dirty="0"/>
              <a:t>154 </a:t>
            </a:r>
            <a:r>
              <a:rPr lang="en-US" dirty="0" err="1"/>
              <a:t>mEq</a:t>
            </a:r>
            <a:r>
              <a:rPr lang="en-US" dirty="0"/>
              <a:t>/L </a:t>
            </a:r>
          </a:p>
          <a:p>
            <a:r>
              <a:rPr lang="en-US" dirty="0"/>
              <a:t>½ NS or 0.45%</a:t>
            </a:r>
          </a:p>
          <a:p>
            <a:pPr lvl="1"/>
            <a:r>
              <a:rPr lang="en-US" dirty="0"/>
              <a:t>77 </a:t>
            </a:r>
            <a:r>
              <a:rPr lang="en-US" dirty="0" err="1"/>
              <a:t>mEq</a:t>
            </a:r>
            <a:r>
              <a:rPr lang="en-US" dirty="0"/>
              <a:t>/L </a:t>
            </a:r>
          </a:p>
          <a:p>
            <a:r>
              <a:rPr lang="en-US" dirty="0"/>
              <a:t>¼ NS or 0.25% </a:t>
            </a:r>
          </a:p>
          <a:p>
            <a:pPr lvl="1"/>
            <a:r>
              <a:rPr lang="en-US" dirty="0"/>
              <a:t>34 </a:t>
            </a:r>
            <a:r>
              <a:rPr lang="en-US" dirty="0" err="1"/>
              <a:t>mEq</a:t>
            </a:r>
            <a:r>
              <a:rPr lang="en-US" dirty="0"/>
              <a:t>/L </a:t>
            </a:r>
          </a:p>
          <a:p>
            <a:pPr lvl="1"/>
            <a:r>
              <a:rPr lang="en-US" dirty="0"/>
              <a:t>Used as a starting point for NICU patients</a:t>
            </a:r>
          </a:p>
        </p:txBody>
      </p:sp>
      <p:pic>
        <p:nvPicPr>
          <p:cNvPr id="4" name="Audio 3">
            <a:hlinkClick r:id="" action="ppaction://media"/>
            <a:extLst>
              <a:ext uri="{FF2B5EF4-FFF2-40B4-BE49-F238E27FC236}">
                <a16:creationId xmlns="" xmlns:a16="http://schemas.microsoft.com/office/drawing/2014/main" id="{BF7E4CAA-DD92-4CF0-9A45-0A973BA40F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6324589"/>
      </p:ext>
    </p:extLst>
  </p:cSld>
  <p:clrMapOvr>
    <a:masterClrMapping/>
  </p:clrMapOvr>
  <mc:AlternateContent xmlns:mc="http://schemas.openxmlformats.org/markup-compatibility/2006" xmlns:p14="http://schemas.microsoft.com/office/powerpoint/2010/main">
    <mc:Choice Requires="p14">
      <p:transition spd="slow" p14:dur="2000" advTm="27890"/>
    </mc:Choice>
    <mc:Fallback xmlns="">
      <p:transition spd="slow" advTm="27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Electrolyte Example</a:t>
            </a:r>
          </a:p>
        </p:txBody>
      </p:sp>
      <p:sp>
        <p:nvSpPr>
          <p:cNvPr id="3" name="Content Placeholder 2"/>
          <p:cNvSpPr>
            <a:spLocks noGrp="1"/>
          </p:cNvSpPr>
          <p:nvPr>
            <p:ph idx="1"/>
          </p:nvPr>
        </p:nvSpPr>
        <p:spPr/>
        <p:txBody>
          <a:bodyPr/>
          <a:lstStyle/>
          <a:p>
            <a:r>
              <a:rPr lang="en-US" dirty="0"/>
              <a:t>TPN volume is 1500 mL with dosing </a:t>
            </a:r>
            <a:r>
              <a:rPr lang="en-US" dirty="0" err="1"/>
              <a:t>wt</a:t>
            </a:r>
            <a:r>
              <a:rPr lang="en-US" dirty="0"/>
              <a:t> of 17 kg</a:t>
            </a:r>
          </a:p>
          <a:p>
            <a:r>
              <a:rPr lang="en-US" dirty="0"/>
              <a:t>IVF are D5/0.45% </a:t>
            </a:r>
            <a:r>
              <a:rPr lang="en-US" dirty="0" err="1"/>
              <a:t>NaCl</a:t>
            </a:r>
            <a:r>
              <a:rPr lang="en-US" dirty="0"/>
              <a:t> + 20 </a:t>
            </a:r>
            <a:r>
              <a:rPr lang="en-US" dirty="0" err="1"/>
              <a:t>mEq</a:t>
            </a:r>
            <a:r>
              <a:rPr lang="en-US" dirty="0"/>
              <a:t>/L </a:t>
            </a:r>
            <a:r>
              <a:rPr lang="en-US" dirty="0" err="1"/>
              <a:t>KCl</a:t>
            </a:r>
            <a:r>
              <a:rPr lang="en-US" dirty="0"/>
              <a:t> </a:t>
            </a:r>
          </a:p>
          <a:p>
            <a:pPr lvl="1"/>
            <a:r>
              <a:rPr lang="en-US" dirty="0"/>
              <a:t>Na: </a:t>
            </a:r>
          </a:p>
          <a:p>
            <a:pPr lvl="2"/>
            <a:r>
              <a:rPr lang="en-US" dirty="0"/>
              <a:t>77 </a:t>
            </a:r>
            <a:r>
              <a:rPr lang="en-US" dirty="0" err="1"/>
              <a:t>mEq</a:t>
            </a:r>
            <a:r>
              <a:rPr lang="en-US" dirty="0"/>
              <a:t>/L x 1.5 L = 115.5 </a:t>
            </a:r>
            <a:r>
              <a:rPr lang="en-US" dirty="0" err="1"/>
              <a:t>mEq</a:t>
            </a:r>
            <a:endParaRPr lang="en-US" dirty="0"/>
          </a:p>
          <a:p>
            <a:pPr lvl="2"/>
            <a:r>
              <a:rPr lang="en-US" dirty="0"/>
              <a:t>115.5 </a:t>
            </a:r>
            <a:r>
              <a:rPr lang="en-US" dirty="0" err="1"/>
              <a:t>mEq</a:t>
            </a:r>
            <a:r>
              <a:rPr lang="en-US" dirty="0"/>
              <a:t>/17 kg = </a:t>
            </a:r>
            <a:r>
              <a:rPr lang="en-US" b="1" dirty="0"/>
              <a:t>6.8 </a:t>
            </a:r>
            <a:r>
              <a:rPr lang="en-US" b="1" dirty="0" err="1"/>
              <a:t>mEq</a:t>
            </a:r>
            <a:r>
              <a:rPr lang="en-US" b="1" dirty="0"/>
              <a:t>/kg </a:t>
            </a:r>
          </a:p>
          <a:p>
            <a:pPr lvl="1"/>
            <a:r>
              <a:rPr lang="en-US" dirty="0"/>
              <a:t>K:</a:t>
            </a:r>
          </a:p>
          <a:p>
            <a:pPr lvl="2"/>
            <a:r>
              <a:rPr lang="en-US" dirty="0"/>
              <a:t>20 </a:t>
            </a:r>
            <a:r>
              <a:rPr lang="en-US" dirty="0" err="1"/>
              <a:t>mEq</a:t>
            </a:r>
            <a:r>
              <a:rPr lang="en-US" dirty="0"/>
              <a:t>/L x 1.5 L = 30 </a:t>
            </a:r>
            <a:r>
              <a:rPr lang="en-US" dirty="0" err="1"/>
              <a:t>mEq</a:t>
            </a:r>
            <a:endParaRPr lang="en-US" dirty="0"/>
          </a:p>
          <a:p>
            <a:pPr lvl="2"/>
            <a:r>
              <a:rPr lang="en-US" dirty="0"/>
              <a:t>30 </a:t>
            </a:r>
            <a:r>
              <a:rPr lang="en-US" dirty="0" err="1"/>
              <a:t>mEq</a:t>
            </a:r>
            <a:r>
              <a:rPr lang="en-US" dirty="0"/>
              <a:t>/17 kg = </a:t>
            </a:r>
            <a:r>
              <a:rPr lang="en-US" b="1" dirty="0"/>
              <a:t>1.8 </a:t>
            </a:r>
            <a:r>
              <a:rPr lang="en-US" b="1" dirty="0" err="1"/>
              <a:t>mEq</a:t>
            </a:r>
            <a:r>
              <a:rPr lang="en-US" b="1" dirty="0"/>
              <a:t>/kg </a:t>
            </a:r>
          </a:p>
        </p:txBody>
      </p:sp>
      <p:pic>
        <p:nvPicPr>
          <p:cNvPr id="5" name="Audio 4">
            <a:hlinkClick r:id="" action="ppaction://media"/>
            <a:extLst>
              <a:ext uri="{FF2B5EF4-FFF2-40B4-BE49-F238E27FC236}">
                <a16:creationId xmlns="" xmlns:a16="http://schemas.microsoft.com/office/drawing/2014/main" id="{FE31982B-7A24-49A0-A3F9-83F08B2D54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24676611"/>
      </p:ext>
    </p:extLst>
  </p:cSld>
  <p:clrMapOvr>
    <a:masterClrMapping/>
  </p:clrMapOvr>
  <mc:AlternateContent xmlns:mc="http://schemas.openxmlformats.org/markup-compatibility/2006" xmlns:p14="http://schemas.microsoft.com/office/powerpoint/2010/main">
    <mc:Choice Requires="p14">
      <p:transition spd="slow" p14:dur="2000" advTm="59662"/>
    </mc:Choice>
    <mc:Fallback xmlns="">
      <p:transition spd="slow" advTm="59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Calcium and Phosphorus	</a:t>
            </a:r>
          </a:p>
        </p:txBody>
      </p:sp>
      <p:sp>
        <p:nvSpPr>
          <p:cNvPr id="3" name="Content Placeholder 2"/>
          <p:cNvSpPr>
            <a:spLocks noGrp="1"/>
          </p:cNvSpPr>
          <p:nvPr>
            <p:ph idx="1"/>
          </p:nvPr>
        </p:nvSpPr>
        <p:spPr/>
        <p:txBody>
          <a:bodyPr/>
          <a:lstStyle/>
          <a:p>
            <a:r>
              <a:rPr lang="en-US" dirty="0"/>
              <a:t>Infants/children, start 2 </a:t>
            </a:r>
            <a:r>
              <a:rPr lang="en-US" dirty="0" err="1"/>
              <a:t>mEq</a:t>
            </a:r>
            <a:r>
              <a:rPr lang="en-US" dirty="0"/>
              <a:t>/kg Calcium and 1 </a:t>
            </a:r>
            <a:r>
              <a:rPr lang="en-US" dirty="0" err="1"/>
              <a:t>mmol</a:t>
            </a:r>
            <a:r>
              <a:rPr lang="en-US" dirty="0"/>
              <a:t>/kg Phosphorus</a:t>
            </a:r>
          </a:p>
          <a:p>
            <a:r>
              <a:rPr lang="en-US" dirty="0"/>
              <a:t>Children &gt;40 kg, start 20 </a:t>
            </a:r>
            <a:r>
              <a:rPr lang="en-US" dirty="0" err="1"/>
              <a:t>mEq</a:t>
            </a:r>
            <a:r>
              <a:rPr lang="en-US" dirty="0"/>
              <a:t>/L Calcium and 10 </a:t>
            </a:r>
            <a:r>
              <a:rPr lang="en-US" dirty="0" err="1"/>
              <a:t>mmol</a:t>
            </a:r>
            <a:r>
              <a:rPr lang="en-US" dirty="0"/>
              <a:t>/L phosphorus </a:t>
            </a:r>
          </a:p>
          <a:p>
            <a:r>
              <a:rPr lang="en-US" dirty="0"/>
              <a:t>These amounts may not be possible in volume restricted TPN due to solubility. Work with pharmacy to ensure appropriate solubility. </a:t>
            </a:r>
          </a:p>
        </p:txBody>
      </p:sp>
      <p:pic>
        <p:nvPicPr>
          <p:cNvPr id="4" name="Audio 3">
            <a:hlinkClick r:id="" action="ppaction://media"/>
            <a:extLst>
              <a:ext uri="{FF2B5EF4-FFF2-40B4-BE49-F238E27FC236}">
                <a16:creationId xmlns="" xmlns:a16="http://schemas.microsoft.com/office/drawing/2014/main" id="{E0932F21-DBB7-43EE-A54F-29AA31A7F0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92064466"/>
      </p:ext>
    </p:extLst>
  </p:cSld>
  <p:clrMapOvr>
    <a:masterClrMapping/>
  </p:clrMapOvr>
  <mc:AlternateContent xmlns:mc="http://schemas.openxmlformats.org/markup-compatibility/2006" xmlns:p14="http://schemas.microsoft.com/office/powerpoint/2010/main">
    <mc:Choice Requires="p14">
      <p:transition spd="slow" p14:dur="2000" advTm="29940"/>
    </mc:Choice>
    <mc:Fallback xmlns="">
      <p:transition spd="slow" advTm="29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Magnesium	</a:t>
            </a:r>
          </a:p>
        </p:txBody>
      </p:sp>
      <p:sp>
        <p:nvSpPr>
          <p:cNvPr id="3" name="Content Placeholder 2"/>
          <p:cNvSpPr>
            <a:spLocks noGrp="1"/>
          </p:cNvSpPr>
          <p:nvPr>
            <p:ph idx="1"/>
          </p:nvPr>
        </p:nvSpPr>
        <p:spPr/>
        <p:txBody>
          <a:bodyPr/>
          <a:lstStyle/>
          <a:p>
            <a:r>
              <a:rPr lang="en-US" dirty="0"/>
              <a:t>Typically starts between 0.3-0.5 </a:t>
            </a:r>
            <a:r>
              <a:rPr lang="en-US" dirty="0" err="1"/>
              <a:t>mEq</a:t>
            </a:r>
            <a:r>
              <a:rPr lang="en-US" dirty="0"/>
              <a:t>/kg</a:t>
            </a:r>
          </a:p>
          <a:p>
            <a:r>
              <a:rPr lang="en-US" dirty="0"/>
              <a:t>In the NICU, typically start at 6 </a:t>
            </a:r>
            <a:r>
              <a:rPr lang="en-US" dirty="0" err="1"/>
              <a:t>mEq</a:t>
            </a:r>
            <a:r>
              <a:rPr lang="en-US" dirty="0"/>
              <a:t>/L or 0.5 </a:t>
            </a:r>
            <a:r>
              <a:rPr lang="en-US" dirty="0" err="1"/>
              <a:t>mEq</a:t>
            </a:r>
            <a:r>
              <a:rPr lang="en-US" dirty="0"/>
              <a:t>/kg.</a:t>
            </a:r>
          </a:p>
          <a:p>
            <a:r>
              <a:rPr lang="en-US" dirty="0"/>
              <a:t>In oncology/BMT, typically start at 8 </a:t>
            </a:r>
            <a:r>
              <a:rPr lang="en-US" dirty="0" err="1"/>
              <a:t>mEq</a:t>
            </a:r>
            <a:r>
              <a:rPr lang="en-US" dirty="0"/>
              <a:t>/L</a:t>
            </a:r>
          </a:p>
          <a:p>
            <a:pPr lvl="1"/>
            <a:r>
              <a:rPr lang="en-US" dirty="0"/>
              <a:t>Mg levels are often low in oncology/transplant due to medications such as Tacrolimus that waste Mg. </a:t>
            </a:r>
          </a:p>
          <a:p>
            <a:pPr lvl="1"/>
            <a:r>
              <a:rPr lang="en-US" dirty="0"/>
              <a:t>Check IVF for Magnesium which will be in mg/L. </a:t>
            </a:r>
          </a:p>
          <a:p>
            <a:pPr lvl="1"/>
            <a:r>
              <a:rPr lang="en-US" dirty="0"/>
              <a:t>Increase by 20% when transitioning from IVF to PN due to chelation</a:t>
            </a:r>
            <a:endParaRPr lang="en-US" sz="2000" dirty="0"/>
          </a:p>
        </p:txBody>
      </p:sp>
      <p:pic>
        <p:nvPicPr>
          <p:cNvPr id="4" name="Audio 3">
            <a:hlinkClick r:id="" action="ppaction://media"/>
            <a:extLst>
              <a:ext uri="{FF2B5EF4-FFF2-40B4-BE49-F238E27FC236}">
                <a16:creationId xmlns="" xmlns:a16="http://schemas.microsoft.com/office/drawing/2014/main" id="{270BC400-FFB3-49B6-8D09-624F232AAB1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20640635"/>
      </p:ext>
    </p:extLst>
  </p:cSld>
  <p:clrMapOvr>
    <a:masterClrMapping/>
  </p:clrMapOvr>
  <mc:AlternateContent xmlns:mc="http://schemas.openxmlformats.org/markup-compatibility/2006" xmlns:p14="http://schemas.microsoft.com/office/powerpoint/2010/main">
    <mc:Choice Requires="p14">
      <p:transition spd="slow" p14:dur="2000" advTm="51050"/>
    </mc:Choice>
    <mc:Fallback xmlns="">
      <p:transition spd="slow" advTm="51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Magnesium Conversion</a:t>
            </a:r>
          </a:p>
        </p:txBody>
      </p:sp>
      <p:sp>
        <p:nvSpPr>
          <p:cNvPr id="3" name="Content Placeholder 2"/>
          <p:cNvSpPr>
            <a:spLocks noGrp="1"/>
          </p:cNvSpPr>
          <p:nvPr>
            <p:ph idx="1"/>
          </p:nvPr>
        </p:nvSpPr>
        <p:spPr/>
        <p:txBody>
          <a:bodyPr/>
          <a:lstStyle/>
          <a:p>
            <a:r>
              <a:rPr lang="en-US" dirty="0"/>
              <a:t>Conversion of Magnesium in IVF (mg) to PN (</a:t>
            </a:r>
            <a:r>
              <a:rPr lang="en-US" dirty="0" err="1"/>
              <a:t>meq</a:t>
            </a:r>
            <a:r>
              <a:rPr lang="en-US" dirty="0"/>
              <a:t>): </a:t>
            </a:r>
          </a:p>
          <a:p>
            <a:pPr lvl="1"/>
            <a:r>
              <a:rPr lang="en-US" dirty="0"/>
              <a:t>(X  mg/L in IVF  ÷  1000 ml) x 8.1 </a:t>
            </a:r>
            <a:r>
              <a:rPr lang="en-US" dirty="0" err="1"/>
              <a:t>mEq</a:t>
            </a:r>
            <a:r>
              <a:rPr lang="en-US" dirty="0"/>
              <a:t>=  </a:t>
            </a:r>
            <a:r>
              <a:rPr lang="en-US" dirty="0" err="1"/>
              <a:t>mEq</a:t>
            </a:r>
            <a:r>
              <a:rPr lang="en-US" dirty="0"/>
              <a:t>/L </a:t>
            </a:r>
          </a:p>
          <a:p>
            <a:endParaRPr lang="en-US" dirty="0"/>
          </a:p>
          <a:p>
            <a:r>
              <a:rPr lang="en-US" dirty="0"/>
              <a:t>Example: 2500 mg/L in IVF</a:t>
            </a:r>
          </a:p>
          <a:p>
            <a:pPr lvl="1"/>
            <a:r>
              <a:rPr lang="en-US" dirty="0"/>
              <a:t>2500/1000 = 2.5 x 8.1 </a:t>
            </a:r>
            <a:r>
              <a:rPr lang="en-US" dirty="0" err="1"/>
              <a:t>mEq</a:t>
            </a:r>
            <a:r>
              <a:rPr lang="en-US" dirty="0"/>
              <a:t> = 20 </a:t>
            </a:r>
            <a:r>
              <a:rPr lang="en-US" dirty="0" err="1"/>
              <a:t>mEq</a:t>
            </a:r>
            <a:r>
              <a:rPr lang="en-US" dirty="0"/>
              <a:t>/L</a:t>
            </a:r>
          </a:p>
          <a:p>
            <a:pPr lvl="1"/>
            <a:r>
              <a:rPr lang="en-US" dirty="0"/>
              <a:t>Increase to 25 </a:t>
            </a:r>
            <a:r>
              <a:rPr lang="en-US" dirty="0" err="1"/>
              <a:t>mEq</a:t>
            </a:r>
            <a:r>
              <a:rPr lang="en-US" dirty="0"/>
              <a:t>/L for ~20% increase in TPN</a:t>
            </a:r>
          </a:p>
        </p:txBody>
      </p:sp>
      <p:pic>
        <p:nvPicPr>
          <p:cNvPr id="6" name="Audio 5">
            <a:hlinkClick r:id="" action="ppaction://media"/>
            <a:extLst>
              <a:ext uri="{FF2B5EF4-FFF2-40B4-BE49-F238E27FC236}">
                <a16:creationId xmlns="" xmlns:a16="http://schemas.microsoft.com/office/drawing/2014/main" id="{6DD3C60E-36BB-4F50-8E60-41C69454D6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72897559"/>
      </p:ext>
    </p:extLst>
  </p:cSld>
  <p:clrMapOvr>
    <a:masterClrMapping/>
  </p:clrMapOvr>
  <mc:AlternateContent xmlns:mc="http://schemas.openxmlformats.org/markup-compatibility/2006" xmlns:p14="http://schemas.microsoft.com/office/powerpoint/2010/main">
    <mc:Choice Requires="p14">
      <p:transition spd="slow" p14:dur="2000" advTm="53804"/>
    </mc:Choice>
    <mc:Fallback xmlns="">
      <p:transition spd="slow" advTm="53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Zinc</a:t>
            </a:r>
          </a:p>
        </p:txBody>
      </p:sp>
      <p:sp>
        <p:nvSpPr>
          <p:cNvPr id="3" name="Content Placeholder 2"/>
          <p:cNvSpPr>
            <a:spLocks noGrp="1"/>
          </p:cNvSpPr>
          <p:nvPr>
            <p:ph idx="1"/>
          </p:nvPr>
        </p:nvSpPr>
        <p:spPr/>
        <p:txBody>
          <a:bodyPr/>
          <a:lstStyle/>
          <a:p>
            <a:r>
              <a:rPr lang="en-US" dirty="0"/>
              <a:t>Premature infants receive 400 mcg/kg </a:t>
            </a:r>
          </a:p>
          <a:p>
            <a:r>
              <a:rPr lang="en-US" dirty="0"/>
              <a:t>Term infants up to 1 year receive 250 mcg/kg </a:t>
            </a:r>
          </a:p>
          <a:p>
            <a:r>
              <a:rPr lang="en-US" dirty="0"/>
              <a:t>Children 1 year and older receive 150 mcg/kg or a max of 5000 mcg/day (around 26 kg)</a:t>
            </a:r>
          </a:p>
          <a:p>
            <a:r>
              <a:rPr lang="en-US" dirty="0"/>
              <a:t>Exceptions:</a:t>
            </a:r>
          </a:p>
          <a:p>
            <a:pPr lvl="1"/>
            <a:r>
              <a:rPr lang="en-US" dirty="0"/>
              <a:t>GI patients with increased ostomy output may require more than 5000 mcg </a:t>
            </a:r>
          </a:p>
          <a:p>
            <a:pPr lvl="1"/>
            <a:r>
              <a:rPr lang="en-US" dirty="0"/>
              <a:t>Increased to promote wound healing</a:t>
            </a:r>
          </a:p>
          <a:p>
            <a:endParaRPr lang="en-US" dirty="0"/>
          </a:p>
        </p:txBody>
      </p:sp>
      <p:pic>
        <p:nvPicPr>
          <p:cNvPr id="4" name="Audio 3">
            <a:hlinkClick r:id="" action="ppaction://media"/>
            <a:extLst>
              <a:ext uri="{FF2B5EF4-FFF2-40B4-BE49-F238E27FC236}">
                <a16:creationId xmlns="" xmlns:a16="http://schemas.microsoft.com/office/drawing/2014/main" id="{09FC1F65-B3AF-4BFA-9391-3FD051631A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25820624"/>
      </p:ext>
    </p:extLst>
  </p:cSld>
  <p:clrMapOvr>
    <a:masterClrMapping/>
  </p:clrMapOvr>
  <mc:AlternateContent xmlns:mc="http://schemas.openxmlformats.org/markup-compatibility/2006" xmlns:p14="http://schemas.microsoft.com/office/powerpoint/2010/main">
    <mc:Choice Requires="p14">
      <p:transition spd="slow" p14:dur="2000" advTm="33887"/>
    </mc:Choice>
    <mc:Fallback xmlns="">
      <p:transition spd="slow" advTm="33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Trace Elements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022109981"/>
      </p:ext>
    </p:extLst>
  </p:cSld>
  <p:clrMapOvr>
    <a:masterClrMapping/>
  </p:clrMapOvr>
  <mc:AlternateContent xmlns:mc="http://schemas.openxmlformats.org/markup-compatibility/2006" xmlns:p14="http://schemas.microsoft.com/office/powerpoint/2010/main">
    <mc:Choice Requires="p14">
      <p:transition spd="slow" p14:dur="2000" advTm="9394"/>
    </mc:Choice>
    <mc:Fallback xmlns="">
      <p:transition spd="slow" advTm="9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Trace Elements	</a:t>
            </a:r>
          </a:p>
        </p:txBody>
      </p:sp>
      <p:sp>
        <p:nvSpPr>
          <p:cNvPr id="3" name="Content Placeholder 2"/>
          <p:cNvSpPr>
            <a:spLocks noGrp="1"/>
          </p:cNvSpPr>
          <p:nvPr>
            <p:ph idx="1"/>
          </p:nvPr>
        </p:nvSpPr>
        <p:spPr/>
        <p:txBody>
          <a:bodyPr>
            <a:normAutofit fontScale="70000" lnSpcReduction="20000"/>
          </a:bodyPr>
          <a:lstStyle/>
          <a:p>
            <a:r>
              <a:rPr lang="en-US" dirty="0"/>
              <a:t>What trace elements do we worry about in parenteral nutrition?</a:t>
            </a:r>
          </a:p>
          <a:p>
            <a:pPr lvl="1"/>
            <a:r>
              <a:rPr lang="en-US" dirty="0"/>
              <a:t>Copper</a:t>
            </a:r>
          </a:p>
          <a:p>
            <a:pPr lvl="2"/>
            <a:r>
              <a:rPr lang="en-US" dirty="0"/>
              <a:t>MAY consider decreasing in those with acute or chronic liver failure, however unlikely to completely remove as these patients remain at risk for copper deficiency</a:t>
            </a:r>
          </a:p>
          <a:p>
            <a:pPr lvl="1"/>
            <a:r>
              <a:rPr lang="en-US" dirty="0"/>
              <a:t>Chromium</a:t>
            </a:r>
          </a:p>
          <a:p>
            <a:pPr lvl="2"/>
            <a:r>
              <a:rPr lang="en-US" dirty="0"/>
              <a:t>Important factor in glucose metabolism</a:t>
            </a:r>
          </a:p>
          <a:p>
            <a:pPr lvl="2"/>
            <a:r>
              <a:rPr lang="en-US" dirty="0"/>
              <a:t>Decrease dose in patients on CRRT or other forms of dialysis</a:t>
            </a:r>
          </a:p>
          <a:p>
            <a:pPr lvl="1"/>
            <a:r>
              <a:rPr lang="en-US" dirty="0"/>
              <a:t>Selenium</a:t>
            </a:r>
          </a:p>
          <a:p>
            <a:pPr lvl="2"/>
            <a:r>
              <a:rPr lang="en-US" dirty="0"/>
              <a:t>Important co-factor in enzymatic reactions, including cardiovascular health</a:t>
            </a:r>
          </a:p>
          <a:p>
            <a:pPr lvl="2"/>
            <a:r>
              <a:rPr lang="en-US" dirty="0"/>
              <a:t>Decrease dose in patients on CRRT or other forms of dialysis</a:t>
            </a:r>
          </a:p>
          <a:p>
            <a:pPr lvl="1"/>
            <a:r>
              <a:rPr lang="en-US" dirty="0"/>
              <a:t>Zinc</a:t>
            </a:r>
          </a:p>
          <a:p>
            <a:pPr lvl="2"/>
            <a:r>
              <a:rPr lang="en-US" dirty="0"/>
              <a:t>Important co-factor in enzymatic reactions</a:t>
            </a:r>
          </a:p>
          <a:p>
            <a:pPr lvl="2"/>
            <a:r>
              <a:rPr lang="en-US" dirty="0"/>
              <a:t>Often lost in the stool</a:t>
            </a:r>
          </a:p>
          <a:p>
            <a:pPr lvl="2"/>
            <a:r>
              <a:rPr lang="en-US" dirty="0"/>
              <a:t>Patients with significant stool and/or ostomy output are at risk for zinc deficiency</a:t>
            </a:r>
          </a:p>
          <a:p>
            <a:pPr lvl="2"/>
            <a:r>
              <a:rPr lang="en-US" dirty="0"/>
              <a:t>We check serum zinc levels-but this is not always the best marker of total body zinc status</a:t>
            </a:r>
          </a:p>
          <a:p>
            <a:pPr lvl="1"/>
            <a:r>
              <a:rPr lang="en-US" dirty="0"/>
              <a:t>Manganese</a:t>
            </a:r>
          </a:p>
          <a:p>
            <a:pPr lvl="2"/>
            <a:r>
              <a:rPr lang="en-US" dirty="0"/>
              <a:t>Considered a contaminant in other trace elements</a:t>
            </a:r>
          </a:p>
          <a:p>
            <a:pPr lvl="2"/>
            <a:r>
              <a:rPr lang="en-US" dirty="0"/>
              <a:t>No documented cases of manganese deficiency in the literature, but of manganese toxicity</a:t>
            </a:r>
          </a:p>
          <a:p>
            <a:pPr lvl="2"/>
            <a:r>
              <a:rPr lang="en-US" dirty="0"/>
              <a:t>Not routinely added to parenteral nutrition, unless part of commercial preparation</a:t>
            </a:r>
          </a:p>
          <a:p>
            <a:pPr lvl="2"/>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912424272"/>
      </p:ext>
    </p:extLst>
  </p:cSld>
  <p:clrMapOvr>
    <a:masterClrMapping/>
  </p:clrMapOvr>
  <mc:AlternateContent xmlns:mc="http://schemas.openxmlformats.org/markup-compatibility/2006" xmlns:p14="http://schemas.microsoft.com/office/powerpoint/2010/main">
    <mc:Choice Requires="p14">
      <p:transition spd="slow" p14:dur="2000" advTm="85542"/>
    </mc:Choice>
    <mc:Fallback xmlns="">
      <p:transition spd="slow" advTm="85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dirty="0"/>
              <a:t>Calculating and Ordering by Glucose Infusion Rate (GIR)</a:t>
            </a:r>
          </a:p>
        </p:txBody>
      </p:sp>
      <p:sp>
        <p:nvSpPr>
          <p:cNvPr id="5" name="Subtitle 4"/>
          <p:cNvSpPr>
            <a:spLocks noGrp="1"/>
          </p:cNvSpPr>
          <p:nvPr>
            <p:ph type="subTitle" idx="1"/>
          </p:nvPr>
        </p:nvSpPr>
        <p:spPr/>
        <p:txBody>
          <a:bodyPr/>
          <a:lstStyle/>
          <a:p>
            <a:endParaRPr lang="en-US"/>
          </a:p>
        </p:txBody>
      </p:sp>
      <p:pic>
        <p:nvPicPr>
          <p:cNvPr id="2" name="Audio 1">
            <a:hlinkClick r:id="" action="ppaction://media"/>
            <a:extLst>
              <a:ext uri="{FF2B5EF4-FFF2-40B4-BE49-F238E27FC236}">
                <a16:creationId xmlns="" xmlns:a16="http://schemas.microsoft.com/office/drawing/2014/main" id="{3B3AB6D8-A9F2-45B5-985E-3BEFCB0AF2C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71202428"/>
      </p:ext>
    </p:extLst>
  </p:cSld>
  <p:clrMapOvr>
    <a:masterClrMapping/>
  </p:clrMapOvr>
  <mc:AlternateContent xmlns:mc="http://schemas.openxmlformats.org/markup-compatibility/2006" xmlns:p14="http://schemas.microsoft.com/office/powerpoint/2010/main">
    <mc:Choice Requires="p14">
      <p:transition spd="slow" p14:dur="2000" advTm="7844"/>
    </mc:Choice>
    <mc:Fallback xmlns="">
      <p:transition spd="slow" advTm="7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Trace Element Mixtures</a:t>
            </a:r>
          </a:p>
        </p:txBody>
      </p:sp>
      <p:sp>
        <p:nvSpPr>
          <p:cNvPr id="3" name="Content Placeholder 2"/>
          <p:cNvSpPr>
            <a:spLocks noGrp="1"/>
          </p:cNvSpPr>
          <p:nvPr>
            <p:ph idx="1"/>
          </p:nvPr>
        </p:nvSpPr>
        <p:spPr/>
        <p:txBody>
          <a:bodyPr/>
          <a:lstStyle/>
          <a:p>
            <a:r>
              <a:rPr lang="en-US" dirty="0"/>
              <a:t>Can be dosed separately or found as part of a commercial preparation that contains multiple trace elements</a:t>
            </a:r>
          </a:p>
          <a:p>
            <a:r>
              <a:rPr lang="en-US" dirty="0"/>
              <a:t>Children’s Wisconsin compounds “our own” multiple trace element preparation</a:t>
            </a:r>
          </a:p>
          <a:p>
            <a:r>
              <a:rPr lang="en-US" dirty="0"/>
              <a:t>Every home infusion company stocks a particular preparation, which can and does change over time</a:t>
            </a:r>
          </a:p>
          <a:p>
            <a:pPr lvl="1"/>
            <a:r>
              <a:rPr lang="en-US" i="1" dirty="0"/>
              <a:t>Not all preparations are created equal!</a:t>
            </a:r>
          </a:p>
          <a:p>
            <a:r>
              <a:rPr lang="en-US" dirty="0"/>
              <a:t>WATCH UNITS OF MEASURE (NOT ALL THE SAME)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70874034"/>
      </p:ext>
    </p:extLst>
  </p:cSld>
  <p:clrMapOvr>
    <a:masterClrMapping/>
  </p:clrMapOvr>
  <mc:AlternateContent xmlns:mc="http://schemas.openxmlformats.org/markup-compatibility/2006" xmlns:p14="http://schemas.microsoft.com/office/powerpoint/2010/main">
    <mc:Choice Requires="p14">
      <p:transition spd="slow" p14:dur="2000" advTm="39520"/>
    </mc:Choice>
    <mc:Fallback xmlns="">
      <p:transition spd="slow" advTm="39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Trace Element Requirements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114343885"/>
              </p:ext>
            </p:extLst>
          </p:nvPr>
        </p:nvGraphicFramePr>
        <p:xfrm>
          <a:off x="1089765" y="1390392"/>
          <a:ext cx="8652949" cy="3933564"/>
        </p:xfrm>
        <a:graphic>
          <a:graphicData uri="http://schemas.openxmlformats.org/drawingml/2006/table">
            <a:tbl>
              <a:tblPr firstRow="1" firstCol="1" bandRow="1">
                <a:tableStyleId>{5C22544A-7EE6-4342-B048-85BDC9FD1C3A}</a:tableStyleId>
              </a:tblPr>
              <a:tblGrid>
                <a:gridCol w="1210147">
                  <a:extLst>
                    <a:ext uri="{9D8B030D-6E8A-4147-A177-3AD203B41FA5}">
                      <a16:colId xmlns="" xmlns:a16="http://schemas.microsoft.com/office/drawing/2014/main" val="20000"/>
                    </a:ext>
                  </a:extLst>
                </a:gridCol>
                <a:gridCol w="1474504">
                  <a:extLst>
                    <a:ext uri="{9D8B030D-6E8A-4147-A177-3AD203B41FA5}">
                      <a16:colId xmlns="" xmlns:a16="http://schemas.microsoft.com/office/drawing/2014/main" val="20001"/>
                    </a:ext>
                  </a:extLst>
                </a:gridCol>
                <a:gridCol w="1450578">
                  <a:extLst>
                    <a:ext uri="{9D8B030D-6E8A-4147-A177-3AD203B41FA5}">
                      <a16:colId xmlns="" xmlns:a16="http://schemas.microsoft.com/office/drawing/2014/main" val="20002"/>
                    </a:ext>
                  </a:extLst>
                </a:gridCol>
                <a:gridCol w="1396451">
                  <a:extLst>
                    <a:ext uri="{9D8B030D-6E8A-4147-A177-3AD203B41FA5}">
                      <a16:colId xmlns="" xmlns:a16="http://schemas.microsoft.com/office/drawing/2014/main" val="20003"/>
                    </a:ext>
                  </a:extLst>
                </a:gridCol>
                <a:gridCol w="1721209">
                  <a:extLst>
                    <a:ext uri="{9D8B030D-6E8A-4147-A177-3AD203B41FA5}">
                      <a16:colId xmlns="" xmlns:a16="http://schemas.microsoft.com/office/drawing/2014/main" val="20004"/>
                    </a:ext>
                  </a:extLst>
                </a:gridCol>
                <a:gridCol w="1400060">
                  <a:extLst>
                    <a:ext uri="{9D8B030D-6E8A-4147-A177-3AD203B41FA5}">
                      <a16:colId xmlns="" xmlns:a16="http://schemas.microsoft.com/office/drawing/2014/main" val="20005"/>
                    </a:ext>
                  </a:extLst>
                </a:gridCol>
              </a:tblGrid>
              <a:tr h="1129404">
                <a:tc>
                  <a:txBody>
                    <a:bodyPr/>
                    <a:lstStyle/>
                    <a:p>
                      <a:pPr marL="0" marR="0">
                        <a:lnSpc>
                          <a:spcPct val="115000"/>
                        </a:lnSpc>
                        <a:spcBef>
                          <a:spcPts val="0"/>
                        </a:spcBef>
                        <a:spcAft>
                          <a:spcPts val="0"/>
                        </a:spcAft>
                      </a:pPr>
                      <a:r>
                        <a:rPr lang="en-US" sz="12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600" dirty="0">
                          <a:effectLst/>
                        </a:rPr>
                        <a:t>Preterm Neonates</a:t>
                      </a:r>
                    </a:p>
                    <a:p>
                      <a:pPr marL="0" marR="0">
                        <a:lnSpc>
                          <a:spcPct val="115000"/>
                        </a:lnSpc>
                        <a:spcBef>
                          <a:spcPts val="0"/>
                        </a:spcBef>
                        <a:spcAft>
                          <a:spcPts val="0"/>
                        </a:spcAft>
                      </a:pPr>
                      <a:r>
                        <a:rPr lang="en-US" sz="1600" dirty="0">
                          <a:effectLst/>
                        </a:rPr>
                        <a:t>&lt;3 kg</a:t>
                      </a:r>
                    </a:p>
                    <a:p>
                      <a:pPr marL="0" marR="0">
                        <a:lnSpc>
                          <a:spcPct val="115000"/>
                        </a:lnSpc>
                        <a:spcBef>
                          <a:spcPts val="0"/>
                        </a:spcBef>
                        <a:spcAft>
                          <a:spcPts val="0"/>
                        </a:spcAft>
                      </a:pPr>
                      <a:r>
                        <a:rPr lang="en-US" sz="1600" dirty="0">
                          <a:effectLst/>
                        </a:rPr>
                        <a:t>(mcg/kg/day)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600" dirty="0">
                          <a:effectLst/>
                        </a:rPr>
                        <a:t>Term Neonates</a:t>
                      </a:r>
                    </a:p>
                    <a:p>
                      <a:pPr marL="0" marR="0">
                        <a:lnSpc>
                          <a:spcPct val="115000"/>
                        </a:lnSpc>
                        <a:spcBef>
                          <a:spcPts val="0"/>
                        </a:spcBef>
                        <a:spcAft>
                          <a:spcPts val="0"/>
                        </a:spcAft>
                      </a:pPr>
                      <a:r>
                        <a:rPr lang="en-US" sz="1600" dirty="0">
                          <a:effectLst/>
                        </a:rPr>
                        <a:t>3 – 10 kg</a:t>
                      </a:r>
                    </a:p>
                    <a:p>
                      <a:pPr marL="0" marR="0">
                        <a:lnSpc>
                          <a:spcPct val="115000"/>
                        </a:lnSpc>
                        <a:spcBef>
                          <a:spcPts val="0"/>
                        </a:spcBef>
                        <a:spcAft>
                          <a:spcPts val="0"/>
                        </a:spcAft>
                      </a:pPr>
                      <a:r>
                        <a:rPr lang="en-US" sz="1600" dirty="0">
                          <a:effectLst/>
                        </a:rPr>
                        <a:t>(mcg/kg/day)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600">
                          <a:effectLst/>
                        </a:rPr>
                        <a:t>Children</a:t>
                      </a:r>
                    </a:p>
                    <a:p>
                      <a:pPr marL="0" marR="0">
                        <a:lnSpc>
                          <a:spcPct val="115000"/>
                        </a:lnSpc>
                        <a:spcBef>
                          <a:spcPts val="0"/>
                        </a:spcBef>
                        <a:spcAft>
                          <a:spcPts val="0"/>
                        </a:spcAft>
                      </a:pPr>
                      <a:r>
                        <a:rPr lang="en-US" sz="1600">
                          <a:effectLst/>
                        </a:rPr>
                        <a:t>10 – 40 kg</a:t>
                      </a:r>
                    </a:p>
                    <a:p>
                      <a:pPr marL="0" marR="0">
                        <a:lnSpc>
                          <a:spcPct val="115000"/>
                        </a:lnSpc>
                        <a:spcBef>
                          <a:spcPts val="0"/>
                        </a:spcBef>
                        <a:spcAft>
                          <a:spcPts val="0"/>
                        </a:spcAft>
                      </a:pPr>
                      <a:r>
                        <a:rPr lang="en-US" sz="1600">
                          <a:effectLst/>
                        </a:rPr>
                        <a:t>(mcg/kg/day)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600">
                          <a:effectLst/>
                        </a:rPr>
                        <a:t>Adolescents</a:t>
                      </a:r>
                    </a:p>
                    <a:p>
                      <a:pPr marL="0" marR="0">
                        <a:lnSpc>
                          <a:spcPct val="115000"/>
                        </a:lnSpc>
                        <a:spcBef>
                          <a:spcPts val="0"/>
                        </a:spcBef>
                        <a:spcAft>
                          <a:spcPts val="0"/>
                        </a:spcAft>
                      </a:pPr>
                      <a:r>
                        <a:rPr lang="en-US" sz="1600">
                          <a:effectLst/>
                        </a:rPr>
                        <a:t>&gt;40 kg</a:t>
                      </a:r>
                    </a:p>
                    <a:p>
                      <a:pPr marL="0" marR="0">
                        <a:lnSpc>
                          <a:spcPct val="115000"/>
                        </a:lnSpc>
                        <a:spcBef>
                          <a:spcPts val="0"/>
                        </a:spcBef>
                        <a:spcAft>
                          <a:spcPts val="0"/>
                        </a:spcAft>
                      </a:pPr>
                      <a:r>
                        <a:rPr lang="en-US" sz="1600">
                          <a:effectLst/>
                        </a:rPr>
                        <a:t>(per day)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600">
                          <a:effectLst/>
                        </a:rPr>
                        <a:t>Adults </a:t>
                      </a:r>
                    </a:p>
                    <a:p>
                      <a:pPr marL="0" marR="0">
                        <a:lnSpc>
                          <a:spcPct val="115000"/>
                        </a:lnSpc>
                        <a:spcBef>
                          <a:spcPts val="0"/>
                        </a:spcBef>
                        <a:spcAft>
                          <a:spcPts val="0"/>
                        </a:spcAft>
                      </a:pPr>
                      <a:r>
                        <a:rPr lang="en-US" sz="1600">
                          <a:effectLst/>
                        </a:rPr>
                        <a:t>(per day)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0"/>
                  </a:ext>
                </a:extLst>
              </a:tr>
              <a:tr h="556310">
                <a:tc>
                  <a:txBody>
                    <a:bodyPr/>
                    <a:lstStyle/>
                    <a:p>
                      <a:pPr marL="0" marR="0">
                        <a:lnSpc>
                          <a:spcPct val="115000"/>
                        </a:lnSpc>
                        <a:spcBef>
                          <a:spcPts val="0"/>
                        </a:spcBef>
                        <a:spcAft>
                          <a:spcPts val="0"/>
                        </a:spcAft>
                      </a:pPr>
                      <a:r>
                        <a:rPr lang="en-US" sz="1600" dirty="0">
                          <a:effectLst/>
                        </a:rPr>
                        <a:t>Zinc</a:t>
                      </a:r>
                    </a:p>
                    <a:p>
                      <a:pPr marL="0" marR="0">
                        <a:lnSpc>
                          <a:spcPct val="115000"/>
                        </a:lnSpc>
                        <a:spcBef>
                          <a:spcPts val="0"/>
                        </a:spcBef>
                        <a:spcAft>
                          <a:spcPts val="0"/>
                        </a:spcAft>
                      </a:pP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600">
                          <a:effectLst/>
                        </a:rPr>
                        <a:t>400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600" dirty="0">
                          <a:effectLst/>
                        </a:rPr>
                        <a:t>50 – 250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600" dirty="0">
                          <a:effectLst/>
                        </a:rPr>
                        <a:t>50 – 125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600">
                          <a:effectLst/>
                        </a:rPr>
                        <a:t>2000 – 5000 mcg</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600">
                          <a:effectLst/>
                        </a:rPr>
                        <a:t>2500 – 5000 mcg</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1"/>
                  </a:ext>
                </a:extLst>
              </a:tr>
              <a:tr h="556310">
                <a:tc>
                  <a:txBody>
                    <a:bodyPr/>
                    <a:lstStyle/>
                    <a:p>
                      <a:pPr marL="0" marR="0">
                        <a:lnSpc>
                          <a:spcPct val="115000"/>
                        </a:lnSpc>
                        <a:spcBef>
                          <a:spcPts val="0"/>
                        </a:spcBef>
                        <a:spcAft>
                          <a:spcPts val="0"/>
                        </a:spcAft>
                      </a:pPr>
                      <a:r>
                        <a:rPr lang="en-US" sz="1600" dirty="0">
                          <a:effectLst/>
                        </a:rPr>
                        <a:t>Copper</a:t>
                      </a:r>
                    </a:p>
                    <a:p>
                      <a:pPr marL="0" marR="0">
                        <a:lnSpc>
                          <a:spcPct val="115000"/>
                        </a:lnSpc>
                        <a:spcBef>
                          <a:spcPts val="0"/>
                        </a:spcBef>
                        <a:spcAft>
                          <a:spcPts val="0"/>
                        </a:spcAft>
                      </a:pP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600">
                          <a:effectLst/>
                        </a:rPr>
                        <a:t>20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600">
                          <a:effectLst/>
                        </a:rPr>
                        <a:t>20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600" dirty="0">
                          <a:effectLst/>
                        </a:rPr>
                        <a:t>5 – 20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600" dirty="0">
                          <a:effectLst/>
                        </a:rPr>
                        <a:t>200 – 500 mcg</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600">
                          <a:effectLst/>
                        </a:rPr>
                        <a:t>300 – 500 mcg</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2"/>
                  </a:ext>
                </a:extLst>
              </a:tr>
              <a:tr h="556310">
                <a:tc>
                  <a:txBody>
                    <a:bodyPr/>
                    <a:lstStyle/>
                    <a:p>
                      <a:pPr marL="0" marR="0">
                        <a:lnSpc>
                          <a:spcPct val="115000"/>
                        </a:lnSpc>
                        <a:spcBef>
                          <a:spcPts val="0"/>
                        </a:spcBef>
                        <a:spcAft>
                          <a:spcPts val="0"/>
                        </a:spcAft>
                      </a:pPr>
                      <a:r>
                        <a:rPr lang="en-US" sz="1600" dirty="0">
                          <a:effectLst/>
                        </a:rPr>
                        <a:t>Manganese</a:t>
                      </a:r>
                    </a:p>
                    <a:p>
                      <a:pPr marL="0" marR="0">
                        <a:lnSpc>
                          <a:spcPct val="115000"/>
                        </a:lnSpc>
                        <a:spcBef>
                          <a:spcPts val="0"/>
                        </a:spcBef>
                        <a:spcAft>
                          <a:spcPts val="0"/>
                        </a:spcAft>
                      </a:pP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600">
                          <a:effectLst/>
                        </a:rPr>
                        <a:t>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600">
                          <a:effectLst/>
                        </a:rPr>
                        <a:t>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600">
                          <a:effectLst/>
                        </a:rPr>
                        <a:t>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600" dirty="0">
                          <a:effectLst/>
                        </a:rPr>
                        <a:t>40 – 100 mcg</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600" dirty="0">
                          <a:effectLst/>
                        </a:rPr>
                        <a:t>60 – 100 mcg</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3"/>
                  </a:ext>
                </a:extLst>
              </a:tr>
              <a:tr h="556310">
                <a:tc>
                  <a:txBody>
                    <a:bodyPr/>
                    <a:lstStyle/>
                    <a:p>
                      <a:pPr marL="0" marR="0">
                        <a:lnSpc>
                          <a:spcPct val="115000"/>
                        </a:lnSpc>
                        <a:spcBef>
                          <a:spcPts val="0"/>
                        </a:spcBef>
                        <a:spcAft>
                          <a:spcPts val="0"/>
                        </a:spcAft>
                      </a:pPr>
                      <a:r>
                        <a:rPr lang="en-US" sz="1600" dirty="0">
                          <a:effectLst/>
                        </a:rPr>
                        <a:t>Chromium</a:t>
                      </a:r>
                    </a:p>
                    <a:p>
                      <a:pPr marL="0" marR="0">
                        <a:lnSpc>
                          <a:spcPct val="115000"/>
                        </a:lnSpc>
                        <a:spcBef>
                          <a:spcPts val="0"/>
                        </a:spcBef>
                        <a:spcAft>
                          <a:spcPts val="0"/>
                        </a:spcAft>
                      </a:pP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600">
                          <a:effectLst/>
                        </a:rPr>
                        <a:t>0.05 – 0.2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600" dirty="0">
                          <a:effectLst/>
                        </a:rPr>
                        <a:t>0.2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600">
                          <a:effectLst/>
                        </a:rPr>
                        <a:t>0.14 – 0.2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600" dirty="0">
                          <a:effectLst/>
                        </a:rPr>
                        <a:t>5 – 15 mcg</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600" dirty="0">
                          <a:effectLst/>
                        </a:rPr>
                        <a:t>10 – 15 mcg</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4"/>
                  </a:ext>
                </a:extLst>
              </a:tr>
              <a:tr h="556310">
                <a:tc>
                  <a:txBody>
                    <a:bodyPr/>
                    <a:lstStyle/>
                    <a:p>
                      <a:pPr marL="0" marR="0">
                        <a:lnSpc>
                          <a:spcPct val="115000"/>
                        </a:lnSpc>
                        <a:spcBef>
                          <a:spcPts val="0"/>
                        </a:spcBef>
                        <a:spcAft>
                          <a:spcPts val="0"/>
                        </a:spcAft>
                      </a:pPr>
                      <a:r>
                        <a:rPr lang="en-US" sz="1600" dirty="0">
                          <a:effectLst/>
                        </a:rPr>
                        <a:t>Selenium</a:t>
                      </a:r>
                    </a:p>
                    <a:p>
                      <a:pPr marL="0" marR="0">
                        <a:lnSpc>
                          <a:spcPct val="115000"/>
                        </a:lnSpc>
                        <a:spcBef>
                          <a:spcPts val="0"/>
                        </a:spcBef>
                        <a:spcAft>
                          <a:spcPts val="0"/>
                        </a:spcAft>
                      </a:pP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600">
                          <a:effectLst/>
                        </a:rPr>
                        <a:t>1.5 – 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600">
                          <a:effectLst/>
                        </a:rPr>
                        <a:t>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600">
                          <a:effectLst/>
                        </a:rPr>
                        <a:t>1 – 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600">
                          <a:effectLst/>
                        </a:rPr>
                        <a:t>40 -60 mcg</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600" dirty="0">
                          <a:effectLst/>
                        </a:rPr>
                        <a:t>20 -60 mcg</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5"/>
                  </a:ext>
                </a:extLst>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342457023"/>
      </p:ext>
    </p:extLst>
  </p:cSld>
  <p:clrMapOvr>
    <a:masterClrMapping/>
  </p:clrMapOvr>
  <mc:AlternateContent xmlns:mc="http://schemas.openxmlformats.org/markup-compatibility/2006" xmlns:p14="http://schemas.microsoft.com/office/powerpoint/2010/main">
    <mc:Choice Requires="p14">
      <p:transition spd="slow" p14:dur="2000" advTm="35340"/>
    </mc:Choice>
    <mc:Fallback xmlns="">
      <p:transition spd="slow" advTm="35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Children’s Wisconsin Trace Element Preparation</a:t>
            </a:r>
          </a:p>
        </p:txBody>
      </p:sp>
      <p:graphicFrame>
        <p:nvGraphicFramePr>
          <p:cNvPr id="4" name="Content Placeholder 3"/>
          <p:cNvGraphicFramePr>
            <a:graphicFrameLocks noGrp="1"/>
          </p:cNvGraphicFramePr>
          <p:nvPr>
            <p:ph sz="half" idx="1"/>
          </p:nvPr>
        </p:nvGraphicFramePr>
        <p:xfrm>
          <a:off x="838200" y="1825625"/>
          <a:ext cx="5180981" cy="3832576"/>
        </p:xfrm>
        <a:graphic>
          <a:graphicData uri="http://schemas.openxmlformats.org/drawingml/2006/table">
            <a:tbl>
              <a:tblPr firstRow="1" firstCol="1" bandRow="1">
                <a:tableStyleId>{5C22544A-7EE6-4342-B048-85BDC9FD1C3A}</a:tableStyleId>
              </a:tblPr>
              <a:tblGrid>
                <a:gridCol w="2583048">
                  <a:extLst>
                    <a:ext uri="{9D8B030D-6E8A-4147-A177-3AD203B41FA5}">
                      <a16:colId xmlns="" xmlns:a16="http://schemas.microsoft.com/office/drawing/2014/main" val="20000"/>
                    </a:ext>
                  </a:extLst>
                </a:gridCol>
                <a:gridCol w="2597933">
                  <a:extLst>
                    <a:ext uri="{9D8B030D-6E8A-4147-A177-3AD203B41FA5}">
                      <a16:colId xmlns="" xmlns:a16="http://schemas.microsoft.com/office/drawing/2014/main" val="20001"/>
                    </a:ext>
                  </a:extLst>
                </a:gridCol>
              </a:tblGrid>
              <a:tr h="958144">
                <a:tc>
                  <a:txBody>
                    <a:bodyPr/>
                    <a:lstStyle/>
                    <a:p>
                      <a:pPr marL="0" marR="0">
                        <a:lnSpc>
                          <a:spcPct val="115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88898" marR="88898" marT="0" marB="0"/>
                </a:tc>
                <a:tc>
                  <a:txBody>
                    <a:bodyPr/>
                    <a:lstStyle/>
                    <a:p>
                      <a:pPr marL="0" marR="0" algn="ctr">
                        <a:lnSpc>
                          <a:spcPct val="115000"/>
                        </a:lnSpc>
                        <a:spcBef>
                          <a:spcPts val="0"/>
                        </a:spcBef>
                        <a:spcAft>
                          <a:spcPts val="0"/>
                        </a:spcAft>
                      </a:pPr>
                      <a:r>
                        <a:rPr lang="en-US" sz="2000" dirty="0">
                          <a:effectLst/>
                        </a:rPr>
                        <a:t>Per 1 mL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88898" marR="88898" marT="0" marB="0"/>
                </a:tc>
                <a:extLst>
                  <a:ext uri="{0D108BD9-81ED-4DB2-BD59-A6C34878D82A}">
                    <a16:rowId xmlns="" xmlns:a16="http://schemas.microsoft.com/office/drawing/2014/main" val="10000"/>
                  </a:ext>
                </a:extLst>
              </a:tr>
              <a:tr h="958144">
                <a:tc>
                  <a:txBody>
                    <a:bodyPr/>
                    <a:lstStyle/>
                    <a:p>
                      <a:pPr marL="0" marR="0">
                        <a:lnSpc>
                          <a:spcPct val="115000"/>
                        </a:lnSpc>
                        <a:spcBef>
                          <a:spcPts val="0"/>
                        </a:spcBef>
                        <a:spcAft>
                          <a:spcPts val="0"/>
                        </a:spcAft>
                      </a:pPr>
                      <a:r>
                        <a:rPr lang="en-US" sz="2000" dirty="0">
                          <a:effectLst/>
                        </a:rPr>
                        <a:t>Copper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88898" marR="88898" marT="0" marB="0"/>
                </a:tc>
                <a:tc>
                  <a:txBody>
                    <a:bodyPr/>
                    <a:lstStyle/>
                    <a:p>
                      <a:pPr marL="0" marR="0" algn="ctr">
                        <a:lnSpc>
                          <a:spcPct val="115000"/>
                        </a:lnSpc>
                        <a:spcBef>
                          <a:spcPts val="0"/>
                        </a:spcBef>
                        <a:spcAft>
                          <a:spcPts val="0"/>
                        </a:spcAft>
                      </a:pPr>
                      <a:r>
                        <a:rPr lang="en-US" sz="2000" dirty="0">
                          <a:effectLst/>
                        </a:rPr>
                        <a:t>100 mcg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88898" marR="88898" marT="0" marB="0"/>
                </a:tc>
                <a:extLst>
                  <a:ext uri="{0D108BD9-81ED-4DB2-BD59-A6C34878D82A}">
                    <a16:rowId xmlns="" xmlns:a16="http://schemas.microsoft.com/office/drawing/2014/main" val="10001"/>
                  </a:ext>
                </a:extLst>
              </a:tr>
              <a:tr h="958144">
                <a:tc>
                  <a:txBody>
                    <a:bodyPr/>
                    <a:lstStyle/>
                    <a:p>
                      <a:pPr marL="0" marR="0">
                        <a:lnSpc>
                          <a:spcPct val="115000"/>
                        </a:lnSpc>
                        <a:spcBef>
                          <a:spcPts val="0"/>
                        </a:spcBef>
                        <a:spcAft>
                          <a:spcPts val="0"/>
                        </a:spcAft>
                      </a:pPr>
                      <a:r>
                        <a:rPr lang="en-US" sz="2000">
                          <a:effectLst/>
                        </a:rPr>
                        <a:t>Chromium</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88898" marR="88898" marT="0" marB="0"/>
                </a:tc>
                <a:tc>
                  <a:txBody>
                    <a:bodyPr/>
                    <a:lstStyle/>
                    <a:p>
                      <a:pPr marL="0" marR="0" algn="ctr">
                        <a:lnSpc>
                          <a:spcPct val="115000"/>
                        </a:lnSpc>
                        <a:spcBef>
                          <a:spcPts val="0"/>
                        </a:spcBef>
                        <a:spcAft>
                          <a:spcPts val="0"/>
                        </a:spcAft>
                      </a:pPr>
                      <a:r>
                        <a:rPr lang="en-US" sz="2000" dirty="0">
                          <a:effectLst/>
                        </a:rPr>
                        <a:t>1 mcg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88898" marR="88898" marT="0" marB="0"/>
                </a:tc>
                <a:extLst>
                  <a:ext uri="{0D108BD9-81ED-4DB2-BD59-A6C34878D82A}">
                    <a16:rowId xmlns="" xmlns:a16="http://schemas.microsoft.com/office/drawing/2014/main" val="10002"/>
                  </a:ext>
                </a:extLst>
              </a:tr>
              <a:tr h="958144">
                <a:tc>
                  <a:txBody>
                    <a:bodyPr/>
                    <a:lstStyle/>
                    <a:p>
                      <a:pPr marL="0" marR="0">
                        <a:lnSpc>
                          <a:spcPct val="115000"/>
                        </a:lnSpc>
                        <a:spcBef>
                          <a:spcPts val="0"/>
                        </a:spcBef>
                        <a:spcAft>
                          <a:spcPts val="0"/>
                        </a:spcAft>
                      </a:pPr>
                      <a:r>
                        <a:rPr lang="en-US" sz="2000">
                          <a:effectLst/>
                        </a:rPr>
                        <a:t>Selenium</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88898" marR="88898" marT="0" marB="0"/>
                </a:tc>
                <a:tc>
                  <a:txBody>
                    <a:bodyPr/>
                    <a:lstStyle/>
                    <a:p>
                      <a:pPr marL="0" marR="0" algn="ctr">
                        <a:lnSpc>
                          <a:spcPct val="115000"/>
                        </a:lnSpc>
                        <a:spcBef>
                          <a:spcPts val="0"/>
                        </a:spcBef>
                        <a:spcAft>
                          <a:spcPts val="0"/>
                        </a:spcAft>
                      </a:pPr>
                      <a:r>
                        <a:rPr lang="en-US" sz="2000" dirty="0">
                          <a:effectLst/>
                        </a:rPr>
                        <a:t>15 mcg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88898" marR="88898" marT="0" marB="0"/>
                </a:tc>
                <a:extLst>
                  <a:ext uri="{0D108BD9-81ED-4DB2-BD59-A6C34878D82A}">
                    <a16:rowId xmlns="" xmlns:a16="http://schemas.microsoft.com/office/drawing/2014/main" val="10003"/>
                  </a:ext>
                </a:extLst>
              </a:tr>
            </a:tbl>
          </a:graphicData>
        </a:graphic>
      </p:graphicFrame>
      <p:sp>
        <p:nvSpPr>
          <p:cNvPr id="5" name="Content Placeholder 4"/>
          <p:cNvSpPr>
            <a:spLocks noGrp="1"/>
          </p:cNvSpPr>
          <p:nvPr>
            <p:ph sz="half" idx="2"/>
          </p:nvPr>
        </p:nvSpPr>
        <p:spPr/>
        <p:txBody>
          <a:bodyPr/>
          <a:lstStyle/>
          <a:p>
            <a:r>
              <a:rPr lang="en-US" dirty="0"/>
              <a:t>Dose:</a:t>
            </a:r>
          </a:p>
          <a:p>
            <a:pPr lvl="1"/>
            <a:r>
              <a:rPr lang="en-US" dirty="0"/>
              <a:t>0.15mL/kg up to a maximum dose of 4mL/day</a:t>
            </a:r>
          </a:p>
          <a:p>
            <a:r>
              <a:rPr lang="en-US" dirty="0"/>
              <a:t>Does NOT contain Zinc or Manganese</a:t>
            </a:r>
          </a:p>
          <a:p>
            <a:r>
              <a:rPr lang="en-US" dirty="0"/>
              <a:t>Zinc MUST be ordered separately</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075176082"/>
      </p:ext>
    </p:extLst>
  </p:cSld>
  <p:clrMapOvr>
    <a:masterClrMapping/>
  </p:clrMapOvr>
  <mc:AlternateContent xmlns:mc="http://schemas.openxmlformats.org/markup-compatibility/2006" xmlns:p14="http://schemas.microsoft.com/office/powerpoint/2010/main">
    <mc:Choice Requires="p14">
      <p:transition spd="slow" p14:dur="2000" advTm="28939"/>
    </mc:Choice>
    <mc:Fallback xmlns="">
      <p:transition spd="slow" advTm="28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Commercial Trace Element Preparations</a:t>
            </a:r>
          </a:p>
        </p:txBody>
      </p:sp>
      <p:sp>
        <p:nvSpPr>
          <p:cNvPr id="3" name="Content Placeholder 2"/>
          <p:cNvSpPr>
            <a:spLocks noGrp="1"/>
          </p:cNvSpPr>
          <p:nvPr>
            <p:ph idx="1"/>
          </p:nvPr>
        </p:nvSpPr>
        <p:spPr>
          <a:xfrm>
            <a:off x="687888" y="1690688"/>
            <a:ext cx="10515600" cy="4351338"/>
          </a:xfrm>
        </p:spPr>
        <p:txBody>
          <a:bodyPr/>
          <a:lstStyle/>
          <a:p>
            <a:r>
              <a:rPr lang="en-US" dirty="0"/>
              <a:t>Per 1mL</a:t>
            </a:r>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401238646"/>
              </p:ext>
            </p:extLst>
          </p:nvPr>
        </p:nvGraphicFramePr>
        <p:xfrm>
          <a:off x="809122" y="2302858"/>
          <a:ext cx="10065706" cy="3310433"/>
        </p:xfrm>
        <a:graphic>
          <a:graphicData uri="http://schemas.openxmlformats.org/drawingml/2006/table">
            <a:tbl>
              <a:tblPr>
                <a:tableStyleId>{5C22544A-7EE6-4342-B048-85BDC9FD1C3A}</a:tableStyleId>
              </a:tblPr>
              <a:tblGrid>
                <a:gridCol w="1001767">
                  <a:extLst>
                    <a:ext uri="{9D8B030D-6E8A-4147-A177-3AD203B41FA5}">
                      <a16:colId xmlns="" xmlns:a16="http://schemas.microsoft.com/office/drawing/2014/main" val="20000"/>
                    </a:ext>
                  </a:extLst>
                </a:gridCol>
                <a:gridCol w="886764">
                  <a:extLst>
                    <a:ext uri="{9D8B030D-6E8A-4147-A177-3AD203B41FA5}">
                      <a16:colId xmlns="" xmlns:a16="http://schemas.microsoft.com/office/drawing/2014/main" val="20001"/>
                    </a:ext>
                  </a:extLst>
                </a:gridCol>
                <a:gridCol w="1463161">
                  <a:extLst>
                    <a:ext uri="{9D8B030D-6E8A-4147-A177-3AD203B41FA5}">
                      <a16:colId xmlns="" xmlns:a16="http://schemas.microsoft.com/office/drawing/2014/main" val="20002"/>
                    </a:ext>
                  </a:extLst>
                </a:gridCol>
                <a:gridCol w="964356">
                  <a:extLst>
                    <a:ext uri="{9D8B030D-6E8A-4147-A177-3AD203B41FA5}">
                      <a16:colId xmlns="" xmlns:a16="http://schemas.microsoft.com/office/drawing/2014/main" val="20003"/>
                    </a:ext>
                  </a:extLst>
                </a:gridCol>
                <a:gridCol w="905762">
                  <a:extLst>
                    <a:ext uri="{9D8B030D-6E8A-4147-A177-3AD203B41FA5}">
                      <a16:colId xmlns="" xmlns:a16="http://schemas.microsoft.com/office/drawing/2014/main" val="20004"/>
                    </a:ext>
                  </a:extLst>
                </a:gridCol>
                <a:gridCol w="679331">
                  <a:extLst>
                    <a:ext uri="{9D8B030D-6E8A-4147-A177-3AD203B41FA5}">
                      <a16:colId xmlns="" xmlns:a16="http://schemas.microsoft.com/office/drawing/2014/main" val="20005"/>
                    </a:ext>
                  </a:extLst>
                </a:gridCol>
                <a:gridCol w="1551840">
                  <a:extLst>
                    <a:ext uri="{9D8B030D-6E8A-4147-A177-3AD203B41FA5}">
                      <a16:colId xmlns="" xmlns:a16="http://schemas.microsoft.com/office/drawing/2014/main" val="20006"/>
                    </a:ext>
                  </a:extLst>
                </a:gridCol>
                <a:gridCol w="1038201">
                  <a:extLst>
                    <a:ext uri="{9D8B030D-6E8A-4147-A177-3AD203B41FA5}">
                      <a16:colId xmlns="" xmlns:a16="http://schemas.microsoft.com/office/drawing/2014/main" val="20007"/>
                    </a:ext>
                  </a:extLst>
                </a:gridCol>
                <a:gridCol w="1574524">
                  <a:extLst>
                    <a:ext uri="{9D8B030D-6E8A-4147-A177-3AD203B41FA5}">
                      <a16:colId xmlns="" xmlns:a16="http://schemas.microsoft.com/office/drawing/2014/main" val="20008"/>
                    </a:ext>
                  </a:extLst>
                </a:gridCol>
              </a:tblGrid>
              <a:tr h="654858">
                <a:tc>
                  <a:txBody>
                    <a:bodyPr/>
                    <a:lstStyle/>
                    <a:p>
                      <a:pPr algn="ctr"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7050" marR="7050" marT="7050" marB="0" anchor="b">
                    <a:solidFill>
                      <a:srgbClr val="0070C0"/>
                    </a:solidFill>
                  </a:tcPr>
                </a:tc>
                <a:tc>
                  <a:txBody>
                    <a:bodyPr/>
                    <a:lstStyle/>
                    <a:p>
                      <a:pPr algn="ctr" fontAlgn="b"/>
                      <a:r>
                        <a:rPr lang="en-US" sz="1600" b="1" u="none" strike="noStrike" dirty="0">
                          <a:solidFill>
                            <a:schemeClr val="bg1"/>
                          </a:solidFill>
                          <a:effectLst/>
                        </a:rPr>
                        <a:t>MTE-4 </a:t>
                      </a:r>
                      <a:endParaRPr lang="en-US" sz="1600" b="1" i="0" u="none" strike="noStrike" dirty="0">
                        <a:solidFill>
                          <a:schemeClr val="bg1"/>
                        </a:solidFill>
                        <a:effectLst/>
                        <a:latin typeface="Calibri" panose="020F0502020204030204" pitchFamily="34" charset="0"/>
                      </a:endParaRPr>
                    </a:p>
                  </a:txBody>
                  <a:tcPr marL="7050" marR="7050" marT="7050" marB="0" anchor="b">
                    <a:solidFill>
                      <a:srgbClr val="0070C0"/>
                    </a:solidFill>
                  </a:tcPr>
                </a:tc>
                <a:tc>
                  <a:txBody>
                    <a:bodyPr/>
                    <a:lstStyle/>
                    <a:p>
                      <a:pPr algn="ctr" fontAlgn="b"/>
                      <a:r>
                        <a:rPr lang="en-US" sz="1600" b="1" u="none" strike="noStrike" dirty="0">
                          <a:solidFill>
                            <a:schemeClr val="bg1"/>
                          </a:solidFill>
                          <a:effectLst/>
                        </a:rPr>
                        <a:t>MTE-4 Concentrate</a:t>
                      </a:r>
                      <a:endParaRPr lang="en-US" sz="1600" b="1" i="0" u="none" strike="noStrike" dirty="0">
                        <a:solidFill>
                          <a:schemeClr val="bg1"/>
                        </a:solidFill>
                        <a:effectLst/>
                        <a:latin typeface="Calibri" panose="020F0502020204030204" pitchFamily="34" charset="0"/>
                      </a:endParaRPr>
                    </a:p>
                  </a:txBody>
                  <a:tcPr marL="7050" marR="7050" marT="7050" marB="0" anchor="b">
                    <a:solidFill>
                      <a:srgbClr val="0070C0"/>
                    </a:solidFill>
                  </a:tcPr>
                </a:tc>
                <a:tc>
                  <a:txBody>
                    <a:bodyPr/>
                    <a:lstStyle/>
                    <a:p>
                      <a:pPr algn="ctr" fontAlgn="b"/>
                      <a:r>
                        <a:rPr lang="en-US" sz="1600" b="1" u="none" strike="noStrike" dirty="0">
                          <a:solidFill>
                            <a:schemeClr val="bg1"/>
                          </a:solidFill>
                          <a:effectLst/>
                        </a:rPr>
                        <a:t>MTE-4 Neonatal </a:t>
                      </a:r>
                      <a:endParaRPr lang="en-US" sz="1600" b="1" i="0" u="none" strike="noStrike" dirty="0">
                        <a:solidFill>
                          <a:schemeClr val="bg1"/>
                        </a:solidFill>
                        <a:effectLst/>
                        <a:latin typeface="Calibri" panose="020F0502020204030204" pitchFamily="34" charset="0"/>
                      </a:endParaRPr>
                    </a:p>
                  </a:txBody>
                  <a:tcPr marL="7050" marR="7050" marT="7050" marB="0" anchor="b">
                    <a:solidFill>
                      <a:srgbClr val="0070C0"/>
                    </a:solidFill>
                  </a:tcPr>
                </a:tc>
                <a:tc>
                  <a:txBody>
                    <a:bodyPr/>
                    <a:lstStyle/>
                    <a:p>
                      <a:pPr algn="ctr" fontAlgn="b"/>
                      <a:r>
                        <a:rPr lang="en-US" sz="1600" b="1" u="none" strike="noStrike" dirty="0">
                          <a:solidFill>
                            <a:schemeClr val="bg1"/>
                          </a:solidFill>
                          <a:effectLst/>
                        </a:rPr>
                        <a:t>MTE-4 Pediatric </a:t>
                      </a:r>
                      <a:endParaRPr lang="en-US" sz="1600" b="1" i="0" u="none" strike="noStrike" dirty="0">
                        <a:solidFill>
                          <a:schemeClr val="bg1"/>
                        </a:solidFill>
                        <a:effectLst/>
                        <a:latin typeface="Calibri" panose="020F0502020204030204" pitchFamily="34" charset="0"/>
                      </a:endParaRPr>
                    </a:p>
                  </a:txBody>
                  <a:tcPr marL="7050" marR="7050" marT="7050" marB="0" anchor="b">
                    <a:solidFill>
                      <a:srgbClr val="0070C0"/>
                    </a:solidFill>
                  </a:tcPr>
                </a:tc>
                <a:tc>
                  <a:txBody>
                    <a:bodyPr/>
                    <a:lstStyle/>
                    <a:p>
                      <a:pPr algn="ctr" fontAlgn="b"/>
                      <a:r>
                        <a:rPr lang="en-US" sz="1600" b="1" u="none" strike="noStrike" dirty="0">
                          <a:solidFill>
                            <a:schemeClr val="bg1"/>
                          </a:solidFill>
                          <a:effectLst/>
                        </a:rPr>
                        <a:t>MTE-5 </a:t>
                      </a:r>
                      <a:endParaRPr lang="en-US" sz="1600" b="1" i="0" u="none" strike="noStrike" dirty="0">
                        <a:solidFill>
                          <a:schemeClr val="bg1"/>
                        </a:solidFill>
                        <a:effectLst/>
                        <a:latin typeface="Calibri" panose="020F0502020204030204" pitchFamily="34" charset="0"/>
                      </a:endParaRPr>
                    </a:p>
                  </a:txBody>
                  <a:tcPr marL="7050" marR="7050" marT="7050" marB="0" anchor="b">
                    <a:solidFill>
                      <a:srgbClr val="0070C0"/>
                    </a:solidFill>
                  </a:tcPr>
                </a:tc>
                <a:tc>
                  <a:txBody>
                    <a:bodyPr/>
                    <a:lstStyle/>
                    <a:p>
                      <a:pPr algn="ctr" fontAlgn="b"/>
                      <a:r>
                        <a:rPr lang="en-US" sz="1600" b="1" u="none" strike="noStrike" dirty="0">
                          <a:solidFill>
                            <a:schemeClr val="bg1"/>
                          </a:solidFill>
                          <a:effectLst/>
                        </a:rPr>
                        <a:t>MTE-5 Concentrate </a:t>
                      </a:r>
                      <a:endParaRPr lang="en-US" sz="1600" b="1" i="0" u="none" strike="noStrike" dirty="0">
                        <a:solidFill>
                          <a:schemeClr val="bg1"/>
                        </a:solidFill>
                        <a:effectLst/>
                        <a:latin typeface="Calibri" panose="020F0502020204030204" pitchFamily="34" charset="0"/>
                      </a:endParaRPr>
                    </a:p>
                  </a:txBody>
                  <a:tcPr marL="7050" marR="7050" marT="7050" marB="0" anchor="b">
                    <a:solidFill>
                      <a:srgbClr val="0070C0"/>
                    </a:solidFill>
                  </a:tcPr>
                </a:tc>
                <a:tc>
                  <a:txBody>
                    <a:bodyPr/>
                    <a:lstStyle/>
                    <a:p>
                      <a:pPr algn="ctr" fontAlgn="b"/>
                      <a:r>
                        <a:rPr lang="en-US" sz="1600" b="1" u="none" strike="noStrike" dirty="0" err="1">
                          <a:solidFill>
                            <a:schemeClr val="bg1"/>
                          </a:solidFill>
                          <a:effectLst/>
                        </a:rPr>
                        <a:t>Peditrace</a:t>
                      </a:r>
                      <a:endParaRPr lang="en-US" sz="1600" b="1" i="0" u="none" strike="noStrike" dirty="0">
                        <a:solidFill>
                          <a:schemeClr val="bg1"/>
                        </a:solidFill>
                        <a:effectLst/>
                        <a:latin typeface="Calibri" panose="020F0502020204030204" pitchFamily="34" charset="0"/>
                      </a:endParaRPr>
                    </a:p>
                  </a:txBody>
                  <a:tcPr marL="7050" marR="7050" marT="7050" marB="0" anchor="b">
                    <a:solidFill>
                      <a:srgbClr val="0070C0"/>
                    </a:solidFill>
                  </a:tcPr>
                </a:tc>
                <a:tc>
                  <a:txBody>
                    <a:bodyPr/>
                    <a:lstStyle/>
                    <a:p>
                      <a:pPr algn="ctr" fontAlgn="b"/>
                      <a:r>
                        <a:rPr lang="en-US" sz="1600" b="1" u="none" strike="noStrike" dirty="0">
                          <a:solidFill>
                            <a:schemeClr val="bg1"/>
                          </a:solidFill>
                          <a:effectLst/>
                        </a:rPr>
                        <a:t>Trace Elements 4-Pediatric</a:t>
                      </a:r>
                      <a:endParaRPr lang="en-US" sz="1600" b="1" i="0" u="none" strike="noStrike" dirty="0">
                        <a:solidFill>
                          <a:schemeClr val="bg1"/>
                        </a:solidFill>
                        <a:effectLst/>
                        <a:latin typeface="Calibri" panose="020F0502020204030204" pitchFamily="34" charset="0"/>
                      </a:endParaRPr>
                    </a:p>
                  </a:txBody>
                  <a:tcPr marL="7050" marR="7050" marT="7050" marB="0" anchor="b">
                    <a:solidFill>
                      <a:srgbClr val="0070C0"/>
                    </a:solidFill>
                  </a:tcPr>
                </a:tc>
                <a:extLst>
                  <a:ext uri="{0D108BD9-81ED-4DB2-BD59-A6C34878D82A}">
                    <a16:rowId xmlns="" xmlns:a16="http://schemas.microsoft.com/office/drawing/2014/main" val="10000"/>
                  </a:ext>
                </a:extLst>
              </a:tr>
              <a:tr h="381957">
                <a:tc>
                  <a:txBody>
                    <a:bodyPr/>
                    <a:lstStyle/>
                    <a:p>
                      <a:pPr algn="ctr" fontAlgn="b"/>
                      <a:r>
                        <a:rPr lang="en-US" sz="1600" b="1" u="none" strike="noStrike" dirty="0">
                          <a:solidFill>
                            <a:schemeClr val="bg1"/>
                          </a:solidFill>
                          <a:effectLst/>
                        </a:rPr>
                        <a:t>Chromium</a:t>
                      </a:r>
                      <a:endParaRPr lang="en-US" sz="1600" b="1" i="0" u="none" strike="noStrike" dirty="0">
                        <a:solidFill>
                          <a:schemeClr val="bg1"/>
                        </a:solidFill>
                        <a:effectLst/>
                        <a:latin typeface="Calibri" panose="020F0502020204030204" pitchFamily="34" charset="0"/>
                      </a:endParaRPr>
                    </a:p>
                  </a:txBody>
                  <a:tcPr marL="7050" marR="7050" marT="7050" marB="0" anchor="b">
                    <a:solidFill>
                      <a:schemeClr val="accent1">
                        <a:lumMod val="75000"/>
                      </a:schemeClr>
                    </a:solidFill>
                  </a:tcPr>
                </a:tc>
                <a:tc>
                  <a:txBody>
                    <a:bodyPr/>
                    <a:lstStyle/>
                    <a:p>
                      <a:pPr algn="ctr" fontAlgn="b"/>
                      <a:r>
                        <a:rPr lang="en-US" sz="1600" u="none" strike="noStrike">
                          <a:effectLst/>
                        </a:rPr>
                        <a:t>4 mcg</a:t>
                      </a:r>
                      <a:endParaRPr lang="en-US" sz="1600" b="0" i="0" u="none" strike="noStrike">
                        <a:solidFill>
                          <a:srgbClr val="000000"/>
                        </a:solidFill>
                        <a:effectLst/>
                        <a:latin typeface="Calibri" panose="020F0502020204030204" pitchFamily="34" charset="0"/>
                      </a:endParaRPr>
                    </a:p>
                  </a:txBody>
                  <a:tcPr marL="7050" marR="7050" marT="7050" marB="0" anchor="b"/>
                </a:tc>
                <a:tc>
                  <a:txBody>
                    <a:bodyPr/>
                    <a:lstStyle/>
                    <a:p>
                      <a:pPr algn="ctr" fontAlgn="b"/>
                      <a:r>
                        <a:rPr lang="en-US" sz="1600" u="none" strike="noStrike" dirty="0">
                          <a:effectLst/>
                        </a:rPr>
                        <a:t>10 mcg</a:t>
                      </a:r>
                      <a:endParaRPr lang="en-US" sz="1600" b="0" i="0" u="none" strike="noStrike" dirty="0">
                        <a:solidFill>
                          <a:srgbClr val="000000"/>
                        </a:solidFill>
                        <a:effectLst/>
                        <a:latin typeface="Calibri" panose="020F0502020204030204" pitchFamily="34" charset="0"/>
                      </a:endParaRPr>
                    </a:p>
                  </a:txBody>
                  <a:tcPr marL="7050" marR="7050" marT="7050" marB="0" anchor="b"/>
                </a:tc>
                <a:tc>
                  <a:txBody>
                    <a:bodyPr/>
                    <a:lstStyle/>
                    <a:p>
                      <a:pPr algn="ctr" fontAlgn="b"/>
                      <a:r>
                        <a:rPr lang="en-US" sz="1600" u="none" strike="noStrike">
                          <a:effectLst/>
                        </a:rPr>
                        <a:t>0.85 mcg</a:t>
                      </a:r>
                      <a:endParaRPr lang="en-US" sz="1600" b="0" i="0" u="none" strike="noStrike">
                        <a:solidFill>
                          <a:srgbClr val="000000"/>
                        </a:solidFill>
                        <a:effectLst/>
                        <a:latin typeface="Calibri" panose="020F0502020204030204" pitchFamily="34" charset="0"/>
                      </a:endParaRPr>
                    </a:p>
                  </a:txBody>
                  <a:tcPr marL="7050" marR="7050" marT="7050" marB="0" anchor="b"/>
                </a:tc>
                <a:tc>
                  <a:txBody>
                    <a:bodyPr/>
                    <a:lstStyle/>
                    <a:p>
                      <a:pPr algn="ctr" fontAlgn="b"/>
                      <a:r>
                        <a:rPr lang="en-US" sz="1600" u="none" strike="noStrike">
                          <a:effectLst/>
                        </a:rPr>
                        <a:t>1 mcg</a:t>
                      </a:r>
                      <a:endParaRPr lang="en-US" sz="1600" b="0" i="0" u="none" strike="noStrike">
                        <a:solidFill>
                          <a:srgbClr val="000000"/>
                        </a:solidFill>
                        <a:effectLst/>
                        <a:latin typeface="Calibri" panose="020F0502020204030204" pitchFamily="34" charset="0"/>
                      </a:endParaRPr>
                    </a:p>
                  </a:txBody>
                  <a:tcPr marL="7050" marR="7050" marT="7050" marB="0" anchor="b"/>
                </a:tc>
                <a:tc>
                  <a:txBody>
                    <a:bodyPr/>
                    <a:lstStyle/>
                    <a:p>
                      <a:pPr algn="ctr" fontAlgn="b"/>
                      <a:r>
                        <a:rPr lang="en-US" sz="1600" u="none" strike="noStrike">
                          <a:effectLst/>
                        </a:rPr>
                        <a:t>4 mcg</a:t>
                      </a:r>
                      <a:endParaRPr lang="en-US" sz="1600" b="0" i="0" u="none" strike="noStrike">
                        <a:solidFill>
                          <a:srgbClr val="000000"/>
                        </a:solidFill>
                        <a:effectLst/>
                        <a:latin typeface="Calibri" panose="020F0502020204030204" pitchFamily="34" charset="0"/>
                      </a:endParaRPr>
                    </a:p>
                  </a:txBody>
                  <a:tcPr marL="7050" marR="7050" marT="7050" marB="0" anchor="b"/>
                </a:tc>
                <a:tc>
                  <a:txBody>
                    <a:bodyPr/>
                    <a:lstStyle/>
                    <a:p>
                      <a:pPr algn="ctr" fontAlgn="b"/>
                      <a:r>
                        <a:rPr lang="en-US" sz="1600" u="none" strike="noStrike" dirty="0">
                          <a:effectLst/>
                        </a:rPr>
                        <a:t>10mcg</a:t>
                      </a:r>
                      <a:endParaRPr lang="en-US" sz="1600" b="0" i="0" u="none" strike="noStrike" dirty="0">
                        <a:solidFill>
                          <a:srgbClr val="000000"/>
                        </a:solidFill>
                        <a:effectLst/>
                        <a:latin typeface="Calibri" panose="020F0502020204030204" pitchFamily="34" charset="0"/>
                      </a:endParaRPr>
                    </a:p>
                  </a:txBody>
                  <a:tcPr marL="7050" marR="7050" marT="7050" marB="0" anchor="b"/>
                </a:tc>
                <a:tc>
                  <a:txBody>
                    <a:bodyPr/>
                    <a:lstStyle/>
                    <a:p>
                      <a:pPr algn="ctr"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7050" marR="7050" marT="7050" marB="0" anchor="b">
                    <a:solidFill>
                      <a:schemeClr val="bg1">
                        <a:lumMod val="50000"/>
                      </a:schemeClr>
                    </a:solidFill>
                  </a:tcPr>
                </a:tc>
                <a:tc>
                  <a:txBody>
                    <a:bodyPr/>
                    <a:lstStyle/>
                    <a:p>
                      <a:pPr algn="ctr" fontAlgn="b"/>
                      <a:r>
                        <a:rPr lang="en-US" sz="1600" u="none" strike="noStrike" dirty="0">
                          <a:effectLst/>
                        </a:rPr>
                        <a:t>1 mcg</a:t>
                      </a:r>
                      <a:endParaRPr lang="en-US" sz="1600" b="0" i="0" u="none" strike="noStrike" dirty="0">
                        <a:solidFill>
                          <a:srgbClr val="000000"/>
                        </a:solidFill>
                        <a:effectLst/>
                        <a:latin typeface="Calibri" panose="020F0502020204030204" pitchFamily="34" charset="0"/>
                      </a:endParaRPr>
                    </a:p>
                  </a:txBody>
                  <a:tcPr marL="7050" marR="7050" marT="7050" marB="0" anchor="b"/>
                </a:tc>
                <a:extLst>
                  <a:ext uri="{0D108BD9-81ED-4DB2-BD59-A6C34878D82A}">
                    <a16:rowId xmlns="" xmlns:a16="http://schemas.microsoft.com/office/drawing/2014/main" val="10001"/>
                  </a:ext>
                </a:extLst>
              </a:tr>
              <a:tr h="319674">
                <a:tc>
                  <a:txBody>
                    <a:bodyPr/>
                    <a:lstStyle/>
                    <a:p>
                      <a:pPr algn="ctr" fontAlgn="b"/>
                      <a:r>
                        <a:rPr lang="en-US" sz="1600" b="1" u="none" strike="noStrike" dirty="0">
                          <a:solidFill>
                            <a:schemeClr val="bg1"/>
                          </a:solidFill>
                          <a:effectLst/>
                        </a:rPr>
                        <a:t>Copper</a:t>
                      </a:r>
                      <a:endParaRPr lang="en-US" sz="1600" b="1" i="0" u="none" strike="noStrike" dirty="0">
                        <a:solidFill>
                          <a:schemeClr val="bg1"/>
                        </a:solidFill>
                        <a:effectLst/>
                        <a:latin typeface="Calibri" panose="020F0502020204030204" pitchFamily="34" charset="0"/>
                      </a:endParaRPr>
                    </a:p>
                  </a:txBody>
                  <a:tcPr marL="7050" marR="7050" marT="7050" marB="0" anchor="b">
                    <a:solidFill>
                      <a:schemeClr val="accent1">
                        <a:lumMod val="75000"/>
                      </a:schemeClr>
                    </a:solidFill>
                  </a:tcPr>
                </a:tc>
                <a:tc>
                  <a:txBody>
                    <a:bodyPr/>
                    <a:lstStyle/>
                    <a:p>
                      <a:pPr algn="ctr" fontAlgn="b"/>
                      <a:r>
                        <a:rPr lang="en-US" sz="1600" u="none" strike="noStrike">
                          <a:effectLst/>
                        </a:rPr>
                        <a:t>0.4 mg</a:t>
                      </a:r>
                      <a:endParaRPr lang="en-US" sz="1600" b="0" i="0" u="none" strike="noStrike">
                        <a:solidFill>
                          <a:srgbClr val="000000"/>
                        </a:solidFill>
                        <a:effectLst/>
                        <a:latin typeface="Calibri" panose="020F0502020204030204" pitchFamily="34" charset="0"/>
                      </a:endParaRPr>
                    </a:p>
                  </a:txBody>
                  <a:tcPr marL="7050" marR="7050" marT="7050" marB="0" anchor="b"/>
                </a:tc>
                <a:tc>
                  <a:txBody>
                    <a:bodyPr/>
                    <a:lstStyle/>
                    <a:p>
                      <a:pPr algn="ctr" fontAlgn="b"/>
                      <a:r>
                        <a:rPr lang="en-US" sz="1600" u="none" strike="noStrike" dirty="0">
                          <a:effectLst/>
                        </a:rPr>
                        <a:t>1 mg</a:t>
                      </a:r>
                      <a:endParaRPr lang="en-US" sz="1600" b="0" i="0" u="none" strike="noStrike" dirty="0">
                        <a:solidFill>
                          <a:srgbClr val="000000"/>
                        </a:solidFill>
                        <a:effectLst/>
                        <a:latin typeface="Calibri" panose="020F0502020204030204" pitchFamily="34" charset="0"/>
                      </a:endParaRPr>
                    </a:p>
                  </a:txBody>
                  <a:tcPr marL="7050" marR="7050" marT="7050" marB="0" anchor="b"/>
                </a:tc>
                <a:tc>
                  <a:txBody>
                    <a:bodyPr/>
                    <a:lstStyle/>
                    <a:p>
                      <a:pPr algn="ctr" fontAlgn="b"/>
                      <a:r>
                        <a:rPr lang="en-US" sz="1600" u="none" strike="noStrike">
                          <a:effectLst/>
                        </a:rPr>
                        <a:t>0.1 mg</a:t>
                      </a:r>
                      <a:endParaRPr lang="en-US" sz="1600" b="0" i="0" u="none" strike="noStrike">
                        <a:solidFill>
                          <a:srgbClr val="000000"/>
                        </a:solidFill>
                        <a:effectLst/>
                        <a:latin typeface="Calibri" panose="020F0502020204030204" pitchFamily="34" charset="0"/>
                      </a:endParaRPr>
                    </a:p>
                  </a:txBody>
                  <a:tcPr marL="7050" marR="7050" marT="7050" marB="0" anchor="b"/>
                </a:tc>
                <a:tc>
                  <a:txBody>
                    <a:bodyPr/>
                    <a:lstStyle/>
                    <a:p>
                      <a:pPr algn="ctr" fontAlgn="b"/>
                      <a:r>
                        <a:rPr lang="en-US" sz="1600" u="none" strike="noStrike">
                          <a:effectLst/>
                        </a:rPr>
                        <a:t>0.1 mg</a:t>
                      </a:r>
                      <a:endParaRPr lang="en-US" sz="1600" b="0" i="0" u="none" strike="noStrike">
                        <a:solidFill>
                          <a:srgbClr val="000000"/>
                        </a:solidFill>
                        <a:effectLst/>
                        <a:latin typeface="Calibri" panose="020F0502020204030204" pitchFamily="34" charset="0"/>
                      </a:endParaRPr>
                    </a:p>
                  </a:txBody>
                  <a:tcPr marL="7050" marR="7050" marT="7050" marB="0" anchor="b"/>
                </a:tc>
                <a:tc>
                  <a:txBody>
                    <a:bodyPr/>
                    <a:lstStyle/>
                    <a:p>
                      <a:pPr algn="ctr" fontAlgn="b"/>
                      <a:r>
                        <a:rPr lang="en-US" sz="1600" u="none" strike="noStrike">
                          <a:effectLst/>
                        </a:rPr>
                        <a:t>0.4 mg</a:t>
                      </a:r>
                      <a:endParaRPr lang="en-US" sz="1600" b="0" i="0" u="none" strike="noStrike">
                        <a:solidFill>
                          <a:srgbClr val="000000"/>
                        </a:solidFill>
                        <a:effectLst/>
                        <a:latin typeface="Calibri" panose="020F0502020204030204" pitchFamily="34" charset="0"/>
                      </a:endParaRPr>
                    </a:p>
                  </a:txBody>
                  <a:tcPr marL="7050" marR="7050" marT="7050" marB="0" anchor="b"/>
                </a:tc>
                <a:tc>
                  <a:txBody>
                    <a:bodyPr/>
                    <a:lstStyle/>
                    <a:p>
                      <a:pPr algn="ctr" fontAlgn="b"/>
                      <a:r>
                        <a:rPr lang="en-US" sz="1600" u="none" strike="noStrike">
                          <a:effectLst/>
                        </a:rPr>
                        <a:t>1 mg</a:t>
                      </a:r>
                      <a:endParaRPr lang="en-US" sz="1600" b="0" i="0" u="none" strike="noStrike">
                        <a:solidFill>
                          <a:srgbClr val="000000"/>
                        </a:solidFill>
                        <a:effectLst/>
                        <a:latin typeface="Calibri" panose="020F0502020204030204" pitchFamily="34" charset="0"/>
                      </a:endParaRPr>
                    </a:p>
                  </a:txBody>
                  <a:tcPr marL="7050" marR="7050" marT="7050" marB="0" anchor="b"/>
                </a:tc>
                <a:tc>
                  <a:txBody>
                    <a:bodyPr/>
                    <a:lstStyle/>
                    <a:p>
                      <a:pPr algn="ctr" fontAlgn="b"/>
                      <a:r>
                        <a:rPr lang="en-US" sz="1600" u="none" strike="noStrike">
                          <a:effectLst/>
                        </a:rPr>
                        <a:t>20 mcg</a:t>
                      </a:r>
                      <a:endParaRPr lang="en-US" sz="1600" b="0" i="0" u="none" strike="noStrike">
                        <a:solidFill>
                          <a:srgbClr val="000000"/>
                        </a:solidFill>
                        <a:effectLst/>
                        <a:latin typeface="Calibri" panose="020F0502020204030204" pitchFamily="34" charset="0"/>
                      </a:endParaRPr>
                    </a:p>
                  </a:txBody>
                  <a:tcPr marL="7050" marR="7050" marT="7050" marB="0" anchor="b"/>
                </a:tc>
                <a:tc>
                  <a:txBody>
                    <a:bodyPr/>
                    <a:lstStyle/>
                    <a:p>
                      <a:pPr algn="ctr" fontAlgn="b"/>
                      <a:r>
                        <a:rPr lang="en-US" sz="1600" u="none" strike="noStrike" dirty="0">
                          <a:effectLst/>
                        </a:rPr>
                        <a:t>0.1 mg</a:t>
                      </a:r>
                      <a:endParaRPr lang="en-US" sz="1600" b="0" i="0" u="none" strike="noStrike" dirty="0">
                        <a:solidFill>
                          <a:srgbClr val="000000"/>
                        </a:solidFill>
                        <a:effectLst/>
                        <a:latin typeface="Calibri" panose="020F0502020204030204" pitchFamily="34" charset="0"/>
                      </a:endParaRPr>
                    </a:p>
                  </a:txBody>
                  <a:tcPr marL="7050" marR="7050" marT="7050" marB="0" anchor="b"/>
                </a:tc>
                <a:extLst>
                  <a:ext uri="{0D108BD9-81ED-4DB2-BD59-A6C34878D82A}">
                    <a16:rowId xmlns="" xmlns:a16="http://schemas.microsoft.com/office/drawing/2014/main" val="10002"/>
                  </a:ext>
                </a:extLst>
              </a:tr>
              <a:tr h="426116">
                <a:tc>
                  <a:txBody>
                    <a:bodyPr/>
                    <a:lstStyle/>
                    <a:p>
                      <a:pPr algn="ctr" fontAlgn="b"/>
                      <a:r>
                        <a:rPr lang="en-US" sz="1600" b="1" u="none" strike="noStrike" dirty="0">
                          <a:solidFill>
                            <a:schemeClr val="bg1"/>
                          </a:solidFill>
                          <a:effectLst/>
                        </a:rPr>
                        <a:t>Manganese</a:t>
                      </a:r>
                      <a:endParaRPr lang="en-US" sz="1600" b="1" i="0" u="none" strike="noStrike" dirty="0">
                        <a:solidFill>
                          <a:schemeClr val="bg1"/>
                        </a:solidFill>
                        <a:effectLst/>
                        <a:latin typeface="Calibri" panose="020F0502020204030204" pitchFamily="34" charset="0"/>
                      </a:endParaRPr>
                    </a:p>
                  </a:txBody>
                  <a:tcPr marL="7050" marR="7050" marT="7050" marB="0" anchor="b">
                    <a:solidFill>
                      <a:schemeClr val="accent1">
                        <a:lumMod val="75000"/>
                      </a:schemeClr>
                    </a:solidFill>
                  </a:tcPr>
                </a:tc>
                <a:tc>
                  <a:txBody>
                    <a:bodyPr/>
                    <a:lstStyle/>
                    <a:p>
                      <a:pPr algn="ctr" fontAlgn="b"/>
                      <a:r>
                        <a:rPr lang="en-US" sz="1600" u="none" strike="noStrike">
                          <a:effectLst/>
                        </a:rPr>
                        <a:t>0.1 mg</a:t>
                      </a:r>
                      <a:endParaRPr lang="en-US" sz="1600" b="0" i="0" u="none" strike="noStrike">
                        <a:solidFill>
                          <a:srgbClr val="000000"/>
                        </a:solidFill>
                        <a:effectLst/>
                        <a:latin typeface="Calibri" panose="020F0502020204030204" pitchFamily="34" charset="0"/>
                      </a:endParaRPr>
                    </a:p>
                  </a:txBody>
                  <a:tcPr marL="7050" marR="7050" marT="7050" marB="0" anchor="b"/>
                </a:tc>
                <a:tc>
                  <a:txBody>
                    <a:bodyPr/>
                    <a:lstStyle/>
                    <a:p>
                      <a:pPr algn="ctr" fontAlgn="b"/>
                      <a:r>
                        <a:rPr lang="en-US" sz="1600" u="none" strike="noStrike">
                          <a:effectLst/>
                        </a:rPr>
                        <a:t>0.5 mg</a:t>
                      </a:r>
                      <a:endParaRPr lang="en-US" sz="1600" b="0" i="0" u="none" strike="noStrike">
                        <a:solidFill>
                          <a:srgbClr val="000000"/>
                        </a:solidFill>
                        <a:effectLst/>
                        <a:latin typeface="Calibri" panose="020F0502020204030204" pitchFamily="34" charset="0"/>
                      </a:endParaRPr>
                    </a:p>
                  </a:txBody>
                  <a:tcPr marL="7050" marR="7050" marT="7050" marB="0" anchor="b"/>
                </a:tc>
                <a:tc>
                  <a:txBody>
                    <a:bodyPr/>
                    <a:lstStyle/>
                    <a:p>
                      <a:pPr algn="ctr" fontAlgn="b"/>
                      <a:r>
                        <a:rPr lang="en-US" sz="1600" u="none" strike="noStrike" dirty="0">
                          <a:effectLst/>
                        </a:rPr>
                        <a:t>0.025 mg</a:t>
                      </a:r>
                      <a:endParaRPr lang="en-US" sz="1600" b="0" i="0" u="none" strike="noStrike" dirty="0">
                        <a:solidFill>
                          <a:srgbClr val="000000"/>
                        </a:solidFill>
                        <a:effectLst/>
                        <a:latin typeface="Calibri" panose="020F0502020204030204" pitchFamily="34" charset="0"/>
                      </a:endParaRPr>
                    </a:p>
                  </a:txBody>
                  <a:tcPr marL="7050" marR="7050" marT="7050" marB="0" anchor="b"/>
                </a:tc>
                <a:tc>
                  <a:txBody>
                    <a:bodyPr/>
                    <a:lstStyle/>
                    <a:p>
                      <a:pPr algn="ctr" fontAlgn="b"/>
                      <a:r>
                        <a:rPr lang="en-US" sz="1600" u="none" strike="noStrike">
                          <a:effectLst/>
                        </a:rPr>
                        <a:t>0.025 mcg</a:t>
                      </a:r>
                      <a:endParaRPr lang="en-US" sz="1600" b="0" i="0" u="none" strike="noStrike">
                        <a:solidFill>
                          <a:srgbClr val="000000"/>
                        </a:solidFill>
                        <a:effectLst/>
                        <a:latin typeface="Calibri" panose="020F0502020204030204" pitchFamily="34" charset="0"/>
                      </a:endParaRPr>
                    </a:p>
                  </a:txBody>
                  <a:tcPr marL="7050" marR="7050" marT="7050" marB="0" anchor="b"/>
                </a:tc>
                <a:tc>
                  <a:txBody>
                    <a:bodyPr/>
                    <a:lstStyle/>
                    <a:p>
                      <a:pPr algn="ctr" fontAlgn="b"/>
                      <a:r>
                        <a:rPr lang="en-US" sz="1600" u="none" strike="noStrike" dirty="0">
                          <a:effectLst/>
                        </a:rPr>
                        <a:t>0.1 mg</a:t>
                      </a:r>
                      <a:endParaRPr lang="en-US" sz="1600" b="0" i="0" u="none" strike="noStrike" dirty="0">
                        <a:solidFill>
                          <a:srgbClr val="000000"/>
                        </a:solidFill>
                        <a:effectLst/>
                        <a:latin typeface="Calibri" panose="020F0502020204030204" pitchFamily="34" charset="0"/>
                      </a:endParaRPr>
                    </a:p>
                  </a:txBody>
                  <a:tcPr marL="7050" marR="7050" marT="7050" marB="0" anchor="b"/>
                </a:tc>
                <a:tc>
                  <a:txBody>
                    <a:bodyPr/>
                    <a:lstStyle/>
                    <a:p>
                      <a:pPr algn="ctr" fontAlgn="b"/>
                      <a:r>
                        <a:rPr lang="en-US" sz="1600" u="none" strike="noStrike">
                          <a:effectLst/>
                        </a:rPr>
                        <a:t>0.5 mg</a:t>
                      </a:r>
                      <a:endParaRPr lang="en-US" sz="1600" b="0" i="0" u="none" strike="noStrike">
                        <a:solidFill>
                          <a:srgbClr val="000000"/>
                        </a:solidFill>
                        <a:effectLst/>
                        <a:latin typeface="Calibri" panose="020F0502020204030204" pitchFamily="34" charset="0"/>
                      </a:endParaRPr>
                    </a:p>
                  </a:txBody>
                  <a:tcPr marL="7050" marR="7050" marT="7050" marB="0" anchor="b"/>
                </a:tc>
                <a:tc>
                  <a:txBody>
                    <a:bodyPr/>
                    <a:lstStyle/>
                    <a:p>
                      <a:pPr algn="ctr" fontAlgn="b"/>
                      <a:r>
                        <a:rPr lang="en-US" sz="1600" u="none" strike="noStrike">
                          <a:effectLst/>
                        </a:rPr>
                        <a:t>1 mcg</a:t>
                      </a:r>
                      <a:endParaRPr lang="en-US" sz="1600" b="0" i="0" u="none" strike="noStrike">
                        <a:solidFill>
                          <a:srgbClr val="000000"/>
                        </a:solidFill>
                        <a:effectLst/>
                        <a:latin typeface="Calibri" panose="020F0502020204030204" pitchFamily="34" charset="0"/>
                      </a:endParaRPr>
                    </a:p>
                  </a:txBody>
                  <a:tcPr marL="7050" marR="7050" marT="7050" marB="0" anchor="b"/>
                </a:tc>
                <a:tc>
                  <a:txBody>
                    <a:bodyPr/>
                    <a:lstStyle/>
                    <a:p>
                      <a:pPr algn="ctr" fontAlgn="b"/>
                      <a:r>
                        <a:rPr lang="en-US" sz="1600" u="none" strike="noStrike" dirty="0">
                          <a:effectLst/>
                        </a:rPr>
                        <a:t>0.03 mg</a:t>
                      </a:r>
                      <a:endParaRPr lang="en-US" sz="1600" b="0" i="0" u="none" strike="noStrike" dirty="0">
                        <a:solidFill>
                          <a:srgbClr val="000000"/>
                        </a:solidFill>
                        <a:effectLst/>
                        <a:latin typeface="Calibri" panose="020F0502020204030204" pitchFamily="34" charset="0"/>
                      </a:endParaRPr>
                    </a:p>
                  </a:txBody>
                  <a:tcPr marL="7050" marR="7050" marT="7050" marB="0" anchor="b"/>
                </a:tc>
                <a:extLst>
                  <a:ext uri="{0D108BD9-81ED-4DB2-BD59-A6C34878D82A}">
                    <a16:rowId xmlns="" xmlns:a16="http://schemas.microsoft.com/office/drawing/2014/main" val="10003"/>
                  </a:ext>
                </a:extLst>
              </a:tr>
              <a:tr h="381957">
                <a:tc>
                  <a:txBody>
                    <a:bodyPr/>
                    <a:lstStyle/>
                    <a:p>
                      <a:pPr algn="ctr" fontAlgn="b"/>
                      <a:r>
                        <a:rPr lang="en-US" sz="1600" b="1" u="none" strike="noStrike" dirty="0">
                          <a:solidFill>
                            <a:schemeClr val="bg1"/>
                          </a:solidFill>
                          <a:effectLst/>
                        </a:rPr>
                        <a:t>Selenium</a:t>
                      </a:r>
                      <a:endParaRPr lang="en-US" sz="1600" b="1" i="0" u="none" strike="noStrike" dirty="0">
                        <a:solidFill>
                          <a:schemeClr val="bg1"/>
                        </a:solidFill>
                        <a:effectLst/>
                        <a:latin typeface="Calibri" panose="020F0502020204030204" pitchFamily="34" charset="0"/>
                      </a:endParaRPr>
                    </a:p>
                  </a:txBody>
                  <a:tcPr marL="7050" marR="7050" marT="7050" marB="0" anchor="b">
                    <a:solidFill>
                      <a:schemeClr val="accent1">
                        <a:lumMod val="75000"/>
                      </a:schemeClr>
                    </a:solidFill>
                  </a:tcPr>
                </a:tc>
                <a:tc>
                  <a:txBody>
                    <a:bodyPr/>
                    <a:lstStyle/>
                    <a:p>
                      <a:pPr algn="ctr" fontAlgn="b"/>
                      <a:r>
                        <a:rPr lang="en-US" sz="1600" u="none" strike="noStrike" dirty="0">
                          <a:solidFill>
                            <a:schemeClr val="bg1">
                              <a:lumMod val="50000"/>
                            </a:schemeClr>
                          </a:solidFill>
                          <a:effectLst/>
                        </a:rPr>
                        <a:t> </a:t>
                      </a:r>
                      <a:endParaRPr lang="en-US" sz="1600" b="0" i="0" u="none" strike="noStrike" dirty="0">
                        <a:solidFill>
                          <a:schemeClr val="bg1">
                            <a:lumMod val="50000"/>
                          </a:schemeClr>
                        </a:solidFill>
                        <a:effectLst/>
                        <a:latin typeface="Calibri" panose="020F0502020204030204" pitchFamily="34" charset="0"/>
                      </a:endParaRPr>
                    </a:p>
                  </a:txBody>
                  <a:tcPr marL="7050" marR="7050" marT="7050" marB="0" anchor="b">
                    <a:solidFill>
                      <a:schemeClr val="bg1">
                        <a:lumMod val="50000"/>
                      </a:schemeClr>
                    </a:solidFill>
                  </a:tcPr>
                </a:tc>
                <a:tc>
                  <a:txBody>
                    <a:bodyPr/>
                    <a:lstStyle/>
                    <a:p>
                      <a:pPr algn="ctr" fontAlgn="b"/>
                      <a:r>
                        <a:rPr lang="en-US" sz="1600" u="none" strike="noStrike" dirty="0">
                          <a:solidFill>
                            <a:schemeClr val="bg1">
                              <a:lumMod val="50000"/>
                            </a:schemeClr>
                          </a:solidFill>
                          <a:effectLst/>
                        </a:rPr>
                        <a:t> </a:t>
                      </a:r>
                      <a:endParaRPr lang="en-US" sz="1600" b="0" i="0" u="none" strike="noStrike" dirty="0">
                        <a:solidFill>
                          <a:schemeClr val="bg1">
                            <a:lumMod val="50000"/>
                          </a:schemeClr>
                        </a:solidFill>
                        <a:effectLst/>
                        <a:latin typeface="Calibri" panose="020F0502020204030204" pitchFamily="34" charset="0"/>
                      </a:endParaRPr>
                    </a:p>
                  </a:txBody>
                  <a:tcPr marL="7050" marR="7050" marT="7050" marB="0" anchor="b">
                    <a:solidFill>
                      <a:schemeClr val="bg1">
                        <a:lumMod val="50000"/>
                      </a:schemeClr>
                    </a:solidFill>
                  </a:tcPr>
                </a:tc>
                <a:tc>
                  <a:txBody>
                    <a:bodyPr/>
                    <a:lstStyle/>
                    <a:p>
                      <a:pPr algn="ctr" fontAlgn="b"/>
                      <a:r>
                        <a:rPr lang="en-US" sz="1600" u="none" strike="noStrike" dirty="0">
                          <a:solidFill>
                            <a:schemeClr val="bg1">
                              <a:lumMod val="50000"/>
                            </a:schemeClr>
                          </a:solidFill>
                          <a:effectLst/>
                        </a:rPr>
                        <a:t> </a:t>
                      </a:r>
                      <a:endParaRPr lang="en-US" sz="1600" b="0" i="0" u="none" strike="noStrike" dirty="0">
                        <a:solidFill>
                          <a:schemeClr val="bg1">
                            <a:lumMod val="50000"/>
                          </a:schemeClr>
                        </a:solidFill>
                        <a:effectLst/>
                        <a:latin typeface="Calibri" panose="020F0502020204030204" pitchFamily="34" charset="0"/>
                      </a:endParaRPr>
                    </a:p>
                  </a:txBody>
                  <a:tcPr marL="7050" marR="7050" marT="7050" marB="0" anchor="b">
                    <a:solidFill>
                      <a:schemeClr val="bg1">
                        <a:lumMod val="50000"/>
                      </a:schemeClr>
                    </a:solidFill>
                  </a:tcPr>
                </a:tc>
                <a:tc>
                  <a:txBody>
                    <a:bodyPr/>
                    <a:lstStyle/>
                    <a:p>
                      <a:pPr algn="ctr" fontAlgn="b"/>
                      <a:r>
                        <a:rPr lang="en-US" sz="1600" u="none" strike="noStrike" dirty="0">
                          <a:solidFill>
                            <a:schemeClr val="bg1">
                              <a:lumMod val="50000"/>
                            </a:schemeClr>
                          </a:solidFill>
                          <a:effectLst/>
                        </a:rPr>
                        <a:t> </a:t>
                      </a:r>
                      <a:endParaRPr lang="en-US" sz="1600" b="0" i="0" u="none" strike="noStrike" dirty="0">
                        <a:solidFill>
                          <a:schemeClr val="bg1">
                            <a:lumMod val="50000"/>
                          </a:schemeClr>
                        </a:solidFill>
                        <a:effectLst/>
                        <a:latin typeface="Calibri" panose="020F0502020204030204" pitchFamily="34" charset="0"/>
                      </a:endParaRPr>
                    </a:p>
                  </a:txBody>
                  <a:tcPr marL="7050" marR="7050" marT="7050" marB="0" anchor="b">
                    <a:solidFill>
                      <a:schemeClr val="bg1">
                        <a:lumMod val="50000"/>
                      </a:schemeClr>
                    </a:solidFill>
                  </a:tcPr>
                </a:tc>
                <a:tc>
                  <a:txBody>
                    <a:bodyPr/>
                    <a:lstStyle/>
                    <a:p>
                      <a:pPr algn="ctr" fontAlgn="b"/>
                      <a:r>
                        <a:rPr lang="en-US" sz="1600" u="none" strike="noStrike">
                          <a:effectLst/>
                        </a:rPr>
                        <a:t>20 mcg</a:t>
                      </a:r>
                      <a:endParaRPr lang="en-US" sz="1600" b="0" i="0" u="none" strike="noStrike">
                        <a:solidFill>
                          <a:srgbClr val="000000"/>
                        </a:solidFill>
                        <a:effectLst/>
                        <a:latin typeface="Calibri" panose="020F0502020204030204" pitchFamily="34" charset="0"/>
                      </a:endParaRPr>
                    </a:p>
                  </a:txBody>
                  <a:tcPr marL="7050" marR="7050" marT="7050" marB="0" anchor="b"/>
                </a:tc>
                <a:tc>
                  <a:txBody>
                    <a:bodyPr/>
                    <a:lstStyle/>
                    <a:p>
                      <a:pPr algn="ctr" fontAlgn="b"/>
                      <a:r>
                        <a:rPr lang="en-US" sz="1600" u="none" strike="noStrike">
                          <a:effectLst/>
                        </a:rPr>
                        <a:t>60 mcg</a:t>
                      </a:r>
                      <a:endParaRPr lang="en-US" sz="1600" b="0" i="0" u="none" strike="noStrike">
                        <a:solidFill>
                          <a:srgbClr val="000000"/>
                        </a:solidFill>
                        <a:effectLst/>
                        <a:latin typeface="Calibri" panose="020F0502020204030204" pitchFamily="34" charset="0"/>
                      </a:endParaRPr>
                    </a:p>
                  </a:txBody>
                  <a:tcPr marL="7050" marR="7050" marT="7050" marB="0" anchor="b"/>
                </a:tc>
                <a:tc>
                  <a:txBody>
                    <a:bodyPr/>
                    <a:lstStyle/>
                    <a:p>
                      <a:pPr algn="ctr" fontAlgn="b"/>
                      <a:r>
                        <a:rPr lang="en-US" sz="1600" u="none" strike="noStrike">
                          <a:effectLst/>
                        </a:rPr>
                        <a:t>2 mcg</a:t>
                      </a:r>
                      <a:endParaRPr lang="en-US" sz="1600" b="0" i="0" u="none" strike="noStrike">
                        <a:solidFill>
                          <a:srgbClr val="000000"/>
                        </a:solidFill>
                        <a:effectLst/>
                        <a:latin typeface="Calibri" panose="020F0502020204030204" pitchFamily="34" charset="0"/>
                      </a:endParaRPr>
                    </a:p>
                  </a:txBody>
                  <a:tcPr marL="7050" marR="7050" marT="7050" marB="0" anchor="b"/>
                </a:tc>
                <a:tc>
                  <a:txBody>
                    <a:bodyPr/>
                    <a:lstStyle/>
                    <a:p>
                      <a:pPr algn="ctr"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7050" marR="7050" marT="7050" marB="0" anchor="b">
                    <a:solidFill>
                      <a:schemeClr val="bg1">
                        <a:lumMod val="50000"/>
                      </a:schemeClr>
                    </a:solidFill>
                  </a:tcPr>
                </a:tc>
                <a:extLst>
                  <a:ext uri="{0D108BD9-81ED-4DB2-BD59-A6C34878D82A}">
                    <a16:rowId xmlns="" xmlns:a16="http://schemas.microsoft.com/office/drawing/2014/main" val="10004"/>
                  </a:ext>
                </a:extLst>
              </a:tr>
              <a:tr h="381957">
                <a:tc>
                  <a:txBody>
                    <a:bodyPr/>
                    <a:lstStyle/>
                    <a:p>
                      <a:pPr algn="ctr" fontAlgn="b"/>
                      <a:r>
                        <a:rPr lang="en-US" sz="1600" b="1" u="none" strike="noStrike" dirty="0">
                          <a:solidFill>
                            <a:schemeClr val="bg1"/>
                          </a:solidFill>
                          <a:effectLst/>
                        </a:rPr>
                        <a:t>Zinc</a:t>
                      </a:r>
                      <a:endParaRPr lang="en-US" sz="1600" b="1" i="0" u="none" strike="noStrike" dirty="0">
                        <a:solidFill>
                          <a:schemeClr val="bg1"/>
                        </a:solidFill>
                        <a:effectLst/>
                        <a:latin typeface="Calibri" panose="020F0502020204030204" pitchFamily="34" charset="0"/>
                      </a:endParaRPr>
                    </a:p>
                  </a:txBody>
                  <a:tcPr marL="7050" marR="7050" marT="7050" marB="0" anchor="b">
                    <a:solidFill>
                      <a:schemeClr val="accent1">
                        <a:lumMod val="75000"/>
                      </a:schemeClr>
                    </a:solidFill>
                  </a:tcPr>
                </a:tc>
                <a:tc>
                  <a:txBody>
                    <a:bodyPr/>
                    <a:lstStyle/>
                    <a:p>
                      <a:pPr algn="ctr" fontAlgn="b"/>
                      <a:r>
                        <a:rPr lang="en-US" sz="1600" u="none" strike="noStrike">
                          <a:effectLst/>
                        </a:rPr>
                        <a:t>1mg</a:t>
                      </a:r>
                      <a:endParaRPr lang="en-US" sz="1600" b="0" i="0" u="none" strike="noStrike">
                        <a:solidFill>
                          <a:srgbClr val="000000"/>
                        </a:solidFill>
                        <a:effectLst/>
                        <a:latin typeface="Calibri" panose="020F0502020204030204" pitchFamily="34" charset="0"/>
                      </a:endParaRPr>
                    </a:p>
                  </a:txBody>
                  <a:tcPr marL="7050" marR="7050" marT="7050" marB="0" anchor="b"/>
                </a:tc>
                <a:tc>
                  <a:txBody>
                    <a:bodyPr/>
                    <a:lstStyle/>
                    <a:p>
                      <a:pPr algn="ctr" fontAlgn="b"/>
                      <a:r>
                        <a:rPr lang="en-US" sz="1600" u="none" strike="noStrike">
                          <a:effectLst/>
                        </a:rPr>
                        <a:t>5mg</a:t>
                      </a:r>
                      <a:endParaRPr lang="en-US" sz="1600" b="0" i="0" u="none" strike="noStrike">
                        <a:solidFill>
                          <a:srgbClr val="000000"/>
                        </a:solidFill>
                        <a:effectLst/>
                        <a:latin typeface="Calibri" panose="020F0502020204030204" pitchFamily="34" charset="0"/>
                      </a:endParaRPr>
                    </a:p>
                  </a:txBody>
                  <a:tcPr marL="7050" marR="7050" marT="7050" marB="0" anchor="b"/>
                </a:tc>
                <a:tc>
                  <a:txBody>
                    <a:bodyPr/>
                    <a:lstStyle/>
                    <a:p>
                      <a:pPr algn="ctr" fontAlgn="b"/>
                      <a:r>
                        <a:rPr lang="en-US" sz="1600" u="none" strike="noStrike">
                          <a:effectLst/>
                        </a:rPr>
                        <a:t>1.5</a:t>
                      </a:r>
                      <a:endParaRPr lang="en-US" sz="1600" b="0" i="0" u="none" strike="noStrike">
                        <a:solidFill>
                          <a:srgbClr val="000000"/>
                        </a:solidFill>
                        <a:effectLst/>
                        <a:latin typeface="Calibri" panose="020F0502020204030204" pitchFamily="34" charset="0"/>
                      </a:endParaRPr>
                    </a:p>
                  </a:txBody>
                  <a:tcPr marL="7050" marR="7050" marT="7050" marB="0" anchor="b"/>
                </a:tc>
                <a:tc>
                  <a:txBody>
                    <a:bodyPr/>
                    <a:lstStyle/>
                    <a:p>
                      <a:pPr algn="ctr" fontAlgn="b"/>
                      <a:r>
                        <a:rPr lang="en-US" sz="1600" u="none" strike="noStrike">
                          <a:effectLst/>
                        </a:rPr>
                        <a:t>1 mg</a:t>
                      </a:r>
                      <a:endParaRPr lang="en-US" sz="1600" b="0" i="0" u="none" strike="noStrike">
                        <a:solidFill>
                          <a:srgbClr val="000000"/>
                        </a:solidFill>
                        <a:effectLst/>
                        <a:latin typeface="Calibri" panose="020F0502020204030204" pitchFamily="34" charset="0"/>
                      </a:endParaRPr>
                    </a:p>
                  </a:txBody>
                  <a:tcPr marL="7050" marR="7050" marT="7050" marB="0" anchor="b"/>
                </a:tc>
                <a:tc>
                  <a:txBody>
                    <a:bodyPr/>
                    <a:lstStyle/>
                    <a:p>
                      <a:pPr algn="ctr" fontAlgn="b"/>
                      <a:r>
                        <a:rPr lang="en-US" sz="1600" u="none" strike="noStrike" dirty="0">
                          <a:effectLst/>
                        </a:rPr>
                        <a:t>1 mg</a:t>
                      </a:r>
                      <a:endParaRPr lang="en-US" sz="1600" b="0" i="0" u="none" strike="noStrike" dirty="0">
                        <a:solidFill>
                          <a:srgbClr val="000000"/>
                        </a:solidFill>
                        <a:effectLst/>
                        <a:latin typeface="Calibri" panose="020F0502020204030204" pitchFamily="34" charset="0"/>
                      </a:endParaRPr>
                    </a:p>
                  </a:txBody>
                  <a:tcPr marL="7050" marR="7050" marT="7050" marB="0" anchor="b"/>
                </a:tc>
                <a:tc>
                  <a:txBody>
                    <a:bodyPr/>
                    <a:lstStyle/>
                    <a:p>
                      <a:pPr algn="ctr" fontAlgn="b"/>
                      <a:r>
                        <a:rPr lang="en-US" sz="1600" u="none" strike="noStrike">
                          <a:effectLst/>
                        </a:rPr>
                        <a:t>5mg</a:t>
                      </a:r>
                      <a:endParaRPr lang="en-US" sz="1600" b="0" i="0" u="none" strike="noStrike">
                        <a:solidFill>
                          <a:srgbClr val="000000"/>
                        </a:solidFill>
                        <a:effectLst/>
                        <a:latin typeface="Calibri" panose="020F0502020204030204" pitchFamily="34" charset="0"/>
                      </a:endParaRPr>
                    </a:p>
                  </a:txBody>
                  <a:tcPr marL="7050" marR="7050" marT="7050" marB="0" anchor="b"/>
                </a:tc>
                <a:tc>
                  <a:txBody>
                    <a:bodyPr/>
                    <a:lstStyle/>
                    <a:p>
                      <a:pPr algn="ctr" fontAlgn="b"/>
                      <a:r>
                        <a:rPr lang="en-US" sz="1600" u="none" strike="noStrike">
                          <a:effectLst/>
                        </a:rPr>
                        <a:t>250 mcg</a:t>
                      </a:r>
                      <a:endParaRPr lang="en-US" sz="1600" b="0" i="0" u="none" strike="noStrike">
                        <a:solidFill>
                          <a:srgbClr val="000000"/>
                        </a:solidFill>
                        <a:effectLst/>
                        <a:latin typeface="Calibri" panose="020F0502020204030204" pitchFamily="34" charset="0"/>
                      </a:endParaRPr>
                    </a:p>
                  </a:txBody>
                  <a:tcPr marL="7050" marR="7050" marT="7050" marB="0" anchor="b"/>
                </a:tc>
                <a:tc>
                  <a:txBody>
                    <a:bodyPr/>
                    <a:lstStyle/>
                    <a:p>
                      <a:pPr algn="ctr" fontAlgn="b"/>
                      <a:r>
                        <a:rPr lang="en-US" sz="1600" u="none" strike="noStrike" dirty="0">
                          <a:effectLst/>
                        </a:rPr>
                        <a:t>0.5 mg</a:t>
                      </a:r>
                      <a:endParaRPr lang="en-US" sz="1600" b="0" i="0" u="none" strike="noStrike" dirty="0">
                        <a:solidFill>
                          <a:srgbClr val="000000"/>
                        </a:solidFill>
                        <a:effectLst/>
                        <a:latin typeface="Calibri" panose="020F0502020204030204" pitchFamily="34" charset="0"/>
                      </a:endParaRPr>
                    </a:p>
                  </a:txBody>
                  <a:tcPr marL="7050" marR="7050" marT="7050" marB="0" anchor="b"/>
                </a:tc>
                <a:extLst>
                  <a:ext uri="{0D108BD9-81ED-4DB2-BD59-A6C34878D82A}">
                    <a16:rowId xmlns="" xmlns:a16="http://schemas.microsoft.com/office/drawing/2014/main" val="10005"/>
                  </a:ext>
                </a:extLst>
              </a:tr>
              <a:tr h="381957">
                <a:tc>
                  <a:txBody>
                    <a:bodyPr/>
                    <a:lstStyle/>
                    <a:p>
                      <a:pPr algn="ctr" fontAlgn="b"/>
                      <a:r>
                        <a:rPr lang="en-US" sz="1600" b="1" u="none" strike="noStrike" dirty="0">
                          <a:solidFill>
                            <a:schemeClr val="bg1"/>
                          </a:solidFill>
                          <a:effectLst/>
                        </a:rPr>
                        <a:t>Iodine</a:t>
                      </a:r>
                      <a:endParaRPr lang="en-US" sz="1600" b="1" i="0" u="none" strike="noStrike" dirty="0">
                        <a:solidFill>
                          <a:schemeClr val="bg1"/>
                        </a:solidFill>
                        <a:effectLst/>
                        <a:latin typeface="Calibri" panose="020F0502020204030204" pitchFamily="34" charset="0"/>
                      </a:endParaRPr>
                    </a:p>
                  </a:txBody>
                  <a:tcPr marL="7050" marR="7050" marT="7050" marB="0" anchor="b">
                    <a:solidFill>
                      <a:schemeClr val="accent1">
                        <a:lumMod val="75000"/>
                      </a:schemeClr>
                    </a:solidFill>
                  </a:tcPr>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7050" marR="7050" marT="7050" marB="0" anchor="b">
                    <a:solidFill>
                      <a:schemeClr val="bg1">
                        <a:lumMod val="50000"/>
                      </a:schemeClr>
                    </a:solidFill>
                  </a:tcPr>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7050" marR="7050" marT="7050" marB="0" anchor="b">
                    <a:solidFill>
                      <a:schemeClr val="bg1">
                        <a:lumMod val="50000"/>
                      </a:schemeClr>
                    </a:solidFill>
                  </a:tcPr>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7050" marR="7050" marT="7050" marB="0" anchor="b">
                    <a:solidFill>
                      <a:schemeClr val="bg1">
                        <a:lumMod val="50000"/>
                      </a:schemeClr>
                    </a:solidFill>
                  </a:tcPr>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7050" marR="7050" marT="7050" marB="0" anchor="b">
                    <a:solidFill>
                      <a:schemeClr val="bg1">
                        <a:lumMod val="50000"/>
                      </a:schemeClr>
                    </a:solidFill>
                  </a:tcPr>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7050" marR="7050" marT="7050" marB="0" anchor="b">
                    <a:solidFill>
                      <a:schemeClr val="bg1">
                        <a:lumMod val="50000"/>
                      </a:schemeClr>
                    </a:solidFill>
                  </a:tcPr>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7050" marR="7050" marT="7050" marB="0" anchor="b">
                    <a:solidFill>
                      <a:schemeClr val="bg1">
                        <a:lumMod val="50000"/>
                      </a:schemeClr>
                    </a:solidFill>
                  </a:tcPr>
                </a:tc>
                <a:tc>
                  <a:txBody>
                    <a:bodyPr/>
                    <a:lstStyle/>
                    <a:p>
                      <a:pPr algn="ctr" fontAlgn="b"/>
                      <a:r>
                        <a:rPr lang="en-US" sz="1600" u="none" strike="noStrike">
                          <a:effectLst/>
                        </a:rPr>
                        <a:t>1 mcg</a:t>
                      </a:r>
                      <a:endParaRPr lang="en-US" sz="1600" b="0" i="0" u="none" strike="noStrike">
                        <a:solidFill>
                          <a:srgbClr val="000000"/>
                        </a:solidFill>
                        <a:effectLst/>
                        <a:latin typeface="Calibri" panose="020F0502020204030204" pitchFamily="34" charset="0"/>
                      </a:endParaRPr>
                    </a:p>
                  </a:txBody>
                  <a:tcPr marL="7050" marR="7050" marT="7050"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7050" marR="7050" marT="7050" marB="0" anchor="b">
                    <a:solidFill>
                      <a:schemeClr val="bg1">
                        <a:lumMod val="50000"/>
                      </a:schemeClr>
                    </a:solidFill>
                  </a:tcPr>
                </a:tc>
                <a:extLst>
                  <a:ext uri="{0D108BD9-81ED-4DB2-BD59-A6C34878D82A}">
                    <a16:rowId xmlns="" xmlns:a16="http://schemas.microsoft.com/office/drawing/2014/main" val="10006"/>
                  </a:ext>
                </a:extLst>
              </a:tr>
              <a:tr h="381957">
                <a:tc>
                  <a:txBody>
                    <a:bodyPr/>
                    <a:lstStyle/>
                    <a:p>
                      <a:pPr algn="ctr" fontAlgn="b"/>
                      <a:r>
                        <a:rPr lang="en-US" sz="1600" b="1" u="none" strike="noStrike" dirty="0">
                          <a:solidFill>
                            <a:schemeClr val="bg1"/>
                          </a:solidFill>
                          <a:effectLst/>
                        </a:rPr>
                        <a:t>Fluoride</a:t>
                      </a:r>
                      <a:endParaRPr lang="en-US" sz="1600" b="1" i="0" u="none" strike="noStrike" dirty="0">
                        <a:solidFill>
                          <a:schemeClr val="bg1"/>
                        </a:solidFill>
                        <a:effectLst/>
                        <a:latin typeface="Calibri" panose="020F0502020204030204" pitchFamily="34" charset="0"/>
                      </a:endParaRPr>
                    </a:p>
                  </a:txBody>
                  <a:tcPr marL="7050" marR="7050" marT="7050" marB="0" anchor="b">
                    <a:solidFill>
                      <a:schemeClr val="accent1">
                        <a:lumMod val="75000"/>
                      </a:schemeClr>
                    </a:solidFill>
                  </a:tcPr>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7050" marR="7050" marT="7050" marB="0" anchor="b">
                    <a:solidFill>
                      <a:schemeClr val="bg1">
                        <a:lumMod val="50000"/>
                      </a:schemeClr>
                    </a:solidFill>
                  </a:tcPr>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7050" marR="7050" marT="7050" marB="0" anchor="b">
                    <a:solidFill>
                      <a:schemeClr val="bg1">
                        <a:lumMod val="50000"/>
                      </a:schemeClr>
                    </a:solidFill>
                  </a:tcPr>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7050" marR="7050" marT="7050" marB="0" anchor="b">
                    <a:solidFill>
                      <a:schemeClr val="bg1">
                        <a:lumMod val="50000"/>
                      </a:schemeClr>
                    </a:solidFill>
                  </a:tcPr>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7050" marR="7050" marT="7050" marB="0" anchor="b">
                    <a:solidFill>
                      <a:schemeClr val="bg1">
                        <a:lumMod val="50000"/>
                      </a:schemeClr>
                    </a:solidFill>
                  </a:tcPr>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7050" marR="7050" marT="7050" marB="0" anchor="b">
                    <a:solidFill>
                      <a:schemeClr val="bg1">
                        <a:lumMod val="50000"/>
                      </a:schemeClr>
                    </a:solidFill>
                  </a:tcPr>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7050" marR="7050" marT="7050" marB="0" anchor="b">
                    <a:solidFill>
                      <a:schemeClr val="bg1">
                        <a:lumMod val="50000"/>
                      </a:schemeClr>
                    </a:solidFill>
                  </a:tcPr>
                </a:tc>
                <a:tc>
                  <a:txBody>
                    <a:bodyPr/>
                    <a:lstStyle/>
                    <a:p>
                      <a:pPr algn="ctr" fontAlgn="b"/>
                      <a:r>
                        <a:rPr lang="en-US" sz="1600" u="none" strike="noStrike">
                          <a:effectLst/>
                        </a:rPr>
                        <a:t>57mcg</a:t>
                      </a:r>
                      <a:endParaRPr lang="en-US" sz="1600" b="0" i="0" u="none" strike="noStrike">
                        <a:solidFill>
                          <a:srgbClr val="000000"/>
                        </a:solidFill>
                        <a:effectLst/>
                        <a:latin typeface="Calibri" panose="020F0502020204030204" pitchFamily="34" charset="0"/>
                      </a:endParaRPr>
                    </a:p>
                  </a:txBody>
                  <a:tcPr marL="7050" marR="7050" marT="7050"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7050" marR="7050" marT="7050" marB="0" anchor="b">
                    <a:solidFill>
                      <a:schemeClr val="bg1">
                        <a:lumMod val="50000"/>
                      </a:schemeClr>
                    </a:solidFill>
                  </a:tcPr>
                </a:tc>
                <a:extLst>
                  <a:ext uri="{0D108BD9-81ED-4DB2-BD59-A6C34878D82A}">
                    <a16:rowId xmlns="" xmlns:a16="http://schemas.microsoft.com/office/drawing/2014/main" val="10007"/>
                  </a:ext>
                </a:extLst>
              </a:tr>
            </a:tbl>
          </a:graphicData>
        </a:graphic>
      </p:graphicFrame>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646767413"/>
      </p:ext>
    </p:extLst>
  </p:cSld>
  <p:clrMapOvr>
    <a:masterClrMapping/>
  </p:clrMapOvr>
  <mc:AlternateContent xmlns:mc="http://schemas.openxmlformats.org/markup-compatibility/2006" xmlns:p14="http://schemas.microsoft.com/office/powerpoint/2010/main">
    <mc:Choice Requires="p14">
      <p:transition spd="slow" p14:dur="2000" advTm="46719"/>
    </mc:Choice>
    <mc:Fallback xmlns="">
      <p:transition spd="slow" advTm="46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Acid/Base Balance</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512545400"/>
      </p:ext>
    </p:extLst>
  </p:cSld>
  <p:clrMapOvr>
    <a:masterClrMapping/>
  </p:clrMapOvr>
  <mc:AlternateContent xmlns:mc="http://schemas.openxmlformats.org/markup-compatibility/2006" xmlns:p14="http://schemas.microsoft.com/office/powerpoint/2010/main">
    <mc:Choice Requires="p14">
      <p:transition spd="slow" p14:dur="2000" advTm="6887"/>
    </mc:Choice>
    <mc:Fallback xmlns="">
      <p:transition spd="slow" advTm="6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does the body regulate acid/base balance?</a:t>
            </a:r>
          </a:p>
        </p:txBody>
      </p:sp>
      <p:sp>
        <p:nvSpPr>
          <p:cNvPr id="3" name="Content Placeholder 2"/>
          <p:cNvSpPr>
            <a:spLocks noGrp="1"/>
          </p:cNvSpPr>
          <p:nvPr>
            <p:ph idx="1"/>
          </p:nvPr>
        </p:nvSpPr>
        <p:spPr/>
        <p:txBody>
          <a:bodyPr>
            <a:normAutofit lnSpcReduction="10000"/>
          </a:bodyPr>
          <a:lstStyle/>
          <a:p>
            <a:r>
              <a:rPr lang="en-US" dirty="0"/>
              <a:t>3 main body systems</a:t>
            </a:r>
          </a:p>
          <a:p>
            <a:pPr lvl="1"/>
            <a:r>
              <a:rPr lang="en-US" dirty="0"/>
              <a:t>Lungs (respiratory)</a:t>
            </a:r>
          </a:p>
          <a:p>
            <a:pPr lvl="2"/>
            <a:r>
              <a:rPr lang="en-US" dirty="0"/>
              <a:t>Rapid response (begins within 1 hour and is complete within 12-24 hours)</a:t>
            </a:r>
          </a:p>
          <a:p>
            <a:pPr lvl="1"/>
            <a:r>
              <a:rPr lang="en-US" dirty="0"/>
              <a:t>Kidneys (metabolic)</a:t>
            </a:r>
          </a:p>
          <a:p>
            <a:pPr lvl="2"/>
            <a:r>
              <a:rPr lang="en-US" dirty="0"/>
              <a:t>Slow response (may take 3-5 days)</a:t>
            </a:r>
          </a:p>
          <a:p>
            <a:pPr lvl="1"/>
            <a:r>
              <a:rPr lang="en-US" dirty="0"/>
              <a:t>Exogenous buffer system</a:t>
            </a:r>
          </a:p>
          <a:p>
            <a:pPr lvl="2"/>
            <a:r>
              <a:rPr lang="en-US" dirty="0"/>
              <a:t>Carbonic Acid/Bicarbonate Buffer System</a:t>
            </a:r>
          </a:p>
          <a:p>
            <a:pPr lvl="3"/>
            <a:r>
              <a:rPr lang="en-US" dirty="0"/>
              <a:t>H</a:t>
            </a:r>
            <a:r>
              <a:rPr lang="en-US" baseline="-25000" dirty="0"/>
              <a:t>2</a:t>
            </a:r>
            <a:r>
              <a:rPr lang="en-US" dirty="0"/>
              <a:t>O + CO</a:t>
            </a:r>
            <a:r>
              <a:rPr lang="en-US" baseline="-25000" dirty="0"/>
              <a:t>2</a:t>
            </a:r>
            <a:r>
              <a:rPr lang="en-US" dirty="0"/>
              <a:t> ↔ H</a:t>
            </a:r>
            <a:r>
              <a:rPr lang="en-US" baseline="-25000" dirty="0"/>
              <a:t>2</a:t>
            </a:r>
            <a:r>
              <a:rPr lang="en-US" dirty="0"/>
              <a:t>CO</a:t>
            </a:r>
            <a:r>
              <a:rPr lang="en-US" baseline="-25000" dirty="0"/>
              <a:t>3</a:t>
            </a:r>
            <a:r>
              <a:rPr lang="en-US" dirty="0"/>
              <a:t> ↔ H</a:t>
            </a:r>
            <a:r>
              <a:rPr lang="en-US" baseline="30000" dirty="0"/>
              <a:t>+</a:t>
            </a:r>
            <a:r>
              <a:rPr lang="en-US" dirty="0"/>
              <a:t> + HCO</a:t>
            </a:r>
            <a:r>
              <a:rPr lang="en-US" baseline="-25000" dirty="0"/>
              <a:t>3</a:t>
            </a:r>
          </a:p>
          <a:p>
            <a:pPr lvl="4"/>
            <a:r>
              <a:rPr lang="en-US" dirty="0"/>
              <a:t>HCO</a:t>
            </a:r>
            <a:r>
              <a:rPr lang="en-US" baseline="-25000" dirty="0"/>
              <a:t>3</a:t>
            </a:r>
            <a:r>
              <a:rPr lang="en-US" dirty="0"/>
              <a:t> (bicarbonate) is the primary “buffer” in the body that absorbs free hydrogen</a:t>
            </a:r>
          </a:p>
          <a:p>
            <a:pPr lvl="5"/>
            <a:r>
              <a:rPr lang="en-US" dirty="0"/>
              <a:t>Excreted in the kidney</a:t>
            </a:r>
          </a:p>
          <a:p>
            <a:pPr lvl="4"/>
            <a:r>
              <a:rPr lang="en-US" dirty="0"/>
              <a:t>Excess “free hydrogen” causes bicarbonate to form into carbonic </a:t>
            </a:r>
            <a:r>
              <a:rPr lang="en-US" dirty="0" err="1"/>
              <a:t>anhydrase</a:t>
            </a:r>
            <a:r>
              <a:rPr lang="en-US" dirty="0"/>
              <a:t> (H</a:t>
            </a:r>
            <a:r>
              <a:rPr lang="en-US" baseline="-25000" dirty="0"/>
              <a:t>2</a:t>
            </a:r>
            <a:r>
              <a:rPr lang="en-US" dirty="0"/>
              <a:t>CO</a:t>
            </a:r>
            <a:r>
              <a:rPr lang="en-US" baseline="-25000" dirty="0"/>
              <a:t>3</a:t>
            </a:r>
            <a:r>
              <a:rPr lang="en-US" dirty="0"/>
              <a:t>)</a:t>
            </a:r>
          </a:p>
          <a:p>
            <a:pPr lvl="4"/>
            <a:r>
              <a:rPr lang="en-US" dirty="0"/>
              <a:t>Carbonic </a:t>
            </a:r>
            <a:r>
              <a:rPr lang="en-US" dirty="0" err="1"/>
              <a:t>anhydrase</a:t>
            </a:r>
            <a:r>
              <a:rPr lang="en-US" dirty="0"/>
              <a:t> then breaks down to form water + CO</a:t>
            </a:r>
            <a:r>
              <a:rPr lang="en-US" baseline="-25000" dirty="0"/>
              <a:t>2</a:t>
            </a:r>
            <a:r>
              <a:rPr lang="en-US" dirty="0"/>
              <a:t> (carbon dioxide)</a:t>
            </a:r>
          </a:p>
          <a:p>
            <a:pPr lvl="5"/>
            <a:r>
              <a:rPr lang="en-US" dirty="0"/>
              <a:t>Excreted by the lungs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81497211"/>
      </p:ext>
    </p:extLst>
  </p:cSld>
  <p:clrMapOvr>
    <a:masterClrMapping/>
  </p:clrMapOvr>
  <mc:AlternateContent xmlns:mc="http://schemas.openxmlformats.org/markup-compatibility/2006" xmlns:p14="http://schemas.microsoft.com/office/powerpoint/2010/main">
    <mc:Choice Requires="p14">
      <p:transition spd="slow" p14:dur="2000" advTm="50458"/>
    </mc:Choice>
    <mc:Fallback xmlns="">
      <p:transition spd="slow" advTm="50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Acidosis</a:t>
            </a:r>
          </a:p>
        </p:txBody>
      </p:sp>
      <p:sp>
        <p:nvSpPr>
          <p:cNvPr id="3" name="Content Placeholder 2"/>
          <p:cNvSpPr>
            <a:spLocks noGrp="1"/>
          </p:cNvSpPr>
          <p:nvPr>
            <p:ph idx="1"/>
          </p:nvPr>
        </p:nvSpPr>
        <p:spPr/>
        <p:txBody>
          <a:bodyPr>
            <a:normAutofit/>
          </a:bodyPr>
          <a:lstStyle/>
          <a:p>
            <a:r>
              <a:rPr lang="en-US" dirty="0"/>
              <a:t>What is acidosis?</a:t>
            </a:r>
          </a:p>
          <a:p>
            <a:pPr lvl="1"/>
            <a:r>
              <a:rPr lang="en-US" dirty="0"/>
              <a:t>Increase in plasma hydrogen concentration</a:t>
            </a:r>
          </a:p>
          <a:p>
            <a:pPr lvl="2"/>
            <a:r>
              <a:rPr lang="en-US" dirty="0"/>
              <a:t>As pH decreases, the hydrogen concentration increases</a:t>
            </a:r>
          </a:p>
          <a:p>
            <a:pPr lvl="3"/>
            <a:r>
              <a:rPr lang="en-US" dirty="0"/>
              <a:t>[H] = - log [H]</a:t>
            </a:r>
          </a:p>
          <a:p>
            <a:pPr lvl="4"/>
            <a:r>
              <a:rPr lang="en-US" dirty="0"/>
              <a:t>High pH = low [H]</a:t>
            </a:r>
          </a:p>
          <a:p>
            <a:pPr lvl="4"/>
            <a:r>
              <a:rPr lang="en-US" dirty="0"/>
              <a:t>Low pH = high [H]</a:t>
            </a:r>
          </a:p>
          <a:p>
            <a:pPr lvl="2"/>
            <a:r>
              <a:rPr lang="en-US" dirty="0"/>
              <a:t>Therefore, low pH = acidosis</a:t>
            </a:r>
          </a:p>
          <a:p>
            <a:pPr lvl="1"/>
            <a:r>
              <a:rPr lang="en-US" dirty="0"/>
              <a:t>Normal plasma pH = 7.3-7.45</a:t>
            </a:r>
          </a:p>
          <a:p>
            <a:pPr lvl="2"/>
            <a:r>
              <a:rPr lang="en-US" dirty="0"/>
              <a:t>Therefore, plasma pH &lt; 7.3 = acidosis</a:t>
            </a:r>
          </a:p>
          <a:p>
            <a:pPr lvl="1"/>
            <a:r>
              <a:rPr lang="en-US" dirty="0"/>
              <a:t>Too much acid</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286390342"/>
      </p:ext>
    </p:extLst>
  </p:cSld>
  <p:clrMapOvr>
    <a:masterClrMapping/>
  </p:clrMapOvr>
  <mc:AlternateContent xmlns:mc="http://schemas.openxmlformats.org/markup-compatibility/2006" xmlns:p14="http://schemas.microsoft.com/office/powerpoint/2010/main">
    <mc:Choice Requires="p14">
      <p:transition spd="slow" p14:dur="2000" advTm="42712"/>
    </mc:Choice>
    <mc:Fallback xmlns="">
      <p:transition spd="slow" advTm="42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Alkalosis</a:t>
            </a:r>
          </a:p>
        </p:txBody>
      </p:sp>
      <p:sp>
        <p:nvSpPr>
          <p:cNvPr id="3" name="Content Placeholder 2"/>
          <p:cNvSpPr>
            <a:spLocks noGrp="1"/>
          </p:cNvSpPr>
          <p:nvPr>
            <p:ph idx="1"/>
          </p:nvPr>
        </p:nvSpPr>
        <p:spPr/>
        <p:txBody>
          <a:bodyPr>
            <a:normAutofit/>
          </a:bodyPr>
          <a:lstStyle/>
          <a:p>
            <a:r>
              <a:rPr lang="en-US" dirty="0"/>
              <a:t>What is alkalosis?</a:t>
            </a:r>
          </a:p>
          <a:p>
            <a:pPr lvl="1"/>
            <a:r>
              <a:rPr lang="en-US" dirty="0"/>
              <a:t>Decrease in plasma hydrogen concentration</a:t>
            </a:r>
          </a:p>
          <a:p>
            <a:pPr lvl="2"/>
            <a:r>
              <a:rPr lang="en-US" dirty="0"/>
              <a:t>As pH increases, the hydrogen concentration decreases</a:t>
            </a:r>
          </a:p>
          <a:p>
            <a:pPr lvl="3"/>
            <a:r>
              <a:rPr lang="en-US" dirty="0"/>
              <a:t>High pH = low [H]</a:t>
            </a:r>
          </a:p>
          <a:p>
            <a:pPr lvl="3"/>
            <a:r>
              <a:rPr lang="en-US" dirty="0"/>
              <a:t>Low pH =  high [H]</a:t>
            </a:r>
          </a:p>
          <a:p>
            <a:pPr lvl="2"/>
            <a:r>
              <a:rPr lang="en-US" dirty="0"/>
              <a:t>Therefore, high pH = alkalosis</a:t>
            </a:r>
          </a:p>
          <a:p>
            <a:pPr lvl="1"/>
            <a:r>
              <a:rPr lang="en-US" dirty="0"/>
              <a:t>Normal plasma pH = 7.3-7.45</a:t>
            </a:r>
          </a:p>
          <a:p>
            <a:pPr lvl="2"/>
            <a:r>
              <a:rPr lang="en-US" dirty="0"/>
              <a:t>Therefore, plasma pH &gt; 7.45 = alkalosis</a:t>
            </a:r>
          </a:p>
          <a:p>
            <a:pPr lvl="1"/>
            <a:r>
              <a:rPr lang="en-US" dirty="0"/>
              <a:t>Too much base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877763656"/>
      </p:ext>
    </p:extLst>
  </p:cSld>
  <p:clrMapOvr>
    <a:masterClrMapping/>
  </p:clrMapOvr>
  <mc:AlternateContent xmlns:mc="http://schemas.openxmlformats.org/markup-compatibility/2006" xmlns:p14="http://schemas.microsoft.com/office/powerpoint/2010/main">
    <mc:Choice Requires="p14">
      <p:transition spd="slow" p14:dur="2000" advTm="28961"/>
    </mc:Choice>
    <mc:Fallback xmlns="">
      <p:transition spd="slow" advTm="28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Respiratory Changes</a:t>
            </a:r>
          </a:p>
        </p:txBody>
      </p:sp>
      <p:sp>
        <p:nvSpPr>
          <p:cNvPr id="3" name="Content Placeholder 2"/>
          <p:cNvSpPr>
            <a:spLocks noGrp="1"/>
          </p:cNvSpPr>
          <p:nvPr>
            <p:ph idx="1"/>
          </p:nvPr>
        </p:nvSpPr>
        <p:spPr/>
        <p:txBody>
          <a:bodyPr>
            <a:normAutofit/>
          </a:bodyPr>
          <a:lstStyle/>
          <a:p>
            <a:r>
              <a:rPr lang="en-US" dirty="0"/>
              <a:t>Respiratory acid/base disorders are related to changes in pCO</a:t>
            </a:r>
            <a:r>
              <a:rPr lang="en-US" baseline="-25000" dirty="0"/>
              <a:t>2</a:t>
            </a:r>
          </a:p>
          <a:p>
            <a:r>
              <a:rPr lang="en-US" dirty="0"/>
              <a:t>[pCO</a:t>
            </a:r>
            <a:r>
              <a:rPr lang="en-US" baseline="-25000" dirty="0"/>
              <a:t>2</a:t>
            </a:r>
            <a:r>
              <a:rPr lang="en-US" dirty="0"/>
              <a:t>] is regulated by the lungs</a:t>
            </a:r>
          </a:p>
          <a:p>
            <a:pPr lvl="1"/>
            <a:r>
              <a:rPr lang="en-US" dirty="0"/>
              <a:t>Normal pCO</a:t>
            </a:r>
            <a:r>
              <a:rPr lang="en-US" baseline="-25000" dirty="0"/>
              <a:t>2</a:t>
            </a:r>
            <a:r>
              <a:rPr lang="en-US" dirty="0"/>
              <a:t> = 35-45 mm Hg</a:t>
            </a:r>
          </a:p>
          <a:p>
            <a:pPr lvl="1"/>
            <a:r>
              <a:rPr lang="en-US" dirty="0"/>
              <a:t>Hyperventilation = ↓pCO</a:t>
            </a:r>
            <a:r>
              <a:rPr lang="en-US" baseline="-25000" dirty="0"/>
              <a:t>2</a:t>
            </a:r>
          </a:p>
          <a:p>
            <a:pPr lvl="1"/>
            <a:r>
              <a:rPr lang="en-US" dirty="0"/>
              <a:t>Hypoventilation = ↑pCO</a:t>
            </a:r>
            <a:r>
              <a:rPr lang="en-US" baseline="-25000" dirty="0"/>
              <a:t>2</a:t>
            </a:r>
          </a:p>
          <a:p>
            <a:r>
              <a:rPr lang="en-US" dirty="0"/>
              <a:t>Respiratory Acidosis</a:t>
            </a:r>
          </a:p>
          <a:p>
            <a:pPr lvl="1"/>
            <a:r>
              <a:rPr lang="en-US" dirty="0"/>
              <a:t>↓ pH = ↑ pCO</a:t>
            </a:r>
            <a:r>
              <a:rPr lang="en-US" baseline="-25000" dirty="0"/>
              <a:t>2</a:t>
            </a:r>
          </a:p>
          <a:p>
            <a:r>
              <a:rPr lang="en-US" dirty="0"/>
              <a:t>Respiratory Alkalosis</a:t>
            </a:r>
          </a:p>
          <a:p>
            <a:pPr lvl="1"/>
            <a:r>
              <a:rPr lang="en-US" dirty="0"/>
              <a:t>↑ pH = ↓ pCO</a:t>
            </a:r>
            <a:r>
              <a:rPr lang="en-US" baseline="-25000" dirty="0"/>
              <a:t>2</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723166467"/>
      </p:ext>
    </p:extLst>
  </p:cSld>
  <p:clrMapOvr>
    <a:masterClrMapping/>
  </p:clrMapOvr>
  <mc:AlternateContent xmlns:mc="http://schemas.openxmlformats.org/markup-compatibility/2006" xmlns:p14="http://schemas.microsoft.com/office/powerpoint/2010/main">
    <mc:Choice Requires="p14">
      <p:transition spd="slow" p14:dur="2000" advTm="47081"/>
    </mc:Choice>
    <mc:Fallback xmlns="">
      <p:transition spd="slow" advTm="47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Respiratory Acidosis</a:t>
            </a:r>
          </a:p>
        </p:txBody>
      </p:sp>
      <p:sp>
        <p:nvSpPr>
          <p:cNvPr id="3" name="Content Placeholder 2"/>
          <p:cNvSpPr>
            <a:spLocks noGrp="1"/>
          </p:cNvSpPr>
          <p:nvPr>
            <p:ph idx="1"/>
          </p:nvPr>
        </p:nvSpPr>
        <p:spPr/>
        <p:txBody>
          <a:bodyPr/>
          <a:lstStyle/>
          <a:p>
            <a:r>
              <a:rPr lang="en-US" dirty="0"/>
              <a:t>Increase pCO</a:t>
            </a:r>
            <a:r>
              <a:rPr lang="en-US" baseline="-25000" dirty="0"/>
              <a:t>2</a:t>
            </a:r>
          </a:p>
          <a:p>
            <a:r>
              <a:rPr lang="en-US" dirty="0"/>
              <a:t>HCO</a:t>
            </a:r>
            <a:r>
              <a:rPr lang="en-US" baseline="-25000" dirty="0"/>
              <a:t>3</a:t>
            </a:r>
            <a:r>
              <a:rPr lang="en-US" dirty="0"/>
              <a:t> increases to compensate for increased pCO</a:t>
            </a:r>
            <a:r>
              <a:rPr lang="en-US" baseline="-25000" dirty="0"/>
              <a:t>2</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479445639"/>
      </p:ext>
    </p:extLst>
  </p:cSld>
  <p:clrMapOvr>
    <a:masterClrMapping/>
  </p:clrMapOvr>
  <mc:AlternateContent xmlns:mc="http://schemas.openxmlformats.org/markup-compatibility/2006" xmlns:p14="http://schemas.microsoft.com/office/powerpoint/2010/main">
    <mc:Choice Requires="p14">
      <p:transition spd="slow" p14:dur="2000" advTm="13089"/>
    </mc:Choice>
    <mc:Fallback xmlns="">
      <p:transition spd="slow" advTm="13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Ordering Based on Goal GIR</a:t>
            </a:r>
          </a:p>
        </p:txBody>
      </p:sp>
      <p:sp>
        <p:nvSpPr>
          <p:cNvPr id="3" name="Content Placeholder 2"/>
          <p:cNvSpPr>
            <a:spLocks noGrp="1"/>
          </p:cNvSpPr>
          <p:nvPr>
            <p:ph idx="1"/>
          </p:nvPr>
        </p:nvSpPr>
        <p:spPr/>
        <p:txBody>
          <a:bodyPr/>
          <a:lstStyle/>
          <a:p>
            <a:r>
              <a:rPr lang="en-US" dirty="0"/>
              <a:t>Order using a goal GIR vs % dextrose</a:t>
            </a:r>
          </a:p>
          <a:p>
            <a:r>
              <a:rPr lang="en-US" dirty="0"/>
              <a:t>Allows you to adjust dextrose with different volumes of PN while maintaining </a:t>
            </a:r>
            <a:r>
              <a:rPr lang="en-US"/>
              <a:t>full nutrition</a:t>
            </a:r>
            <a:endParaRPr lang="en-US" dirty="0"/>
          </a:p>
        </p:txBody>
      </p:sp>
      <p:pic>
        <p:nvPicPr>
          <p:cNvPr id="5" name="Audio 4">
            <a:hlinkClick r:id="" action="ppaction://media"/>
            <a:extLst>
              <a:ext uri="{FF2B5EF4-FFF2-40B4-BE49-F238E27FC236}">
                <a16:creationId xmlns="" xmlns:a16="http://schemas.microsoft.com/office/drawing/2014/main" id="{FBA2D3AB-77B9-47C7-8C01-38B629767B5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28204679"/>
      </p:ext>
    </p:extLst>
  </p:cSld>
  <p:clrMapOvr>
    <a:masterClrMapping/>
  </p:clrMapOvr>
  <mc:AlternateContent xmlns:mc="http://schemas.openxmlformats.org/markup-compatibility/2006" xmlns:p14="http://schemas.microsoft.com/office/powerpoint/2010/main">
    <mc:Choice Requires="p14">
      <p:transition spd="slow" p14:dur="2000" advTm="14127"/>
    </mc:Choice>
    <mc:Fallback xmlns="">
      <p:transition spd="slow" advTm="14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Management of Respiratory Acidosis</a:t>
            </a:r>
          </a:p>
        </p:txBody>
      </p:sp>
      <p:sp>
        <p:nvSpPr>
          <p:cNvPr id="3" name="Content Placeholder 2"/>
          <p:cNvSpPr>
            <a:spLocks noGrp="1"/>
          </p:cNvSpPr>
          <p:nvPr>
            <p:ph idx="1"/>
          </p:nvPr>
        </p:nvSpPr>
        <p:spPr/>
        <p:txBody>
          <a:bodyPr>
            <a:normAutofit lnSpcReduction="10000"/>
          </a:bodyPr>
          <a:lstStyle/>
          <a:p>
            <a:r>
              <a:rPr lang="en-US" dirty="0"/>
              <a:t>Common diagnoses:</a:t>
            </a:r>
          </a:p>
          <a:p>
            <a:pPr lvl="1"/>
            <a:r>
              <a:rPr lang="en-US" dirty="0"/>
              <a:t>Pneumonia</a:t>
            </a:r>
          </a:p>
          <a:p>
            <a:pPr lvl="1"/>
            <a:r>
              <a:rPr lang="en-US" dirty="0"/>
              <a:t>Acute Respiratory Distress Syndrome (ARDS)</a:t>
            </a:r>
          </a:p>
          <a:p>
            <a:pPr lvl="1"/>
            <a:r>
              <a:rPr lang="en-US" dirty="0"/>
              <a:t>Pulmonary Edema</a:t>
            </a:r>
          </a:p>
          <a:p>
            <a:pPr lvl="1"/>
            <a:r>
              <a:rPr lang="en-US" dirty="0"/>
              <a:t>Interstitial Lung Disease</a:t>
            </a:r>
          </a:p>
          <a:p>
            <a:pPr lvl="1"/>
            <a:r>
              <a:rPr lang="en-US" dirty="0" err="1"/>
              <a:t>Laryngomalacia</a:t>
            </a:r>
            <a:endParaRPr lang="en-US" dirty="0"/>
          </a:p>
          <a:p>
            <a:pPr lvl="1"/>
            <a:r>
              <a:rPr lang="en-US" dirty="0"/>
              <a:t>Asthma</a:t>
            </a:r>
          </a:p>
          <a:p>
            <a:pPr lvl="1"/>
            <a:r>
              <a:rPr lang="en-US" dirty="0"/>
              <a:t>Apnea of Prematurity</a:t>
            </a:r>
          </a:p>
          <a:p>
            <a:pPr lvl="1"/>
            <a:r>
              <a:rPr lang="en-US" dirty="0"/>
              <a:t>Sleep Apnea</a:t>
            </a:r>
          </a:p>
          <a:p>
            <a:r>
              <a:rPr lang="en-US" dirty="0"/>
              <a:t>Treatment: Treat the underlying disorder</a:t>
            </a:r>
          </a:p>
          <a:p>
            <a:pPr lvl="1"/>
            <a:r>
              <a:rPr lang="en-US" dirty="0"/>
              <a:t>Intubation, diuretics, etc</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049161510"/>
      </p:ext>
    </p:extLst>
  </p:cSld>
  <p:clrMapOvr>
    <a:masterClrMapping/>
  </p:clrMapOvr>
  <mc:AlternateContent xmlns:mc="http://schemas.openxmlformats.org/markup-compatibility/2006" xmlns:p14="http://schemas.microsoft.com/office/powerpoint/2010/main">
    <mc:Choice Requires="p14">
      <p:transition spd="slow" p14:dur="2000" advTm="24919"/>
    </mc:Choice>
    <mc:Fallback xmlns="">
      <p:transition spd="slow" advTm="24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Respiratory Alkalosis</a:t>
            </a:r>
          </a:p>
        </p:txBody>
      </p:sp>
      <p:sp>
        <p:nvSpPr>
          <p:cNvPr id="3" name="Content Placeholder 2"/>
          <p:cNvSpPr>
            <a:spLocks noGrp="1"/>
          </p:cNvSpPr>
          <p:nvPr>
            <p:ph idx="1"/>
          </p:nvPr>
        </p:nvSpPr>
        <p:spPr/>
        <p:txBody>
          <a:bodyPr/>
          <a:lstStyle/>
          <a:p>
            <a:r>
              <a:rPr lang="en-US" dirty="0"/>
              <a:t>Decrease in pCO</a:t>
            </a:r>
            <a:r>
              <a:rPr lang="en-US" baseline="-25000" dirty="0"/>
              <a:t>2</a:t>
            </a:r>
          </a:p>
          <a:p>
            <a:r>
              <a:rPr lang="en-US" dirty="0"/>
              <a:t>HCO</a:t>
            </a:r>
            <a:r>
              <a:rPr lang="en-US" baseline="-25000" dirty="0"/>
              <a:t>3</a:t>
            </a:r>
            <a:r>
              <a:rPr lang="en-US" dirty="0"/>
              <a:t> decreases to compensate for loss of pCO</a:t>
            </a:r>
            <a:r>
              <a:rPr lang="en-US" baseline="-25000" dirty="0"/>
              <a:t>2</a:t>
            </a:r>
          </a:p>
          <a:p>
            <a:r>
              <a:rPr lang="en-US" dirty="0"/>
              <a:t>Result of hyperventilation (</a:t>
            </a:r>
            <a:r>
              <a:rPr lang="en-US" dirty="0" err="1"/>
              <a:t>hypercapnia</a:t>
            </a:r>
            <a:r>
              <a:rPr lang="en-US" dirty="0"/>
              <a:t>)</a:t>
            </a:r>
          </a:p>
          <a:p>
            <a:endParaRPr lang="en-US" baseline="-250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062573988"/>
      </p:ext>
    </p:extLst>
  </p:cSld>
  <p:clrMapOvr>
    <a:masterClrMapping/>
  </p:clrMapOvr>
  <mc:AlternateContent xmlns:mc="http://schemas.openxmlformats.org/markup-compatibility/2006" xmlns:p14="http://schemas.microsoft.com/office/powerpoint/2010/main">
    <mc:Choice Requires="p14">
      <p:transition spd="slow" p14:dur="2000" advTm="15444"/>
    </mc:Choice>
    <mc:Fallback xmlns="">
      <p:transition spd="slow" advTm="15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Management of Respiratory Alkalosis</a:t>
            </a:r>
          </a:p>
        </p:txBody>
      </p:sp>
      <p:sp>
        <p:nvSpPr>
          <p:cNvPr id="3" name="Content Placeholder 2"/>
          <p:cNvSpPr>
            <a:spLocks noGrp="1"/>
          </p:cNvSpPr>
          <p:nvPr>
            <p:ph idx="1"/>
          </p:nvPr>
        </p:nvSpPr>
        <p:spPr/>
        <p:txBody>
          <a:bodyPr>
            <a:normAutofit/>
          </a:bodyPr>
          <a:lstStyle/>
          <a:p>
            <a:r>
              <a:rPr lang="en-US" dirty="0"/>
              <a:t>Common diagnoses:</a:t>
            </a:r>
          </a:p>
          <a:p>
            <a:pPr lvl="1"/>
            <a:r>
              <a:rPr lang="en-US" dirty="0" err="1"/>
              <a:t>Tachypnea</a:t>
            </a:r>
            <a:endParaRPr lang="en-US" dirty="0"/>
          </a:p>
          <a:p>
            <a:pPr lvl="1"/>
            <a:r>
              <a:rPr lang="en-US" dirty="0"/>
              <a:t>Syncope</a:t>
            </a:r>
          </a:p>
          <a:p>
            <a:pPr lvl="1"/>
            <a:r>
              <a:rPr lang="en-US" dirty="0"/>
              <a:t>Light-headedness</a:t>
            </a:r>
          </a:p>
          <a:p>
            <a:pPr lvl="1"/>
            <a:r>
              <a:rPr lang="en-US" dirty="0"/>
              <a:t>Anxiety</a:t>
            </a:r>
          </a:p>
          <a:p>
            <a:pPr lvl="1"/>
            <a:r>
              <a:rPr lang="en-US" dirty="0"/>
              <a:t>Over-ventilation</a:t>
            </a:r>
          </a:p>
          <a:p>
            <a:r>
              <a:rPr lang="en-US" dirty="0"/>
              <a:t>Treatment: Treat the underlying disorder</a:t>
            </a:r>
          </a:p>
          <a:p>
            <a:pPr lvl="1"/>
            <a:r>
              <a:rPr lang="en-US" dirty="0"/>
              <a:t>Intubation, some patients breathing into paper bag</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708805059"/>
      </p:ext>
    </p:extLst>
  </p:cSld>
  <p:clrMapOvr>
    <a:masterClrMapping/>
  </p:clrMapOvr>
  <mc:AlternateContent xmlns:mc="http://schemas.openxmlformats.org/markup-compatibility/2006" xmlns:p14="http://schemas.microsoft.com/office/powerpoint/2010/main">
    <mc:Choice Requires="p14">
      <p:transition spd="slow" p14:dur="2000" advTm="15156"/>
    </mc:Choice>
    <mc:Fallback xmlns="">
      <p:transition spd="slow" advTm="15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Metabolic Changes</a:t>
            </a:r>
          </a:p>
        </p:txBody>
      </p:sp>
      <p:sp>
        <p:nvSpPr>
          <p:cNvPr id="3" name="Content Placeholder 2"/>
          <p:cNvSpPr>
            <a:spLocks noGrp="1"/>
          </p:cNvSpPr>
          <p:nvPr>
            <p:ph idx="1"/>
          </p:nvPr>
        </p:nvSpPr>
        <p:spPr/>
        <p:txBody>
          <a:bodyPr>
            <a:normAutofit/>
          </a:bodyPr>
          <a:lstStyle/>
          <a:p>
            <a:r>
              <a:rPr lang="en-US" dirty="0"/>
              <a:t>Metabolic acid/base disorders are related to changes in pHCO</a:t>
            </a:r>
            <a:r>
              <a:rPr lang="en-US" baseline="-25000" dirty="0"/>
              <a:t>3</a:t>
            </a:r>
          </a:p>
          <a:p>
            <a:r>
              <a:rPr lang="en-US" dirty="0"/>
              <a:t>[HCO</a:t>
            </a:r>
            <a:r>
              <a:rPr lang="en-US" baseline="-25000" dirty="0"/>
              <a:t>3</a:t>
            </a:r>
            <a:r>
              <a:rPr lang="en-US" dirty="0"/>
              <a:t>] is regulated by the kidneys</a:t>
            </a:r>
          </a:p>
          <a:p>
            <a:pPr lvl="1"/>
            <a:r>
              <a:rPr lang="en-US" dirty="0"/>
              <a:t>Normal [HCO</a:t>
            </a:r>
            <a:r>
              <a:rPr lang="en-US" baseline="-25000" dirty="0"/>
              <a:t>3</a:t>
            </a:r>
            <a:r>
              <a:rPr lang="en-US" dirty="0"/>
              <a:t>] = 17-31 </a:t>
            </a:r>
            <a:r>
              <a:rPr lang="en-US" dirty="0" err="1"/>
              <a:t>mEq</a:t>
            </a:r>
            <a:r>
              <a:rPr lang="en-US" dirty="0"/>
              <a:t>/L</a:t>
            </a:r>
          </a:p>
          <a:p>
            <a:pPr lvl="1"/>
            <a:r>
              <a:rPr lang="en-US" dirty="0"/>
              <a:t>↑ [HCO</a:t>
            </a:r>
            <a:r>
              <a:rPr lang="en-US" baseline="-25000" dirty="0"/>
              <a:t>3</a:t>
            </a:r>
            <a:r>
              <a:rPr lang="en-US" dirty="0"/>
              <a:t>] urine excretion = ↓p[HCO</a:t>
            </a:r>
            <a:r>
              <a:rPr lang="en-US" baseline="-25000" dirty="0"/>
              <a:t>3</a:t>
            </a:r>
            <a:r>
              <a:rPr lang="en-US" dirty="0"/>
              <a:t>]</a:t>
            </a:r>
          </a:p>
          <a:p>
            <a:pPr lvl="1"/>
            <a:r>
              <a:rPr lang="en-US" dirty="0"/>
              <a:t>↓ [HCO</a:t>
            </a:r>
            <a:r>
              <a:rPr lang="en-US" baseline="-25000" dirty="0"/>
              <a:t>3</a:t>
            </a:r>
            <a:r>
              <a:rPr lang="en-US" dirty="0"/>
              <a:t>] urine excretion = ↑p[HCO</a:t>
            </a:r>
            <a:r>
              <a:rPr lang="en-US" baseline="-25000" dirty="0"/>
              <a:t>3</a:t>
            </a:r>
            <a:r>
              <a:rPr lang="en-US" dirty="0"/>
              <a:t>]</a:t>
            </a:r>
          </a:p>
          <a:p>
            <a:r>
              <a:rPr lang="en-US" dirty="0"/>
              <a:t>Metabolic Acidosis</a:t>
            </a:r>
          </a:p>
          <a:p>
            <a:pPr lvl="1"/>
            <a:r>
              <a:rPr lang="en-US" dirty="0"/>
              <a:t>↓ pH =  ↓ pHCO</a:t>
            </a:r>
            <a:r>
              <a:rPr lang="en-US" baseline="-25000" dirty="0"/>
              <a:t>3</a:t>
            </a:r>
          </a:p>
          <a:p>
            <a:r>
              <a:rPr lang="en-US" dirty="0"/>
              <a:t>Metabolic Alkalosis</a:t>
            </a:r>
          </a:p>
          <a:p>
            <a:pPr lvl="1"/>
            <a:r>
              <a:rPr lang="en-US" dirty="0"/>
              <a:t>↑ pH = ↑ pHCO</a:t>
            </a:r>
            <a:r>
              <a:rPr lang="en-US" baseline="-25000" dirty="0"/>
              <a:t>3</a:t>
            </a:r>
          </a:p>
          <a:p>
            <a:pPr lvl="1"/>
            <a:endParaRPr lang="en-US" dirty="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167845899"/>
      </p:ext>
    </p:extLst>
  </p:cSld>
  <p:clrMapOvr>
    <a:masterClrMapping/>
  </p:clrMapOvr>
  <mc:AlternateContent xmlns:mc="http://schemas.openxmlformats.org/markup-compatibility/2006" xmlns:p14="http://schemas.microsoft.com/office/powerpoint/2010/main">
    <mc:Choice Requires="p14">
      <p:transition spd="slow" p14:dur="2000" advTm="50793"/>
    </mc:Choice>
    <mc:Fallback xmlns="">
      <p:transition spd="slow" advTm="50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Metabolic Acidosis</a:t>
            </a:r>
          </a:p>
        </p:txBody>
      </p:sp>
      <p:sp>
        <p:nvSpPr>
          <p:cNvPr id="3" name="Content Placeholder 2"/>
          <p:cNvSpPr>
            <a:spLocks noGrp="1"/>
          </p:cNvSpPr>
          <p:nvPr>
            <p:ph idx="1"/>
          </p:nvPr>
        </p:nvSpPr>
        <p:spPr>
          <a:xfrm>
            <a:off x="739036" y="1465545"/>
            <a:ext cx="10614764" cy="4711418"/>
          </a:xfrm>
        </p:spPr>
        <p:txBody>
          <a:bodyPr>
            <a:normAutofit fontScale="85000" lnSpcReduction="20000"/>
          </a:bodyPr>
          <a:lstStyle/>
          <a:p>
            <a:r>
              <a:rPr lang="en-US" dirty="0"/>
              <a:t>Loss of HCO</a:t>
            </a:r>
            <a:r>
              <a:rPr lang="en-US" baseline="-25000" dirty="0"/>
              <a:t>3</a:t>
            </a:r>
          </a:p>
          <a:p>
            <a:pPr lvl="1"/>
            <a:r>
              <a:rPr lang="en-US" dirty="0"/>
              <a:t>Increased GI tract losses</a:t>
            </a:r>
          </a:p>
          <a:p>
            <a:pPr lvl="2"/>
            <a:r>
              <a:rPr lang="en-US" dirty="0" err="1"/>
              <a:t>Enterocutaneous</a:t>
            </a:r>
            <a:r>
              <a:rPr lang="en-US" dirty="0"/>
              <a:t> fistula</a:t>
            </a:r>
          </a:p>
          <a:p>
            <a:pPr lvl="2"/>
            <a:r>
              <a:rPr lang="en-US" dirty="0" err="1"/>
              <a:t>Jejunostomy</a:t>
            </a:r>
            <a:endParaRPr lang="en-US" dirty="0"/>
          </a:p>
          <a:p>
            <a:pPr lvl="2"/>
            <a:r>
              <a:rPr lang="en-US" dirty="0" err="1"/>
              <a:t>Ileostomy</a:t>
            </a:r>
            <a:endParaRPr lang="en-US" dirty="0"/>
          </a:p>
          <a:p>
            <a:pPr lvl="2"/>
            <a:r>
              <a:rPr lang="en-US" dirty="0"/>
              <a:t>Diarrhea/increased stool output</a:t>
            </a:r>
          </a:p>
          <a:p>
            <a:pPr lvl="3"/>
            <a:r>
              <a:rPr lang="en-US" dirty="0"/>
              <a:t>Can be either infectious or non-infectious etiology</a:t>
            </a:r>
          </a:p>
          <a:p>
            <a:r>
              <a:rPr lang="en-US" dirty="0"/>
              <a:t>Gain or Loss of Acid</a:t>
            </a:r>
          </a:p>
          <a:p>
            <a:pPr lvl="1"/>
            <a:r>
              <a:rPr lang="en-US" dirty="0"/>
              <a:t>Increased endogenous acid production</a:t>
            </a:r>
          </a:p>
          <a:p>
            <a:pPr lvl="2"/>
            <a:r>
              <a:rPr lang="en-US" dirty="0"/>
              <a:t>Sepsis</a:t>
            </a:r>
          </a:p>
          <a:p>
            <a:pPr lvl="2"/>
            <a:r>
              <a:rPr lang="en-US" dirty="0"/>
              <a:t>Diabetic </a:t>
            </a:r>
            <a:r>
              <a:rPr lang="en-US" dirty="0" err="1"/>
              <a:t>Ketoacidosis</a:t>
            </a:r>
            <a:r>
              <a:rPr lang="en-US" dirty="0"/>
              <a:t> (DKA)</a:t>
            </a:r>
          </a:p>
          <a:p>
            <a:pPr lvl="1"/>
            <a:r>
              <a:rPr lang="en-US" dirty="0"/>
              <a:t>Increased exogenous acid production</a:t>
            </a:r>
          </a:p>
          <a:p>
            <a:pPr lvl="2"/>
            <a:r>
              <a:rPr lang="en-US" dirty="0" err="1"/>
              <a:t>Salicylate</a:t>
            </a:r>
            <a:r>
              <a:rPr lang="en-US" dirty="0"/>
              <a:t> ingestion</a:t>
            </a:r>
          </a:p>
          <a:p>
            <a:pPr lvl="1"/>
            <a:r>
              <a:rPr lang="en-US" dirty="0"/>
              <a:t>Reduced loss of acid</a:t>
            </a:r>
          </a:p>
          <a:p>
            <a:pPr lvl="2"/>
            <a:r>
              <a:rPr lang="en-US" dirty="0"/>
              <a:t>Decreased renal function</a:t>
            </a:r>
          </a:p>
          <a:p>
            <a:pPr lvl="2"/>
            <a:r>
              <a:rPr lang="en-US" dirty="0"/>
              <a:t>Decrease in gastric losses/output</a:t>
            </a:r>
          </a:p>
          <a:p>
            <a:pPr lvl="2"/>
            <a:endParaRPr lang="en-US" dirty="0"/>
          </a:p>
          <a:p>
            <a:pPr lvl="1"/>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79505644"/>
      </p:ext>
    </p:extLst>
  </p:cSld>
  <p:clrMapOvr>
    <a:masterClrMapping/>
  </p:clrMapOvr>
  <mc:AlternateContent xmlns:mc="http://schemas.openxmlformats.org/markup-compatibility/2006" xmlns:p14="http://schemas.microsoft.com/office/powerpoint/2010/main">
    <mc:Choice Requires="p14">
      <p:transition spd="slow" p14:dur="2000" advTm="38105"/>
    </mc:Choice>
    <mc:Fallback xmlns="">
      <p:transition spd="slow" advTm="38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Management of Metabolic Acidosis</a:t>
            </a:r>
          </a:p>
        </p:txBody>
      </p:sp>
      <p:sp>
        <p:nvSpPr>
          <p:cNvPr id="3" name="Content Placeholder 2"/>
          <p:cNvSpPr>
            <a:spLocks noGrp="1"/>
          </p:cNvSpPr>
          <p:nvPr>
            <p:ph idx="1"/>
          </p:nvPr>
        </p:nvSpPr>
        <p:spPr/>
        <p:txBody>
          <a:bodyPr>
            <a:normAutofit/>
          </a:bodyPr>
          <a:lstStyle/>
          <a:p>
            <a:r>
              <a:rPr lang="en-US" dirty="0"/>
              <a:t>Reduce amount of acid present</a:t>
            </a:r>
          </a:p>
          <a:p>
            <a:pPr lvl="1"/>
            <a:r>
              <a:rPr lang="en-US" b="1" dirty="0"/>
              <a:t>If TPN, increase acetate</a:t>
            </a:r>
          </a:p>
          <a:p>
            <a:pPr lvl="1"/>
            <a:r>
              <a:rPr lang="en-US" b="1" dirty="0"/>
              <a:t>If IV fluids, switch to acetate</a:t>
            </a:r>
          </a:p>
          <a:p>
            <a:pPr lvl="2"/>
            <a:r>
              <a:rPr lang="en-US" dirty="0"/>
              <a:t>Example: Patient presenting with newly diagnosed rotavirus in the hospital and requirements “stool replacements” due to stool output &gt;20mL/kg/day</a:t>
            </a:r>
          </a:p>
          <a:p>
            <a:pPr lvl="3"/>
            <a:r>
              <a:rPr lang="en-US" dirty="0"/>
              <a:t>Stool replacements contain acetate </a:t>
            </a:r>
            <a:r>
              <a:rPr lang="en-US" dirty="0" err="1"/>
              <a:t>vs</a:t>
            </a:r>
            <a:r>
              <a:rPr lang="en-US" dirty="0"/>
              <a:t> chloride</a:t>
            </a:r>
          </a:p>
          <a:p>
            <a:r>
              <a:rPr lang="en-US" dirty="0"/>
              <a:t>Rare cases, dialysis to improve renal function</a:t>
            </a:r>
          </a:p>
          <a:p>
            <a:r>
              <a:rPr lang="en-US" dirty="0"/>
              <a:t>Medication: </a:t>
            </a:r>
          </a:p>
          <a:p>
            <a:pPr lvl="1"/>
            <a:r>
              <a:rPr lang="en-US" dirty="0" err="1"/>
              <a:t>Bicitra</a:t>
            </a:r>
            <a:endParaRPr lang="en-US" dirty="0"/>
          </a:p>
          <a:p>
            <a:pPr lvl="1"/>
            <a:endParaRPr lang="en-US" dirty="0"/>
          </a:p>
          <a:p>
            <a:pPr lvl="1"/>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179327983"/>
      </p:ext>
    </p:extLst>
  </p:cSld>
  <p:clrMapOvr>
    <a:masterClrMapping/>
  </p:clrMapOvr>
  <mc:AlternateContent xmlns:mc="http://schemas.openxmlformats.org/markup-compatibility/2006" xmlns:p14="http://schemas.microsoft.com/office/powerpoint/2010/main">
    <mc:Choice Requires="p14">
      <p:transition spd="slow" p14:dur="2000" advTm="49693"/>
    </mc:Choice>
    <mc:Fallback xmlns="">
      <p:transition spd="slow" advTm="49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Metabolic Alkalosis</a:t>
            </a:r>
          </a:p>
        </p:txBody>
      </p:sp>
      <p:sp>
        <p:nvSpPr>
          <p:cNvPr id="3" name="Content Placeholder 2"/>
          <p:cNvSpPr>
            <a:spLocks noGrp="1"/>
          </p:cNvSpPr>
          <p:nvPr>
            <p:ph idx="1"/>
          </p:nvPr>
        </p:nvSpPr>
        <p:spPr/>
        <p:txBody>
          <a:bodyPr>
            <a:normAutofit/>
          </a:bodyPr>
          <a:lstStyle/>
          <a:p>
            <a:r>
              <a:rPr lang="en-US" dirty="0"/>
              <a:t>Loss of Acid</a:t>
            </a:r>
          </a:p>
          <a:p>
            <a:pPr lvl="1"/>
            <a:r>
              <a:rPr lang="en-US" dirty="0"/>
              <a:t>Increased gastric losses/output</a:t>
            </a:r>
          </a:p>
          <a:p>
            <a:pPr lvl="2"/>
            <a:r>
              <a:rPr lang="en-US" dirty="0" err="1"/>
              <a:t>Gtube</a:t>
            </a:r>
            <a:r>
              <a:rPr lang="en-US" dirty="0"/>
              <a:t> drainage</a:t>
            </a:r>
          </a:p>
          <a:p>
            <a:pPr lvl="2"/>
            <a:r>
              <a:rPr lang="en-US" dirty="0"/>
              <a:t>Vomiting</a:t>
            </a:r>
          </a:p>
          <a:p>
            <a:pPr lvl="1"/>
            <a:r>
              <a:rPr lang="en-US" dirty="0"/>
              <a:t>Increased renal losses</a:t>
            </a:r>
          </a:p>
          <a:p>
            <a:r>
              <a:rPr lang="en-US" dirty="0"/>
              <a:t>Gain of HCO</a:t>
            </a:r>
            <a:r>
              <a:rPr lang="en-US" baseline="-25000" dirty="0"/>
              <a:t>3</a:t>
            </a:r>
          </a:p>
          <a:p>
            <a:pPr lvl="1"/>
            <a:r>
              <a:rPr lang="en-US" dirty="0"/>
              <a:t>Typically given via an exogenous source</a:t>
            </a:r>
          </a:p>
          <a:p>
            <a:pPr lvl="2"/>
            <a:r>
              <a:rPr lang="en-US" dirty="0"/>
              <a:t>Lactate (Lactated Ringers)</a:t>
            </a:r>
          </a:p>
          <a:p>
            <a:pPr lvl="2"/>
            <a:r>
              <a:rPr lang="en-US" dirty="0"/>
              <a:t>Acetate (in IV fluids)</a:t>
            </a:r>
          </a:p>
          <a:p>
            <a:pPr lvl="2"/>
            <a:r>
              <a:rPr lang="en-US" dirty="0"/>
              <a:t>Citrate (</a:t>
            </a:r>
            <a:r>
              <a:rPr lang="en-US" dirty="0" err="1"/>
              <a:t>Bicitra</a:t>
            </a:r>
            <a:r>
              <a:rPr lang="en-US" dirty="0"/>
              <a:t>, other medications)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575412501"/>
      </p:ext>
    </p:extLst>
  </p:cSld>
  <p:clrMapOvr>
    <a:masterClrMapping/>
  </p:clrMapOvr>
  <mc:AlternateContent xmlns:mc="http://schemas.openxmlformats.org/markup-compatibility/2006" xmlns:p14="http://schemas.microsoft.com/office/powerpoint/2010/main">
    <mc:Choice Requires="p14">
      <p:transition spd="slow" p14:dur="2000" advTm="27123"/>
    </mc:Choice>
    <mc:Fallback xmlns="">
      <p:transition spd="slow" advTm="27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Management of Metabolic Alkalosis</a:t>
            </a:r>
          </a:p>
        </p:txBody>
      </p:sp>
      <p:sp>
        <p:nvSpPr>
          <p:cNvPr id="3" name="Content Placeholder 2"/>
          <p:cNvSpPr>
            <a:spLocks noGrp="1"/>
          </p:cNvSpPr>
          <p:nvPr>
            <p:ph idx="1"/>
          </p:nvPr>
        </p:nvSpPr>
        <p:spPr/>
        <p:txBody>
          <a:bodyPr>
            <a:normAutofit/>
          </a:bodyPr>
          <a:lstStyle/>
          <a:p>
            <a:r>
              <a:rPr lang="en-US" dirty="0"/>
              <a:t>Avoid any HCO</a:t>
            </a:r>
            <a:r>
              <a:rPr lang="en-US" baseline="-25000" dirty="0"/>
              <a:t>3</a:t>
            </a:r>
            <a:r>
              <a:rPr lang="en-US" dirty="0"/>
              <a:t> or its precursors</a:t>
            </a:r>
          </a:p>
          <a:p>
            <a:pPr lvl="1"/>
            <a:r>
              <a:rPr lang="en-US" b="1" dirty="0"/>
              <a:t>If TPN, remove acetate</a:t>
            </a:r>
          </a:p>
          <a:p>
            <a:pPr lvl="1"/>
            <a:r>
              <a:rPr lang="en-US" b="1" dirty="0"/>
              <a:t>If IV fluids: no acetate, chloride only</a:t>
            </a:r>
          </a:p>
          <a:p>
            <a:pPr lvl="2"/>
            <a:r>
              <a:rPr lang="en-US" dirty="0"/>
              <a:t>Example: patient vomiting that requires D5/0.45% </a:t>
            </a:r>
            <a:r>
              <a:rPr lang="en-US" dirty="0" err="1"/>
              <a:t>NaCl</a:t>
            </a:r>
            <a:r>
              <a:rPr lang="en-US" dirty="0"/>
              <a:t> with 20mEq </a:t>
            </a:r>
            <a:r>
              <a:rPr lang="en-US" dirty="0" err="1"/>
              <a:t>KCl</a:t>
            </a:r>
            <a:endParaRPr lang="en-US" dirty="0"/>
          </a:p>
          <a:p>
            <a:pPr lvl="1"/>
            <a:r>
              <a:rPr lang="en-US" dirty="0"/>
              <a:t>Medications:</a:t>
            </a:r>
          </a:p>
          <a:p>
            <a:pPr lvl="2"/>
            <a:r>
              <a:rPr lang="en-US" dirty="0"/>
              <a:t>Discontinue Loop (</a:t>
            </a:r>
            <a:r>
              <a:rPr lang="en-US" dirty="0" err="1"/>
              <a:t>Lasix</a:t>
            </a:r>
            <a:r>
              <a:rPr lang="en-US" dirty="0"/>
              <a:t>) or </a:t>
            </a:r>
            <a:r>
              <a:rPr lang="en-US" dirty="0" err="1"/>
              <a:t>Thiazide</a:t>
            </a:r>
            <a:r>
              <a:rPr lang="en-US" dirty="0"/>
              <a:t> (</a:t>
            </a:r>
            <a:r>
              <a:rPr lang="en-US" dirty="0" err="1"/>
              <a:t>Aldactazide</a:t>
            </a:r>
            <a:r>
              <a:rPr lang="en-US" dirty="0"/>
              <a:t>) diuretics</a:t>
            </a:r>
          </a:p>
          <a:p>
            <a:pPr lvl="2"/>
            <a:r>
              <a:rPr lang="en-US" dirty="0"/>
              <a:t>Treat vomiting with an anti-emetic (</a:t>
            </a:r>
            <a:r>
              <a:rPr lang="en-US" dirty="0" err="1"/>
              <a:t>Ondanestron</a:t>
            </a:r>
            <a:r>
              <a:rPr lang="en-US" dirty="0"/>
              <a:t>)</a:t>
            </a:r>
          </a:p>
          <a:p>
            <a:pPr lvl="2"/>
            <a:r>
              <a:rPr lang="en-US" dirty="0"/>
              <a:t>Give H2 Blocker (Famotidine) or PPI (Omeprazole) if vomiting or having NG to suction to prevent H</a:t>
            </a:r>
            <a:r>
              <a:rPr lang="en-US" baseline="30000" dirty="0"/>
              <a:t>+</a:t>
            </a:r>
            <a:r>
              <a:rPr lang="en-US" dirty="0"/>
              <a:t> loss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625588333"/>
      </p:ext>
    </p:extLst>
  </p:cSld>
  <p:clrMapOvr>
    <a:masterClrMapping/>
  </p:clrMapOvr>
  <mc:AlternateContent xmlns:mc="http://schemas.openxmlformats.org/markup-compatibility/2006" xmlns:p14="http://schemas.microsoft.com/office/powerpoint/2010/main">
    <mc:Choice Requires="p14">
      <p:transition spd="slow" p14:dur="2000" advTm="43474"/>
    </mc:Choice>
    <mc:Fallback xmlns="">
      <p:transition spd="slow" advTm="43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Compensatory States</a:t>
            </a:r>
          </a:p>
        </p:txBody>
      </p:sp>
      <p:sp>
        <p:nvSpPr>
          <p:cNvPr id="3" name="Content Placeholder 2"/>
          <p:cNvSpPr>
            <a:spLocks noGrp="1"/>
          </p:cNvSpPr>
          <p:nvPr>
            <p:ph idx="1"/>
          </p:nvPr>
        </p:nvSpPr>
        <p:spPr/>
        <p:txBody>
          <a:bodyPr>
            <a:normAutofit/>
          </a:bodyPr>
          <a:lstStyle/>
          <a:p>
            <a:r>
              <a:rPr lang="en-US" dirty="0"/>
              <a:t>Acid/base disorders rarely occur isolated from one another, rather they occur together creating a compensatory strategy to maintain homeostasis</a:t>
            </a:r>
          </a:p>
          <a:p>
            <a:endParaRPr lang="en-US" dirty="0"/>
          </a:p>
        </p:txBody>
      </p:sp>
      <p:graphicFrame>
        <p:nvGraphicFramePr>
          <p:cNvPr id="4" name="Table 3"/>
          <p:cNvGraphicFramePr>
            <a:graphicFrameLocks noGrp="1"/>
          </p:cNvGraphicFramePr>
          <p:nvPr/>
        </p:nvGraphicFramePr>
        <p:xfrm>
          <a:off x="2217106" y="3131510"/>
          <a:ext cx="6964471" cy="3264808"/>
        </p:xfrm>
        <a:graphic>
          <a:graphicData uri="http://schemas.openxmlformats.org/drawingml/2006/table">
            <a:tbl>
              <a:tblPr/>
              <a:tblGrid>
                <a:gridCol w="2478156">
                  <a:extLst>
                    <a:ext uri="{9D8B030D-6E8A-4147-A177-3AD203B41FA5}">
                      <a16:colId xmlns="" xmlns:a16="http://schemas.microsoft.com/office/drawing/2014/main" val="20000"/>
                    </a:ext>
                  </a:extLst>
                </a:gridCol>
                <a:gridCol w="4486315">
                  <a:extLst>
                    <a:ext uri="{9D8B030D-6E8A-4147-A177-3AD203B41FA5}">
                      <a16:colId xmlns="" xmlns:a16="http://schemas.microsoft.com/office/drawing/2014/main" val="20001"/>
                    </a:ext>
                  </a:extLst>
                </a:gridCol>
              </a:tblGrid>
              <a:tr h="408101">
                <a:tc>
                  <a:txBody>
                    <a:bodyPr/>
                    <a:lstStyle/>
                    <a:p>
                      <a:pPr algn="l" fontAlgn="b"/>
                      <a:r>
                        <a:rPr lang="en-US" sz="1400" b="0" i="0" u="none" strike="noStrike" dirty="0">
                          <a:solidFill>
                            <a:srgbClr val="000000"/>
                          </a:solidFill>
                          <a:latin typeface="Calibri"/>
                        </a:rPr>
                        <a:t>Respiratory Acidosis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latin typeface="Calibri"/>
                        </a:rPr>
                        <a:t>High HCO</a:t>
                      </a:r>
                      <a:r>
                        <a:rPr lang="en-US" sz="1400" b="0" i="0" u="none" strike="noStrike" baseline="-25000">
                          <a:solidFill>
                            <a:srgbClr val="000000"/>
                          </a:solidFill>
                          <a:latin typeface="Calibri"/>
                        </a:rPr>
                        <a:t>3</a:t>
                      </a:r>
                      <a:r>
                        <a:rPr lang="en-US" sz="1400" b="0" i="0" u="none" strike="noStrike">
                          <a:solidFill>
                            <a:srgbClr val="000000"/>
                          </a:solidFill>
                          <a:latin typeface="Calibri"/>
                        </a:rPr>
                        <a:t> = concurrent metabolic alkalosis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408101">
                <a:tc>
                  <a:txBody>
                    <a:bodyPr/>
                    <a:lstStyle/>
                    <a:p>
                      <a:pPr algn="l" fontAlgn="b"/>
                      <a:r>
                        <a:rPr lang="en-US" sz="1400" b="0" i="0" u="none" strike="noStrike" dirty="0">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l" fontAlgn="b"/>
                      <a:r>
                        <a:rPr lang="en-US" sz="1400" b="0" i="0" u="none" strike="noStrike">
                          <a:solidFill>
                            <a:srgbClr val="000000"/>
                          </a:solidFill>
                          <a:latin typeface="Calibri"/>
                        </a:rPr>
                        <a:t>Low HCO</a:t>
                      </a:r>
                      <a:r>
                        <a:rPr lang="en-US" sz="1400" b="0" i="0" u="none" strike="noStrike" baseline="-25000">
                          <a:solidFill>
                            <a:srgbClr val="000000"/>
                          </a:solidFill>
                          <a:latin typeface="Calibri"/>
                        </a:rPr>
                        <a:t>3</a:t>
                      </a:r>
                      <a:r>
                        <a:rPr lang="en-US" sz="1400" b="0" i="0" u="none" strike="noStrike">
                          <a:solidFill>
                            <a:srgbClr val="000000"/>
                          </a:solidFill>
                          <a:latin typeface="Calibri"/>
                        </a:rPr>
                        <a:t> = concurrent metabolic acidosis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408101">
                <a:tc>
                  <a:txBody>
                    <a:bodyPr/>
                    <a:lstStyle/>
                    <a:p>
                      <a:pPr algn="l" fontAlgn="b"/>
                      <a:r>
                        <a:rPr lang="en-US" sz="1400" b="0" i="0" u="none" strike="noStrike">
                          <a:solidFill>
                            <a:srgbClr val="000000"/>
                          </a:solidFill>
                          <a:latin typeface="Calibri"/>
                        </a:rPr>
                        <a:t>Respiratory Alkalosis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Calibri"/>
                        </a:rPr>
                        <a:t>High HCO</a:t>
                      </a:r>
                      <a:r>
                        <a:rPr lang="en-US" sz="1400" b="0" i="0" u="none" strike="noStrike" baseline="-25000" dirty="0">
                          <a:solidFill>
                            <a:srgbClr val="000000"/>
                          </a:solidFill>
                          <a:latin typeface="Calibri"/>
                        </a:rPr>
                        <a:t>3</a:t>
                      </a:r>
                      <a:r>
                        <a:rPr lang="en-US" sz="1400" b="0" i="0" u="none" strike="noStrike" dirty="0">
                          <a:solidFill>
                            <a:srgbClr val="000000"/>
                          </a:solidFill>
                          <a:latin typeface="Calibri"/>
                        </a:rPr>
                        <a:t> = concurrent metabolic alkalosis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408101">
                <a:tc>
                  <a:txBody>
                    <a:bodyPr/>
                    <a:lstStyle/>
                    <a:p>
                      <a:pPr algn="l" fontAlgn="b"/>
                      <a:r>
                        <a:rPr lang="en-US" sz="1400" b="0" i="0" u="none" strike="noStrike">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l" fontAlgn="b"/>
                      <a:r>
                        <a:rPr lang="en-US" sz="1400" b="0" i="0" u="none" strike="noStrike" dirty="0">
                          <a:solidFill>
                            <a:srgbClr val="000000"/>
                          </a:solidFill>
                          <a:latin typeface="Calibri"/>
                        </a:rPr>
                        <a:t>Low HCO</a:t>
                      </a:r>
                      <a:r>
                        <a:rPr lang="en-US" sz="1400" b="0" i="0" u="none" strike="noStrike" baseline="-25000" dirty="0">
                          <a:solidFill>
                            <a:srgbClr val="000000"/>
                          </a:solidFill>
                          <a:latin typeface="Calibri"/>
                        </a:rPr>
                        <a:t>3</a:t>
                      </a:r>
                      <a:r>
                        <a:rPr lang="en-US" sz="1400" b="0" i="0" u="none" strike="noStrike" dirty="0">
                          <a:solidFill>
                            <a:srgbClr val="000000"/>
                          </a:solidFill>
                          <a:latin typeface="Calibri"/>
                        </a:rPr>
                        <a:t> = concurrent metabolic acidosis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408101">
                <a:tc>
                  <a:txBody>
                    <a:bodyPr/>
                    <a:lstStyle/>
                    <a:p>
                      <a:pPr algn="l" fontAlgn="b"/>
                      <a:r>
                        <a:rPr lang="en-US" sz="1400" b="0" i="0" u="none" strike="noStrike" dirty="0">
                          <a:solidFill>
                            <a:srgbClr val="000000"/>
                          </a:solidFill>
                          <a:latin typeface="Calibri"/>
                        </a:rPr>
                        <a:t>Metabolic Acidosis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Calibri"/>
                        </a:rPr>
                        <a:t>High pCO</a:t>
                      </a:r>
                      <a:r>
                        <a:rPr lang="en-US" sz="1400" b="0" i="0" u="none" strike="noStrike" baseline="-25000" dirty="0">
                          <a:solidFill>
                            <a:srgbClr val="000000"/>
                          </a:solidFill>
                          <a:latin typeface="Calibri"/>
                        </a:rPr>
                        <a:t>2</a:t>
                      </a:r>
                      <a:r>
                        <a:rPr lang="en-US" sz="1400" b="0" i="0" u="none" strike="noStrike" dirty="0">
                          <a:solidFill>
                            <a:srgbClr val="000000"/>
                          </a:solidFill>
                          <a:latin typeface="Calibri"/>
                        </a:rPr>
                        <a:t> = concurrent respiratory acidosis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408101">
                <a:tc>
                  <a:txBody>
                    <a:bodyPr/>
                    <a:lstStyle/>
                    <a:p>
                      <a:pPr algn="l" fontAlgn="b"/>
                      <a:r>
                        <a:rPr lang="en-US" sz="1400" b="0" i="0" u="none" strike="noStrike" dirty="0">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l" fontAlgn="b"/>
                      <a:r>
                        <a:rPr lang="en-US" sz="1400" b="0" i="0" u="none" strike="noStrike" dirty="0">
                          <a:solidFill>
                            <a:srgbClr val="000000"/>
                          </a:solidFill>
                          <a:latin typeface="Calibri"/>
                        </a:rPr>
                        <a:t>Low pCO</a:t>
                      </a:r>
                      <a:r>
                        <a:rPr lang="en-US" sz="1400" b="0" i="0" u="none" strike="noStrike" baseline="-25000" dirty="0">
                          <a:solidFill>
                            <a:srgbClr val="000000"/>
                          </a:solidFill>
                          <a:latin typeface="Calibri"/>
                        </a:rPr>
                        <a:t>2</a:t>
                      </a:r>
                      <a:r>
                        <a:rPr lang="en-US" sz="1400" b="0" i="0" u="none" strike="noStrike" dirty="0">
                          <a:solidFill>
                            <a:srgbClr val="000000"/>
                          </a:solidFill>
                          <a:latin typeface="Calibri"/>
                        </a:rPr>
                        <a:t> = concurrent respiratory alkalosis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408101">
                <a:tc>
                  <a:txBody>
                    <a:bodyPr/>
                    <a:lstStyle/>
                    <a:p>
                      <a:pPr algn="l" fontAlgn="b"/>
                      <a:r>
                        <a:rPr lang="en-US" sz="1400" b="0" i="0" u="none" strike="noStrike">
                          <a:solidFill>
                            <a:srgbClr val="000000"/>
                          </a:solidFill>
                          <a:latin typeface="Calibri"/>
                        </a:rPr>
                        <a:t>Metabolic Alkalosis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Calibri"/>
                        </a:rPr>
                        <a:t>High pCO</a:t>
                      </a:r>
                      <a:r>
                        <a:rPr lang="en-US" sz="1400" b="0" i="0" u="none" strike="noStrike" baseline="-25000" dirty="0">
                          <a:solidFill>
                            <a:srgbClr val="000000"/>
                          </a:solidFill>
                          <a:latin typeface="Calibri"/>
                        </a:rPr>
                        <a:t>2</a:t>
                      </a:r>
                      <a:r>
                        <a:rPr lang="en-US" sz="1400" b="0" i="0" u="none" strike="noStrike" dirty="0">
                          <a:solidFill>
                            <a:srgbClr val="000000"/>
                          </a:solidFill>
                          <a:latin typeface="Calibri"/>
                        </a:rPr>
                        <a:t> = concurrent respiratory acidosis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408101">
                <a:tc>
                  <a:txBody>
                    <a:bodyPr/>
                    <a:lstStyle/>
                    <a:p>
                      <a:pPr algn="l" fontAlgn="b"/>
                      <a:r>
                        <a:rPr lang="en-US" sz="1400" b="0" i="0" u="none" strike="noStrike">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l" fontAlgn="b"/>
                      <a:r>
                        <a:rPr lang="en-US" sz="1400" b="0" i="0" u="none" strike="noStrike" dirty="0">
                          <a:solidFill>
                            <a:srgbClr val="000000"/>
                          </a:solidFill>
                          <a:latin typeface="Calibri"/>
                        </a:rPr>
                        <a:t>Low pCO</a:t>
                      </a:r>
                      <a:r>
                        <a:rPr lang="en-US" sz="1400" b="0" i="0" u="none" strike="noStrike" baseline="-25000" dirty="0">
                          <a:solidFill>
                            <a:srgbClr val="000000"/>
                          </a:solidFill>
                          <a:latin typeface="Calibri"/>
                        </a:rPr>
                        <a:t>2</a:t>
                      </a:r>
                      <a:r>
                        <a:rPr lang="en-US" sz="1400" b="0" i="0" u="none" strike="noStrike" dirty="0">
                          <a:solidFill>
                            <a:srgbClr val="000000"/>
                          </a:solidFill>
                          <a:latin typeface="Calibri"/>
                        </a:rPr>
                        <a:t> = concurrent respiratory alkalosis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bl>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731271339"/>
      </p:ext>
    </p:extLst>
  </p:cSld>
  <p:clrMapOvr>
    <a:masterClrMapping/>
  </p:clrMapOvr>
  <mc:AlternateContent xmlns:mc="http://schemas.openxmlformats.org/markup-compatibility/2006" xmlns:p14="http://schemas.microsoft.com/office/powerpoint/2010/main">
    <mc:Choice Requires="p14">
      <p:transition spd="slow" p14:dur="2000" advTm="12382"/>
    </mc:Choice>
    <mc:Fallback xmlns="">
      <p:transition spd="slow" advTm="12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gn="ctr"/>
            <a:r>
              <a:rPr lang="en-US" dirty="0"/>
              <a:t>Determining Acid/Base Status </a:t>
            </a:r>
            <a:br>
              <a:rPr lang="en-US" dirty="0"/>
            </a:br>
            <a:r>
              <a:rPr lang="en-US" dirty="0"/>
              <a:t>with Blood Gases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836941602"/>
      </p:ext>
    </p:extLst>
  </p:cSld>
  <p:clrMapOvr>
    <a:masterClrMapping/>
  </p:clrMapOvr>
  <mc:AlternateContent xmlns:mc="http://schemas.openxmlformats.org/markup-compatibility/2006" xmlns:p14="http://schemas.microsoft.com/office/powerpoint/2010/main">
    <mc:Choice Requires="p14">
      <p:transition spd="slow" p14:dur="2000" advTm="14416"/>
    </mc:Choice>
    <mc:Fallback xmlns="">
      <p:transition spd="slow" advTm="14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Calculating GIR </a:t>
            </a:r>
          </a:p>
        </p:txBody>
      </p:sp>
      <p:sp>
        <p:nvSpPr>
          <p:cNvPr id="3" name="Content Placeholder 2"/>
          <p:cNvSpPr>
            <a:spLocks noGrp="1"/>
          </p:cNvSpPr>
          <p:nvPr>
            <p:ph idx="1"/>
          </p:nvPr>
        </p:nvSpPr>
        <p:spPr/>
        <p:txBody>
          <a:bodyPr/>
          <a:lstStyle/>
          <a:p>
            <a:r>
              <a:rPr lang="en-US" dirty="0"/>
              <a:t>Calculating Glucose Infusion Rate (GIR) = mg/kg/min</a:t>
            </a:r>
          </a:p>
          <a:p>
            <a:pPr lvl="1"/>
            <a:r>
              <a:rPr lang="en-US" b="1" dirty="0"/>
              <a:t>mg</a:t>
            </a:r>
            <a:r>
              <a:rPr lang="en-US" dirty="0"/>
              <a:t> dextrose ÷ weight (</a:t>
            </a:r>
            <a:r>
              <a:rPr lang="en-US" b="1" dirty="0"/>
              <a:t>kg</a:t>
            </a:r>
            <a:r>
              <a:rPr lang="en-US" dirty="0"/>
              <a:t>) ÷ 1440 </a:t>
            </a:r>
            <a:r>
              <a:rPr lang="en-US" b="1" dirty="0"/>
              <a:t>minutes</a:t>
            </a:r>
            <a:r>
              <a:rPr lang="en-US" dirty="0"/>
              <a:t> (1440 mins in a day if infusing over 24 hours)</a:t>
            </a:r>
          </a:p>
          <a:p>
            <a:endParaRPr lang="en-US" dirty="0"/>
          </a:p>
          <a:p>
            <a:endParaRPr lang="en-US" dirty="0"/>
          </a:p>
        </p:txBody>
      </p:sp>
      <p:pic>
        <p:nvPicPr>
          <p:cNvPr id="4" name="Picture 3"/>
          <p:cNvPicPr>
            <a:picLocks noChangeAspect="1"/>
          </p:cNvPicPr>
          <p:nvPr/>
        </p:nvPicPr>
        <p:blipFill>
          <a:blip r:embed="rId4"/>
          <a:stretch>
            <a:fillRect/>
          </a:stretch>
        </p:blipFill>
        <p:spPr>
          <a:xfrm>
            <a:off x="3029816" y="3429000"/>
            <a:ext cx="6132368" cy="2413604"/>
          </a:xfrm>
          <a:prstGeom prst="rect">
            <a:avLst/>
          </a:prstGeom>
        </p:spPr>
      </p:pic>
      <p:pic>
        <p:nvPicPr>
          <p:cNvPr id="8" name="Audio 7">
            <a:hlinkClick r:id="" action="ppaction://media"/>
            <a:extLst>
              <a:ext uri="{FF2B5EF4-FFF2-40B4-BE49-F238E27FC236}">
                <a16:creationId xmlns="" xmlns:a16="http://schemas.microsoft.com/office/drawing/2014/main" id="{1D9A245E-11AB-446B-845A-4B7D671B67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48374574"/>
      </p:ext>
    </p:extLst>
  </p:cSld>
  <p:clrMapOvr>
    <a:masterClrMapping/>
  </p:clrMapOvr>
  <mc:AlternateContent xmlns:mc="http://schemas.openxmlformats.org/markup-compatibility/2006" xmlns:p14="http://schemas.microsoft.com/office/powerpoint/2010/main">
    <mc:Choice Requires="p14">
      <p:transition spd="slow" p14:dur="2000" advTm="27502"/>
    </mc:Choice>
    <mc:Fallback xmlns="">
      <p:transition spd="slow" advTm="27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1554" y="274638"/>
            <a:ext cx="8453718" cy="1143000"/>
          </a:xfrm>
        </p:spPr>
        <p:txBody>
          <a:bodyPr>
            <a:normAutofit fontScale="90000"/>
          </a:bodyPr>
          <a:lstStyle/>
          <a:p>
            <a:pPr algn="ctr"/>
            <a:r>
              <a:rPr lang="en-US" dirty="0"/>
              <a:t>Decision Tree with Blood Gases</a:t>
            </a:r>
          </a:p>
        </p:txBody>
      </p:sp>
      <p:sp>
        <p:nvSpPr>
          <p:cNvPr id="3" name="TextBox 2"/>
          <p:cNvSpPr txBox="1"/>
          <p:nvPr/>
        </p:nvSpPr>
        <p:spPr>
          <a:xfrm>
            <a:off x="5872442" y="1232972"/>
            <a:ext cx="505946" cy="369332"/>
          </a:xfrm>
          <a:prstGeom prst="rect">
            <a:avLst/>
          </a:prstGeom>
          <a:noFill/>
        </p:spPr>
        <p:txBody>
          <a:bodyPr wrap="square" rtlCol="0">
            <a:spAutoFit/>
          </a:bodyPr>
          <a:lstStyle/>
          <a:p>
            <a:r>
              <a:rPr lang="en-US" dirty="0"/>
              <a:t>pH</a:t>
            </a:r>
          </a:p>
        </p:txBody>
      </p:sp>
      <p:cxnSp>
        <p:nvCxnSpPr>
          <p:cNvPr id="5" name="Straight Arrow Connector 4"/>
          <p:cNvCxnSpPr/>
          <p:nvPr/>
        </p:nvCxnSpPr>
        <p:spPr>
          <a:xfrm flipH="1">
            <a:off x="4792756" y="1625007"/>
            <a:ext cx="1183339" cy="73449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990414" y="2477852"/>
            <a:ext cx="1604682" cy="369332"/>
          </a:xfrm>
          <a:prstGeom prst="rect">
            <a:avLst/>
          </a:prstGeom>
          <a:noFill/>
        </p:spPr>
        <p:txBody>
          <a:bodyPr wrap="square" rtlCol="0">
            <a:spAutoFit/>
          </a:bodyPr>
          <a:lstStyle/>
          <a:p>
            <a:r>
              <a:rPr lang="en-US" dirty="0"/>
              <a:t>Alkalosis</a:t>
            </a:r>
          </a:p>
        </p:txBody>
      </p:sp>
      <p:cxnSp>
        <p:nvCxnSpPr>
          <p:cNvPr id="9" name="Straight Arrow Connector 8"/>
          <p:cNvCxnSpPr/>
          <p:nvPr/>
        </p:nvCxnSpPr>
        <p:spPr>
          <a:xfrm flipH="1">
            <a:off x="3738283" y="2845372"/>
            <a:ext cx="699249" cy="62756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634753" y="1625006"/>
            <a:ext cx="690283" cy="369332"/>
          </a:xfrm>
          <a:prstGeom prst="rect">
            <a:avLst/>
          </a:prstGeom>
          <a:noFill/>
        </p:spPr>
        <p:txBody>
          <a:bodyPr wrap="square" rtlCol="0">
            <a:spAutoFit/>
          </a:bodyPr>
          <a:lstStyle/>
          <a:p>
            <a:r>
              <a:rPr lang="en-US" dirty="0"/>
              <a:t>High </a:t>
            </a:r>
          </a:p>
        </p:txBody>
      </p:sp>
      <p:sp>
        <p:nvSpPr>
          <p:cNvPr id="15" name="TextBox 14"/>
          <p:cNvSpPr txBox="1"/>
          <p:nvPr/>
        </p:nvSpPr>
        <p:spPr>
          <a:xfrm>
            <a:off x="2517961" y="3453191"/>
            <a:ext cx="1549774" cy="369332"/>
          </a:xfrm>
          <a:prstGeom prst="rect">
            <a:avLst/>
          </a:prstGeom>
          <a:noFill/>
        </p:spPr>
        <p:txBody>
          <a:bodyPr wrap="square" rtlCol="0">
            <a:spAutoFit/>
          </a:bodyPr>
          <a:lstStyle/>
          <a:p>
            <a:r>
              <a:rPr lang="en-US" dirty="0"/>
              <a:t>Altered pCO</a:t>
            </a:r>
            <a:r>
              <a:rPr lang="en-US" baseline="-25000" dirty="0"/>
              <a:t>2</a:t>
            </a:r>
          </a:p>
        </p:txBody>
      </p:sp>
      <p:cxnSp>
        <p:nvCxnSpPr>
          <p:cNvPr id="17" name="Straight Arrow Connector 16"/>
          <p:cNvCxnSpPr/>
          <p:nvPr/>
        </p:nvCxnSpPr>
        <p:spPr>
          <a:xfrm flipH="1">
            <a:off x="2517962" y="3822523"/>
            <a:ext cx="453279" cy="63964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3397624" y="3822523"/>
            <a:ext cx="0" cy="122994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3514167" y="4092833"/>
            <a:ext cx="681316" cy="369332"/>
          </a:xfrm>
          <a:prstGeom prst="rect">
            <a:avLst/>
          </a:prstGeom>
          <a:noFill/>
        </p:spPr>
        <p:txBody>
          <a:bodyPr wrap="square" rtlCol="0">
            <a:spAutoFit/>
          </a:bodyPr>
          <a:lstStyle/>
          <a:p>
            <a:r>
              <a:rPr lang="en-US" dirty="0"/>
              <a:t>No</a:t>
            </a:r>
          </a:p>
        </p:txBody>
      </p:sp>
      <p:sp>
        <p:nvSpPr>
          <p:cNvPr id="21" name="TextBox 20"/>
          <p:cNvSpPr txBox="1"/>
          <p:nvPr/>
        </p:nvSpPr>
        <p:spPr>
          <a:xfrm>
            <a:off x="2030507" y="3830154"/>
            <a:ext cx="618565" cy="369332"/>
          </a:xfrm>
          <a:prstGeom prst="rect">
            <a:avLst/>
          </a:prstGeom>
          <a:noFill/>
        </p:spPr>
        <p:txBody>
          <a:bodyPr wrap="square" rtlCol="0">
            <a:spAutoFit/>
          </a:bodyPr>
          <a:lstStyle/>
          <a:p>
            <a:r>
              <a:rPr lang="en-US" dirty="0"/>
              <a:t>Yes</a:t>
            </a:r>
          </a:p>
        </p:txBody>
      </p:sp>
      <p:sp>
        <p:nvSpPr>
          <p:cNvPr id="22" name="TextBox 21"/>
          <p:cNvSpPr txBox="1"/>
          <p:nvPr/>
        </p:nvSpPr>
        <p:spPr>
          <a:xfrm>
            <a:off x="1788458" y="4518212"/>
            <a:ext cx="1389530" cy="369332"/>
          </a:xfrm>
          <a:prstGeom prst="rect">
            <a:avLst/>
          </a:prstGeom>
          <a:noFill/>
        </p:spPr>
        <p:txBody>
          <a:bodyPr wrap="square" rtlCol="0">
            <a:spAutoFit/>
          </a:bodyPr>
          <a:lstStyle/>
          <a:p>
            <a:r>
              <a:rPr lang="en-US" dirty="0"/>
              <a:t>Respiratory</a:t>
            </a:r>
          </a:p>
        </p:txBody>
      </p:sp>
      <p:sp>
        <p:nvSpPr>
          <p:cNvPr id="23" name="TextBox 22"/>
          <p:cNvSpPr txBox="1"/>
          <p:nvPr/>
        </p:nvSpPr>
        <p:spPr>
          <a:xfrm>
            <a:off x="2922497" y="5221052"/>
            <a:ext cx="1183340" cy="369332"/>
          </a:xfrm>
          <a:prstGeom prst="rect">
            <a:avLst/>
          </a:prstGeom>
          <a:noFill/>
        </p:spPr>
        <p:txBody>
          <a:bodyPr wrap="square" rtlCol="0">
            <a:spAutoFit/>
          </a:bodyPr>
          <a:lstStyle/>
          <a:p>
            <a:r>
              <a:rPr lang="en-US" dirty="0"/>
              <a:t>Metabolic</a:t>
            </a:r>
          </a:p>
        </p:txBody>
      </p:sp>
      <p:cxnSp>
        <p:nvCxnSpPr>
          <p:cNvPr id="26" name="Straight Arrow Connector 25"/>
          <p:cNvCxnSpPr/>
          <p:nvPr/>
        </p:nvCxnSpPr>
        <p:spPr>
          <a:xfrm>
            <a:off x="6194612" y="1602305"/>
            <a:ext cx="1192306" cy="75719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6893859" y="1602304"/>
            <a:ext cx="1013012" cy="369332"/>
          </a:xfrm>
          <a:prstGeom prst="rect">
            <a:avLst/>
          </a:prstGeom>
          <a:noFill/>
        </p:spPr>
        <p:txBody>
          <a:bodyPr wrap="square" rtlCol="0">
            <a:spAutoFit/>
          </a:bodyPr>
          <a:lstStyle/>
          <a:p>
            <a:r>
              <a:rPr lang="en-US" dirty="0"/>
              <a:t>Low</a:t>
            </a:r>
          </a:p>
        </p:txBody>
      </p:sp>
      <p:sp>
        <p:nvSpPr>
          <p:cNvPr id="28" name="TextBox 27"/>
          <p:cNvSpPr txBox="1"/>
          <p:nvPr/>
        </p:nvSpPr>
        <p:spPr>
          <a:xfrm>
            <a:off x="7064188" y="2477852"/>
            <a:ext cx="1192306" cy="369332"/>
          </a:xfrm>
          <a:prstGeom prst="rect">
            <a:avLst/>
          </a:prstGeom>
          <a:noFill/>
        </p:spPr>
        <p:txBody>
          <a:bodyPr wrap="square" rtlCol="0">
            <a:spAutoFit/>
          </a:bodyPr>
          <a:lstStyle/>
          <a:p>
            <a:r>
              <a:rPr lang="en-US" dirty="0"/>
              <a:t>Acidosis</a:t>
            </a:r>
          </a:p>
        </p:txBody>
      </p:sp>
      <p:cxnSp>
        <p:nvCxnSpPr>
          <p:cNvPr id="30" name="Straight Arrow Connector 29"/>
          <p:cNvCxnSpPr/>
          <p:nvPr/>
        </p:nvCxnSpPr>
        <p:spPr>
          <a:xfrm flipH="1">
            <a:off x="7064189" y="2847184"/>
            <a:ext cx="322731" cy="40700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5976097" y="3288270"/>
            <a:ext cx="1549774" cy="369332"/>
          </a:xfrm>
          <a:prstGeom prst="rect">
            <a:avLst/>
          </a:prstGeom>
          <a:noFill/>
        </p:spPr>
        <p:txBody>
          <a:bodyPr wrap="square" rtlCol="0">
            <a:spAutoFit/>
          </a:bodyPr>
          <a:lstStyle/>
          <a:p>
            <a:r>
              <a:rPr lang="en-US" dirty="0"/>
              <a:t>Altered pCO</a:t>
            </a:r>
            <a:r>
              <a:rPr lang="en-US" baseline="-25000" dirty="0"/>
              <a:t>2</a:t>
            </a:r>
          </a:p>
        </p:txBody>
      </p:sp>
      <p:cxnSp>
        <p:nvCxnSpPr>
          <p:cNvPr id="39" name="Straight Arrow Connector 38"/>
          <p:cNvCxnSpPr/>
          <p:nvPr/>
        </p:nvCxnSpPr>
        <p:spPr>
          <a:xfrm flipH="1">
            <a:off x="6194612" y="3645489"/>
            <a:ext cx="430306" cy="69520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6952130" y="3645488"/>
            <a:ext cx="434788" cy="6880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5885330" y="3657602"/>
            <a:ext cx="493059" cy="369332"/>
          </a:xfrm>
          <a:prstGeom prst="rect">
            <a:avLst/>
          </a:prstGeom>
          <a:noFill/>
        </p:spPr>
        <p:txBody>
          <a:bodyPr wrap="square" rtlCol="0">
            <a:spAutoFit/>
          </a:bodyPr>
          <a:lstStyle/>
          <a:p>
            <a:r>
              <a:rPr lang="en-US" dirty="0"/>
              <a:t>Yes</a:t>
            </a:r>
          </a:p>
        </p:txBody>
      </p:sp>
      <p:sp>
        <p:nvSpPr>
          <p:cNvPr id="46" name="TextBox 45"/>
          <p:cNvSpPr txBox="1"/>
          <p:nvPr/>
        </p:nvSpPr>
        <p:spPr>
          <a:xfrm>
            <a:off x="7274860" y="3657603"/>
            <a:ext cx="502023" cy="369331"/>
          </a:xfrm>
          <a:prstGeom prst="rect">
            <a:avLst/>
          </a:prstGeom>
          <a:noFill/>
        </p:spPr>
        <p:txBody>
          <a:bodyPr wrap="square" rtlCol="0">
            <a:spAutoFit/>
          </a:bodyPr>
          <a:lstStyle/>
          <a:p>
            <a:r>
              <a:rPr lang="en-US" dirty="0"/>
              <a:t>No</a:t>
            </a:r>
          </a:p>
        </p:txBody>
      </p:sp>
      <p:sp>
        <p:nvSpPr>
          <p:cNvPr id="47" name="TextBox 46"/>
          <p:cNvSpPr txBox="1"/>
          <p:nvPr/>
        </p:nvSpPr>
        <p:spPr>
          <a:xfrm>
            <a:off x="6952130" y="4481908"/>
            <a:ext cx="1272988" cy="369332"/>
          </a:xfrm>
          <a:prstGeom prst="rect">
            <a:avLst/>
          </a:prstGeom>
          <a:noFill/>
        </p:spPr>
        <p:txBody>
          <a:bodyPr wrap="square" rtlCol="0">
            <a:spAutoFit/>
          </a:bodyPr>
          <a:lstStyle/>
          <a:p>
            <a:r>
              <a:rPr lang="en-US" dirty="0"/>
              <a:t>Metabolic</a:t>
            </a:r>
          </a:p>
        </p:txBody>
      </p:sp>
      <p:cxnSp>
        <p:nvCxnSpPr>
          <p:cNvPr id="31" name="Straight Arrow Connector 30"/>
          <p:cNvCxnSpPr/>
          <p:nvPr/>
        </p:nvCxnSpPr>
        <p:spPr>
          <a:xfrm>
            <a:off x="7686116" y="2811307"/>
            <a:ext cx="341778" cy="44108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7906872" y="3288270"/>
            <a:ext cx="2052917" cy="369332"/>
          </a:xfrm>
          <a:prstGeom prst="rect">
            <a:avLst/>
          </a:prstGeom>
          <a:noFill/>
        </p:spPr>
        <p:txBody>
          <a:bodyPr wrap="square" rtlCol="0">
            <a:spAutoFit/>
          </a:bodyPr>
          <a:lstStyle/>
          <a:p>
            <a:r>
              <a:rPr lang="en-US" dirty="0"/>
              <a:t>Altered pHCO</a:t>
            </a:r>
            <a:r>
              <a:rPr lang="en-US" baseline="-25000" dirty="0"/>
              <a:t>3</a:t>
            </a:r>
          </a:p>
        </p:txBody>
      </p:sp>
      <p:cxnSp>
        <p:nvCxnSpPr>
          <p:cNvPr id="34" name="Straight Arrow Connector 33"/>
          <p:cNvCxnSpPr/>
          <p:nvPr/>
        </p:nvCxnSpPr>
        <p:spPr>
          <a:xfrm>
            <a:off x="9130554" y="3645488"/>
            <a:ext cx="286871" cy="5410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H="1">
            <a:off x="8673355" y="3657602"/>
            <a:ext cx="1" cy="10089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8027894" y="4702878"/>
            <a:ext cx="1389530" cy="369332"/>
          </a:xfrm>
          <a:prstGeom prst="rect">
            <a:avLst/>
          </a:prstGeom>
          <a:noFill/>
        </p:spPr>
        <p:txBody>
          <a:bodyPr wrap="square" rtlCol="0">
            <a:spAutoFit/>
          </a:bodyPr>
          <a:lstStyle/>
          <a:p>
            <a:r>
              <a:rPr lang="en-US" dirty="0"/>
              <a:t>Respiratory</a:t>
            </a:r>
          </a:p>
        </p:txBody>
      </p:sp>
      <p:sp>
        <p:nvSpPr>
          <p:cNvPr id="50" name="TextBox 49"/>
          <p:cNvSpPr txBox="1"/>
          <p:nvPr/>
        </p:nvSpPr>
        <p:spPr>
          <a:xfrm>
            <a:off x="5562600" y="4481908"/>
            <a:ext cx="1389530" cy="369332"/>
          </a:xfrm>
          <a:prstGeom prst="rect">
            <a:avLst/>
          </a:prstGeom>
          <a:noFill/>
        </p:spPr>
        <p:txBody>
          <a:bodyPr wrap="square" rtlCol="0">
            <a:spAutoFit/>
          </a:bodyPr>
          <a:lstStyle/>
          <a:p>
            <a:r>
              <a:rPr lang="en-US" dirty="0"/>
              <a:t>Respiratory</a:t>
            </a:r>
          </a:p>
        </p:txBody>
      </p:sp>
      <p:sp>
        <p:nvSpPr>
          <p:cNvPr id="51" name="TextBox 50"/>
          <p:cNvSpPr txBox="1"/>
          <p:nvPr/>
        </p:nvSpPr>
        <p:spPr>
          <a:xfrm>
            <a:off x="9278470" y="4297242"/>
            <a:ext cx="1389530" cy="369332"/>
          </a:xfrm>
          <a:prstGeom prst="rect">
            <a:avLst/>
          </a:prstGeom>
          <a:noFill/>
        </p:spPr>
        <p:txBody>
          <a:bodyPr wrap="square" rtlCol="0">
            <a:spAutoFit/>
          </a:bodyPr>
          <a:lstStyle/>
          <a:p>
            <a:r>
              <a:rPr lang="en-US" dirty="0"/>
              <a:t>Metabolic</a:t>
            </a:r>
          </a:p>
        </p:txBody>
      </p:sp>
      <p:cxnSp>
        <p:nvCxnSpPr>
          <p:cNvPr id="61" name="Straight Arrow Connector 60"/>
          <p:cNvCxnSpPr/>
          <p:nvPr/>
        </p:nvCxnSpPr>
        <p:spPr>
          <a:xfrm>
            <a:off x="4634752" y="2847184"/>
            <a:ext cx="532280" cy="62575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0" name="TextBox 69"/>
          <p:cNvSpPr txBox="1"/>
          <p:nvPr/>
        </p:nvSpPr>
        <p:spPr>
          <a:xfrm>
            <a:off x="9417425" y="3645488"/>
            <a:ext cx="493059" cy="369332"/>
          </a:xfrm>
          <a:prstGeom prst="rect">
            <a:avLst/>
          </a:prstGeom>
          <a:noFill/>
        </p:spPr>
        <p:txBody>
          <a:bodyPr wrap="square" rtlCol="0">
            <a:spAutoFit/>
          </a:bodyPr>
          <a:lstStyle/>
          <a:p>
            <a:r>
              <a:rPr lang="en-US" dirty="0"/>
              <a:t>Yes</a:t>
            </a:r>
          </a:p>
        </p:txBody>
      </p:sp>
      <p:sp>
        <p:nvSpPr>
          <p:cNvPr id="71" name="TextBox 70"/>
          <p:cNvSpPr txBox="1"/>
          <p:nvPr/>
        </p:nvSpPr>
        <p:spPr>
          <a:xfrm>
            <a:off x="8171332" y="3842268"/>
            <a:ext cx="502023" cy="369331"/>
          </a:xfrm>
          <a:prstGeom prst="rect">
            <a:avLst/>
          </a:prstGeom>
          <a:noFill/>
        </p:spPr>
        <p:txBody>
          <a:bodyPr wrap="square" rtlCol="0">
            <a:spAutoFit/>
          </a:bodyPr>
          <a:lstStyle/>
          <a:p>
            <a:r>
              <a:rPr lang="en-US" dirty="0"/>
              <a:t>No</a:t>
            </a:r>
          </a:p>
        </p:txBody>
      </p:sp>
      <p:sp>
        <p:nvSpPr>
          <p:cNvPr id="73" name="TextBox 72"/>
          <p:cNvSpPr txBox="1"/>
          <p:nvPr/>
        </p:nvSpPr>
        <p:spPr>
          <a:xfrm>
            <a:off x="4195483" y="3472935"/>
            <a:ext cx="1549774" cy="369332"/>
          </a:xfrm>
          <a:prstGeom prst="rect">
            <a:avLst/>
          </a:prstGeom>
          <a:noFill/>
        </p:spPr>
        <p:txBody>
          <a:bodyPr wrap="square" rtlCol="0">
            <a:spAutoFit/>
          </a:bodyPr>
          <a:lstStyle/>
          <a:p>
            <a:r>
              <a:rPr lang="en-US" dirty="0"/>
              <a:t>Altered pHCO</a:t>
            </a:r>
            <a:r>
              <a:rPr lang="en-US" baseline="-25000" dirty="0"/>
              <a:t>3</a:t>
            </a:r>
          </a:p>
        </p:txBody>
      </p:sp>
      <p:sp>
        <p:nvSpPr>
          <p:cNvPr id="78" name="TextBox 77"/>
          <p:cNvSpPr txBox="1"/>
          <p:nvPr/>
        </p:nvSpPr>
        <p:spPr>
          <a:xfrm>
            <a:off x="4195484" y="3908167"/>
            <a:ext cx="493059" cy="369332"/>
          </a:xfrm>
          <a:prstGeom prst="rect">
            <a:avLst/>
          </a:prstGeom>
          <a:noFill/>
        </p:spPr>
        <p:txBody>
          <a:bodyPr wrap="square" rtlCol="0">
            <a:spAutoFit/>
          </a:bodyPr>
          <a:lstStyle/>
          <a:p>
            <a:r>
              <a:rPr lang="en-US" dirty="0"/>
              <a:t>Yes</a:t>
            </a:r>
          </a:p>
        </p:txBody>
      </p:sp>
      <p:cxnSp>
        <p:nvCxnSpPr>
          <p:cNvPr id="79" name="Straight Arrow Connector 78"/>
          <p:cNvCxnSpPr/>
          <p:nvPr/>
        </p:nvCxnSpPr>
        <p:spPr>
          <a:xfrm flipH="1">
            <a:off x="4577602" y="3842268"/>
            <a:ext cx="430306" cy="69520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0" name="TextBox 79"/>
          <p:cNvSpPr txBox="1"/>
          <p:nvPr/>
        </p:nvSpPr>
        <p:spPr>
          <a:xfrm>
            <a:off x="3894044" y="4634308"/>
            <a:ext cx="1272988" cy="369332"/>
          </a:xfrm>
          <a:prstGeom prst="rect">
            <a:avLst/>
          </a:prstGeom>
          <a:noFill/>
        </p:spPr>
        <p:txBody>
          <a:bodyPr wrap="square" rtlCol="0">
            <a:spAutoFit/>
          </a:bodyPr>
          <a:lstStyle/>
          <a:p>
            <a:r>
              <a:rPr lang="en-US" dirty="0"/>
              <a:t>Metabolic</a:t>
            </a:r>
          </a:p>
        </p:txBody>
      </p:sp>
      <p:cxnSp>
        <p:nvCxnSpPr>
          <p:cNvPr id="81" name="Straight Arrow Connector 80"/>
          <p:cNvCxnSpPr/>
          <p:nvPr/>
        </p:nvCxnSpPr>
        <p:spPr>
          <a:xfrm>
            <a:off x="5167032" y="3830155"/>
            <a:ext cx="0" cy="163831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3" name="TextBox 82"/>
          <p:cNvSpPr txBox="1"/>
          <p:nvPr/>
        </p:nvSpPr>
        <p:spPr>
          <a:xfrm>
            <a:off x="4495799" y="5468471"/>
            <a:ext cx="1389530" cy="369332"/>
          </a:xfrm>
          <a:prstGeom prst="rect">
            <a:avLst/>
          </a:prstGeom>
          <a:noFill/>
        </p:spPr>
        <p:txBody>
          <a:bodyPr wrap="square" rtlCol="0">
            <a:spAutoFit/>
          </a:bodyPr>
          <a:lstStyle/>
          <a:p>
            <a:r>
              <a:rPr lang="en-US" dirty="0"/>
              <a:t>Respiratory</a:t>
            </a:r>
          </a:p>
        </p:txBody>
      </p:sp>
      <p:sp>
        <p:nvSpPr>
          <p:cNvPr id="84" name="TextBox 83"/>
          <p:cNvSpPr txBox="1"/>
          <p:nvPr/>
        </p:nvSpPr>
        <p:spPr>
          <a:xfrm>
            <a:off x="5243235" y="4026935"/>
            <a:ext cx="502023" cy="369331"/>
          </a:xfrm>
          <a:prstGeom prst="rect">
            <a:avLst/>
          </a:prstGeom>
          <a:noFill/>
        </p:spPr>
        <p:txBody>
          <a:bodyPr wrap="square" rtlCol="0">
            <a:spAutoFit/>
          </a:bodyPr>
          <a:lstStyle/>
          <a:p>
            <a:r>
              <a:rPr lang="en-US" dirty="0"/>
              <a:t>No</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771857729"/>
      </p:ext>
    </p:extLst>
  </p:cSld>
  <p:clrMapOvr>
    <a:masterClrMapping/>
  </p:clrMapOvr>
  <mc:AlternateContent xmlns:mc="http://schemas.openxmlformats.org/markup-compatibility/2006" xmlns:p14="http://schemas.microsoft.com/office/powerpoint/2010/main">
    <mc:Choice Requires="p14">
      <p:transition spd="slow" p14:dur="2000" advTm="11963"/>
    </mc:Choice>
    <mc:Fallback xmlns="">
      <p:transition spd="slow" advTm="11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about acetate and chloride?</a:t>
            </a:r>
          </a:p>
        </p:txBody>
      </p:sp>
      <p:sp>
        <p:nvSpPr>
          <p:cNvPr id="3" name="Content Placeholder 2"/>
          <p:cNvSpPr>
            <a:spLocks noGrp="1"/>
          </p:cNvSpPr>
          <p:nvPr>
            <p:ph idx="1"/>
          </p:nvPr>
        </p:nvSpPr>
        <p:spPr/>
        <p:txBody>
          <a:bodyPr>
            <a:normAutofit fontScale="92500" lnSpcReduction="10000"/>
          </a:bodyPr>
          <a:lstStyle/>
          <a:p>
            <a:r>
              <a:rPr lang="en-US" dirty="0"/>
              <a:t>Acetate: Base solution in TPN</a:t>
            </a:r>
          </a:p>
          <a:p>
            <a:pPr lvl="2"/>
            <a:r>
              <a:rPr lang="en-US" dirty="0"/>
              <a:t>Liver converts acetate to bicarbonate</a:t>
            </a:r>
          </a:p>
          <a:p>
            <a:pPr lvl="1"/>
            <a:r>
              <a:rPr lang="en-US" dirty="0"/>
              <a:t>↑ pH</a:t>
            </a:r>
          </a:p>
          <a:p>
            <a:pPr lvl="2"/>
            <a:r>
              <a:rPr lang="en-US" dirty="0"/>
              <a:t>↑ HCO</a:t>
            </a:r>
            <a:r>
              <a:rPr lang="en-US" baseline="-25000" dirty="0"/>
              <a:t>3</a:t>
            </a:r>
          </a:p>
          <a:p>
            <a:pPr lvl="2"/>
            <a:r>
              <a:rPr lang="en-US" dirty="0"/>
              <a:t>↓ pCO</a:t>
            </a:r>
            <a:r>
              <a:rPr lang="en-US" baseline="-25000" dirty="0"/>
              <a:t>2</a:t>
            </a:r>
          </a:p>
          <a:p>
            <a:pPr lvl="2"/>
            <a:r>
              <a:rPr lang="en-US" b="1" dirty="0"/>
              <a:t>Decrease amount of acetate (if applicable) by adding back chloride </a:t>
            </a:r>
          </a:p>
          <a:p>
            <a:pPr lvl="3"/>
            <a:r>
              <a:rPr lang="en-US" b="1" dirty="0"/>
              <a:t>Treatment for metabolic alkalosis</a:t>
            </a:r>
          </a:p>
          <a:p>
            <a:r>
              <a:rPr lang="en-US" dirty="0"/>
              <a:t>Chloride: Acid solution in TPN</a:t>
            </a:r>
          </a:p>
          <a:p>
            <a:pPr lvl="1"/>
            <a:r>
              <a:rPr lang="en-US" dirty="0"/>
              <a:t>↓ pH</a:t>
            </a:r>
          </a:p>
          <a:p>
            <a:pPr lvl="2"/>
            <a:r>
              <a:rPr lang="en-US" dirty="0"/>
              <a:t>↓ HCO</a:t>
            </a:r>
            <a:r>
              <a:rPr lang="en-US" baseline="-25000" dirty="0"/>
              <a:t>3</a:t>
            </a:r>
          </a:p>
          <a:p>
            <a:pPr lvl="2"/>
            <a:r>
              <a:rPr lang="en-US" dirty="0"/>
              <a:t>↑ pCO</a:t>
            </a:r>
            <a:r>
              <a:rPr lang="en-US" baseline="-25000" dirty="0"/>
              <a:t>2</a:t>
            </a:r>
          </a:p>
          <a:p>
            <a:pPr lvl="2"/>
            <a:r>
              <a:rPr lang="en-US" b="1" dirty="0"/>
              <a:t>Increase amount of acetate (if applicable) by decreasing chloride </a:t>
            </a:r>
          </a:p>
          <a:p>
            <a:pPr lvl="3"/>
            <a:r>
              <a:rPr lang="en-US" b="1" dirty="0"/>
              <a:t>Treatment for metabolic acidosis</a:t>
            </a:r>
          </a:p>
          <a:p>
            <a:pPr lvl="2"/>
            <a:endParaRPr lang="en-US" dirty="0"/>
          </a:p>
          <a:p>
            <a:pPr lvl="1"/>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600095245"/>
      </p:ext>
    </p:extLst>
  </p:cSld>
  <p:clrMapOvr>
    <a:masterClrMapping/>
  </p:clrMapOvr>
  <mc:AlternateContent xmlns:mc="http://schemas.openxmlformats.org/markup-compatibility/2006" xmlns:p14="http://schemas.microsoft.com/office/powerpoint/2010/main">
    <mc:Choice Requires="p14">
      <p:transition spd="slow" p14:dur="2000" advTm="13944"/>
    </mc:Choice>
    <mc:Fallback xmlns="">
      <p:transition spd="slow" advTm="13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about base excess?</a:t>
            </a:r>
          </a:p>
        </p:txBody>
      </p:sp>
      <p:sp>
        <p:nvSpPr>
          <p:cNvPr id="3" name="Content Placeholder 2"/>
          <p:cNvSpPr>
            <a:spLocks noGrp="1"/>
          </p:cNvSpPr>
          <p:nvPr>
            <p:ph idx="1"/>
          </p:nvPr>
        </p:nvSpPr>
        <p:spPr/>
        <p:txBody>
          <a:bodyPr/>
          <a:lstStyle/>
          <a:p>
            <a:r>
              <a:rPr lang="en-US" dirty="0"/>
              <a:t>“Normal” base excess is near 0</a:t>
            </a:r>
          </a:p>
          <a:p>
            <a:r>
              <a:rPr lang="en-US" dirty="0"/>
              <a:t>Important to watch trends over time</a:t>
            </a:r>
          </a:p>
          <a:p>
            <a:pPr lvl="1"/>
            <a:r>
              <a:rPr lang="en-US" dirty="0"/>
              <a:t>If trending negative: consider adding acetate</a:t>
            </a:r>
          </a:p>
          <a:p>
            <a:pPr lvl="1"/>
            <a:r>
              <a:rPr lang="en-US" dirty="0"/>
              <a:t>If trending positive: reduce or remove acetate</a:t>
            </a:r>
          </a:p>
          <a:p>
            <a:pPr lvl="1"/>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854372842"/>
      </p:ext>
    </p:extLst>
  </p:cSld>
  <p:clrMapOvr>
    <a:masterClrMapping/>
  </p:clrMapOvr>
  <mc:AlternateContent xmlns:mc="http://schemas.openxmlformats.org/markup-compatibility/2006" xmlns:p14="http://schemas.microsoft.com/office/powerpoint/2010/main">
    <mc:Choice Requires="p14">
      <p:transition spd="slow" p14:dur="2000" advTm="45087"/>
    </mc:Choice>
    <mc:Fallback xmlns="">
      <p:transition spd="slow" advTm="45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 Lab Values (CW specific)</a:t>
            </a:r>
          </a:p>
        </p:txBody>
      </p:sp>
      <p:sp>
        <p:nvSpPr>
          <p:cNvPr id="3" name="Content Placeholder 2"/>
          <p:cNvSpPr>
            <a:spLocks noGrp="1"/>
          </p:cNvSpPr>
          <p:nvPr>
            <p:ph idx="1"/>
          </p:nvPr>
        </p:nvSpPr>
        <p:spPr/>
        <p:txBody>
          <a:bodyPr>
            <a:normAutofit/>
          </a:bodyPr>
          <a:lstStyle/>
          <a:p>
            <a:r>
              <a:rPr lang="en-US" dirty="0"/>
              <a:t>Blood Gases (Arterial)</a:t>
            </a:r>
          </a:p>
          <a:p>
            <a:pPr lvl="1"/>
            <a:r>
              <a:rPr lang="en-US" dirty="0"/>
              <a:t>pH = 7.3-7.45</a:t>
            </a:r>
          </a:p>
          <a:p>
            <a:pPr lvl="1"/>
            <a:r>
              <a:rPr lang="en-US" dirty="0"/>
              <a:t>pCO</a:t>
            </a:r>
            <a:r>
              <a:rPr lang="en-US" baseline="-25000" dirty="0"/>
              <a:t>2</a:t>
            </a:r>
            <a:r>
              <a:rPr lang="en-US" dirty="0"/>
              <a:t> = 35-45</a:t>
            </a:r>
          </a:p>
          <a:p>
            <a:pPr lvl="1"/>
            <a:r>
              <a:rPr lang="en-US" dirty="0"/>
              <a:t>pO</a:t>
            </a:r>
            <a:r>
              <a:rPr lang="en-US" baseline="-25000" dirty="0"/>
              <a:t>2</a:t>
            </a:r>
            <a:r>
              <a:rPr lang="en-US" dirty="0"/>
              <a:t> = 50-80</a:t>
            </a:r>
          </a:p>
          <a:p>
            <a:pPr lvl="1"/>
            <a:r>
              <a:rPr lang="en-US" dirty="0"/>
              <a:t>pHCO</a:t>
            </a:r>
            <a:r>
              <a:rPr lang="en-US" baseline="-25000" dirty="0"/>
              <a:t>3</a:t>
            </a:r>
            <a:r>
              <a:rPr lang="en-US" dirty="0"/>
              <a:t> = 17-31</a:t>
            </a:r>
          </a:p>
          <a:p>
            <a:r>
              <a:rPr lang="en-US" dirty="0"/>
              <a:t>Electrolytes</a:t>
            </a:r>
          </a:p>
          <a:p>
            <a:pPr lvl="1"/>
            <a:r>
              <a:rPr lang="en-US" dirty="0"/>
              <a:t>Na = 135-145</a:t>
            </a:r>
          </a:p>
          <a:p>
            <a:pPr lvl="1"/>
            <a:r>
              <a:rPr lang="en-US" dirty="0"/>
              <a:t>K = 3.5-5</a:t>
            </a:r>
          </a:p>
          <a:p>
            <a:pPr lvl="1"/>
            <a:r>
              <a:rPr lang="en-US" dirty="0" err="1"/>
              <a:t>Cl</a:t>
            </a:r>
            <a:r>
              <a:rPr lang="en-US" dirty="0"/>
              <a:t> 98-108</a:t>
            </a:r>
          </a:p>
          <a:p>
            <a:pPr lvl="1"/>
            <a:r>
              <a:rPr lang="en-US" dirty="0"/>
              <a:t>CO</a:t>
            </a:r>
            <a:r>
              <a:rPr lang="en-US" baseline="-25000" dirty="0"/>
              <a:t>2</a:t>
            </a:r>
            <a:r>
              <a:rPr lang="en-US" dirty="0"/>
              <a:t> = 23-33</a:t>
            </a:r>
          </a:p>
          <a:p>
            <a:pPr lvl="1"/>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76587733"/>
      </p:ext>
    </p:extLst>
  </p:cSld>
  <p:clrMapOvr>
    <a:masterClrMapping/>
  </p:clrMapOvr>
  <mc:AlternateContent xmlns:mc="http://schemas.openxmlformats.org/markup-compatibility/2006" xmlns:p14="http://schemas.microsoft.com/office/powerpoint/2010/main">
    <mc:Choice Requires="p14">
      <p:transition spd="slow" p14:dur="2000" advTm="10341"/>
    </mc:Choice>
    <mc:Fallback xmlns="">
      <p:transition spd="slow" advTm="10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Patient Example #1:</a:t>
            </a:r>
          </a:p>
        </p:txBody>
      </p:sp>
      <p:sp>
        <p:nvSpPr>
          <p:cNvPr id="3" name="Content Placeholder 2"/>
          <p:cNvSpPr>
            <a:spLocks noGrp="1"/>
          </p:cNvSpPr>
          <p:nvPr>
            <p:ph idx="1"/>
          </p:nvPr>
        </p:nvSpPr>
        <p:spPr/>
        <p:txBody>
          <a:bodyPr>
            <a:normAutofit lnSpcReduction="10000"/>
          </a:bodyPr>
          <a:lstStyle/>
          <a:p>
            <a:r>
              <a:rPr lang="en-US" dirty="0"/>
              <a:t>Term Neonate diagnosed with </a:t>
            </a:r>
            <a:r>
              <a:rPr lang="en-US" dirty="0" err="1"/>
              <a:t>Tracheoesophageal</a:t>
            </a:r>
            <a:r>
              <a:rPr lang="en-US" dirty="0"/>
              <a:t> Fistula (TEF), </a:t>
            </a:r>
            <a:r>
              <a:rPr lang="en-US" dirty="0" err="1"/>
              <a:t>extubated</a:t>
            </a:r>
            <a:r>
              <a:rPr lang="en-US" dirty="0"/>
              <a:t> but still on TPN</a:t>
            </a:r>
          </a:p>
          <a:p>
            <a:pPr lvl="1"/>
            <a:r>
              <a:rPr lang="en-US" dirty="0"/>
              <a:t>pH = 7.28 </a:t>
            </a:r>
          </a:p>
          <a:p>
            <a:pPr lvl="1"/>
            <a:r>
              <a:rPr lang="en-US" dirty="0"/>
              <a:t>pCO</a:t>
            </a:r>
            <a:r>
              <a:rPr lang="en-US" baseline="-25000" dirty="0"/>
              <a:t>2</a:t>
            </a:r>
            <a:r>
              <a:rPr lang="en-US" dirty="0"/>
              <a:t> = 36.4 </a:t>
            </a:r>
          </a:p>
          <a:p>
            <a:pPr lvl="1"/>
            <a:r>
              <a:rPr lang="en-US" dirty="0"/>
              <a:t>pO</a:t>
            </a:r>
            <a:r>
              <a:rPr lang="en-US" baseline="-25000" dirty="0"/>
              <a:t>2</a:t>
            </a:r>
            <a:r>
              <a:rPr lang="en-US" dirty="0"/>
              <a:t> = 34.8 </a:t>
            </a:r>
          </a:p>
          <a:p>
            <a:pPr lvl="1"/>
            <a:r>
              <a:rPr lang="en-US" dirty="0"/>
              <a:t>HCO</a:t>
            </a:r>
            <a:r>
              <a:rPr lang="en-US" baseline="-25000" dirty="0"/>
              <a:t>3</a:t>
            </a:r>
            <a:r>
              <a:rPr lang="en-US" dirty="0"/>
              <a:t> = 20.8 </a:t>
            </a:r>
          </a:p>
          <a:p>
            <a:pPr lvl="1"/>
            <a:r>
              <a:rPr lang="en-US" dirty="0"/>
              <a:t>Base Excess = -3.2 </a:t>
            </a:r>
          </a:p>
          <a:p>
            <a:pPr lvl="1"/>
            <a:r>
              <a:rPr lang="en-US" dirty="0"/>
              <a:t>Na = 139 </a:t>
            </a:r>
          </a:p>
          <a:p>
            <a:pPr lvl="1"/>
            <a:r>
              <a:rPr lang="en-US" dirty="0"/>
              <a:t>K  = 5.9 </a:t>
            </a:r>
          </a:p>
          <a:p>
            <a:pPr lvl="1"/>
            <a:r>
              <a:rPr lang="en-US" dirty="0" err="1"/>
              <a:t>Cl</a:t>
            </a:r>
            <a:r>
              <a:rPr lang="en-US" dirty="0"/>
              <a:t> = 108 </a:t>
            </a:r>
          </a:p>
          <a:p>
            <a:pPr lvl="1"/>
            <a:r>
              <a:rPr lang="en-US" dirty="0"/>
              <a:t>CO</a:t>
            </a:r>
            <a:r>
              <a:rPr lang="en-US" baseline="-25000" dirty="0"/>
              <a:t>2</a:t>
            </a:r>
            <a:r>
              <a:rPr lang="en-US" dirty="0"/>
              <a:t> = 21.9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231851737"/>
      </p:ext>
    </p:extLst>
  </p:cSld>
  <p:clrMapOvr>
    <a:masterClrMapping/>
  </p:clrMapOvr>
  <mc:AlternateContent xmlns:mc="http://schemas.openxmlformats.org/markup-compatibility/2006" xmlns:p14="http://schemas.microsoft.com/office/powerpoint/2010/main">
    <mc:Choice Requires="p14">
      <p:transition spd="slow" p14:dur="2000" advTm="40730"/>
    </mc:Choice>
    <mc:Fallback xmlns="">
      <p:transition spd="slow" advTm="40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Patient Example #1, continued</a:t>
            </a:r>
          </a:p>
        </p:txBody>
      </p:sp>
      <p:sp>
        <p:nvSpPr>
          <p:cNvPr id="3" name="Content Placeholder 2"/>
          <p:cNvSpPr>
            <a:spLocks noGrp="1"/>
          </p:cNvSpPr>
          <p:nvPr>
            <p:ph idx="1"/>
          </p:nvPr>
        </p:nvSpPr>
        <p:spPr/>
        <p:txBody>
          <a:bodyPr>
            <a:normAutofit fontScale="62500" lnSpcReduction="20000"/>
          </a:bodyPr>
          <a:lstStyle/>
          <a:p>
            <a:r>
              <a:rPr lang="en-US" dirty="0"/>
              <a:t>Term Neonate diagnosed with </a:t>
            </a:r>
            <a:r>
              <a:rPr lang="en-US" dirty="0" err="1"/>
              <a:t>Tracheoesophageal</a:t>
            </a:r>
            <a:r>
              <a:rPr lang="en-US" dirty="0"/>
              <a:t> Fistula (TEF) on TPN</a:t>
            </a:r>
          </a:p>
          <a:p>
            <a:pPr lvl="1"/>
            <a:r>
              <a:rPr lang="en-US" dirty="0"/>
              <a:t>pH = 7.28 </a:t>
            </a:r>
          </a:p>
          <a:p>
            <a:pPr lvl="2"/>
            <a:r>
              <a:rPr lang="en-US" dirty="0">
                <a:solidFill>
                  <a:srgbClr val="FF0000"/>
                </a:solidFill>
              </a:rPr>
              <a:t>(Low)</a:t>
            </a:r>
          </a:p>
          <a:p>
            <a:pPr lvl="1"/>
            <a:r>
              <a:rPr lang="en-US" dirty="0"/>
              <a:t>pCO</a:t>
            </a:r>
            <a:r>
              <a:rPr lang="en-US" baseline="-25000" dirty="0"/>
              <a:t>2</a:t>
            </a:r>
            <a:r>
              <a:rPr lang="en-US" dirty="0"/>
              <a:t> = 36.4 </a:t>
            </a:r>
          </a:p>
          <a:p>
            <a:pPr lvl="2"/>
            <a:r>
              <a:rPr lang="en-US" dirty="0"/>
              <a:t>(Low end of normal)</a:t>
            </a:r>
          </a:p>
          <a:p>
            <a:pPr lvl="1"/>
            <a:r>
              <a:rPr lang="en-US" dirty="0"/>
              <a:t>pO</a:t>
            </a:r>
            <a:r>
              <a:rPr lang="en-US" baseline="-25000" dirty="0"/>
              <a:t>2</a:t>
            </a:r>
            <a:r>
              <a:rPr lang="en-US" dirty="0"/>
              <a:t> = 34.8 </a:t>
            </a:r>
          </a:p>
          <a:p>
            <a:pPr lvl="2"/>
            <a:r>
              <a:rPr lang="en-US" dirty="0">
                <a:solidFill>
                  <a:srgbClr val="FF0000"/>
                </a:solidFill>
              </a:rPr>
              <a:t>(Low)</a:t>
            </a:r>
            <a:endParaRPr lang="en-US" dirty="0"/>
          </a:p>
          <a:p>
            <a:pPr lvl="1"/>
            <a:r>
              <a:rPr lang="en-US" dirty="0"/>
              <a:t>HCO</a:t>
            </a:r>
            <a:r>
              <a:rPr lang="en-US" baseline="-25000" dirty="0"/>
              <a:t>3</a:t>
            </a:r>
            <a:r>
              <a:rPr lang="en-US" dirty="0"/>
              <a:t> = 20.8 </a:t>
            </a:r>
          </a:p>
          <a:p>
            <a:pPr lvl="2"/>
            <a:r>
              <a:rPr lang="en-US" dirty="0"/>
              <a:t>(Low end of normal)</a:t>
            </a:r>
          </a:p>
          <a:p>
            <a:pPr lvl="1"/>
            <a:r>
              <a:rPr lang="en-US" dirty="0"/>
              <a:t>Base Excess =  -3.2 </a:t>
            </a:r>
          </a:p>
          <a:p>
            <a:pPr lvl="2"/>
            <a:r>
              <a:rPr lang="en-US" dirty="0">
                <a:solidFill>
                  <a:srgbClr val="FF0000"/>
                </a:solidFill>
              </a:rPr>
              <a:t>(Low)</a:t>
            </a:r>
          </a:p>
          <a:p>
            <a:pPr lvl="1"/>
            <a:r>
              <a:rPr lang="en-US" dirty="0"/>
              <a:t>Na = 139 </a:t>
            </a:r>
          </a:p>
          <a:p>
            <a:pPr lvl="2"/>
            <a:r>
              <a:rPr lang="en-US" dirty="0"/>
              <a:t>(Normal)</a:t>
            </a:r>
          </a:p>
          <a:p>
            <a:pPr lvl="1"/>
            <a:r>
              <a:rPr lang="en-US" dirty="0"/>
              <a:t>K = 5.9 </a:t>
            </a:r>
          </a:p>
          <a:p>
            <a:pPr lvl="2"/>
            <a:r>
              <a:rPr lang="en-US" dirty="0">
                <a:solidFill>
                  <a:srgbClr val="FF0000"/>
                </a:solidFill>
              </a:rPr>
              <a:t>(High)</a:t>
            </a:r>
          </a:p>
          <a:p>
            <a:pPr lvl="1"/>
            <a:r>
              <a:rPr lang="en-US" dirty="0" err="1"/>
              <a:t>Cl</a:t>
            </a:r>
            <a:r>
              <a:rPr lang="en-US" dirty="0"/>
              <a:t> = 108 </a:t>
            </a:r>
          </a:p>
          <a:p>
            <a:pPr lvl="2"/>
            <a:r>
              <a:rPr lang="en-US" dirty="0"/>
              <a:t>(High end of normal)</a:t>
            </a:r>
          </a:p>
          <a:p>
            <a:pPr lvl="1"/>
            <a:r>
              <a:rPr lang="en-US" dirty="0"/>
              <a:t>CO</a:t>
            </a:r>
            <a:r>
              <a:rPr lang="en-US" baseline="-25000" dirty="0"/>
              <a:t>2</a:t>
            </a:r>
            <a:r>
              <a:rPr lang="en-US" dirty="0"/>
              <a:t> = 21.9 </a:t>
            </a:r>
          </a:p>
          <a:p>
            <a:pPr lvl="2"/>
            <a:r>
              <a:rPr lang="en-US" dirty="0">
                <a:solidFill>
                  <a:srgbClr val="FF0000"/>
                </a:solidFill>
              </a:rPr>
              <a:t>(Low)</a:t>
            </a:r>
          </a:p>
          <a:p>
            <a:endParaRPr lang="en-US" dirty="0"/>
          </a:p>
        </p:txBody>
      </p:sp>
      <p:sp>
        <p:nvSpPr>
          <p:cNvPr id="4" name="TextBox 3"/>
          <p:cNvSpPr txBox="1"/>
          <p:nvPr/>
        </p:nvSpPr>
        <p:spPr>
          <a:xfrm>
            <a:off x="7377954" y="4231342"/>
            <a:ext cx="3164541" cy="1200329"/>
          </a:xfrm>
          <a:prstGeom prst="rect">
            <a:avLst/>
          </a:prstGeom>
          <a:noFill/>
          <a:ln w="22225">
            <a:solidFill>
              <a:schemeClr val="accent1"/>
            </a:solidFill>
          </a:ln>
        </p:spPr>
        <p:txBody>
          <a:bodyPr wrap="square" rtlCol="0">
            <a:spAutoFit/>
          </a:bodyPr>
          <a:lstStyle/>
          <a:p>
            <a:r>
              <a:rPr lang="en-US" dirty="0"/>
              <a:t>Based on this patient’s labs, you would recommend what change to their TPN:</a:t>
            </a:r>
          </a:p>
          <a:p>
            <a:pPr lvl="1">
              <a:buFont typeface="Arial" pitchFamily="34" charset="0"/>
              <a:buChar char="•"/>
            </a:pPr>
            <a:r>
              <a:rPr lang="en-US" b="1" dirty="0"/>
              <a:t>Add/Increase Acetate</a:t>
            </a:r>
          </a:p>
        </p:txBody>
      </p:sp>
      <p:sp>
        <p:nvSpPr>
          <p:cNvPr id="5" name="TextBox 4"/>
          <p:cNvSpPr txBox="1"/>
          <p:nvPr/>
        </p:nvSpPr>
        <p:spPr>
          <a:xfrm>
            <a:off x="7377954" y="3148391"/>
            <a:ext cx="3164541" cy="369332"/>
          </a:xfrm>
          <a:prstGeom prst="rect">
            <a:avLst/>
          </a:prstGeom>
          <a:noFill/>
          <a:ln w="22225">
            <a:solidFill>
              <a:schemeClr val="accent1"/>
            </a:solidFill>
          </a:ln>
        </p:spPr>
        <p:txBody>
          <a:bodyPr wrap="square" rtlCol="0">
            <a:spAutoFit/>
          </a:bodyPr>
          <a:lstStyle/>
          <a:p>
            <a:pPr algn="ctr"/>
            <a:r>
              <a:rPr lang="en-US" b="1" dirty="0"/>
              <a:t>Metabolic Acidosis</a:t>
            </a: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24502819"/>
      </p:ext>
    </p:extLst>
  </p:cSld>
  <p:clrMapOvr>
    <a:masterClrMapping/>
  </p:clrMapOvr>
  <p:transition spd="slow" advTm="67874">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blinds(horizontal)">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blinds(horizontal)">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blinds(horizontal)">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blinds(horizontal)">
                                      <p:cBhvr>
                                        <p:cTn id="31" dur="500"/>
                                        <p:tgtEl>
                                          <p:spTgt spid="3">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blinds(horizontal)">
                                      <p:cBhvr>
                                        <p:cTn id="36" dur="500"/>
                                        <p:tgtEl>
                                          <p:spTgt spid="3">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blinds(horizontal)">
                                      <p:cBhvr>
                                        <p:cTn id="41" dur="500"/>
                                        <p:tgtEl>
                                          <p:spTgt spid="3">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blinds(horizontal)">
                                      <p:cBhvr>
                                        <p:cTn id="46" dur="500"/>
                                        <p:tgtEl>
                                          <p:spTgt spid="3">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nodeType="click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animEffect transition="in" filter="blinds(horizontal)">
                                      <p:cBhvr>
                                        <p:cTn id="51" dur="500"/>
                                        <p:tgtEl>
                                          <p:spTgt spid="3">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nodeType="click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Effect transition="in" filter="blinds(horizontal)">
                                      <p:cBhvr>
                                        <p:cTn id="56" dur="500"/>
                                        <p:tgtEl>
                                          <p:spTgt spid="3">
                                            <p:txEl>
                                              <p:pRg st="8" end="8"/>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Effect transition="in" filter="blinds(horizontal)">
                                      <p:cBhvr>
                                        <p:cTn id="61" dur="500"/>
                                        <p:tgtEl>
                                          <p:spTgt spid="3">
                                            <p:txEl>
                                              <p:pRg st="9" end="9"/>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3" presetClass="entr" presetSubtype="10" fill="hold" nodeType="clickEffect">
                                  <p:stCondLst>
                                    <p:cond delay="0"/>
                                  </p:stCondLst>
                                  <p:childTnLst>
                                    <p:set>
                                      <p:cBhvr>
                                        <p:cTn id="65" dur="1" fill="hold">
                                          <p:stCondLst>
                                            <p:cond delay="0"/>
                                          </p:stCondLst>
                                        </p:cTn>
                                        <p:tgtEl>
                                          <p:spTgt spid="3">
                                            <p:txEl>
                                              <p:pRg st="10" end="10"/>
                                            </p:txEl>
                                          </p:spTgt>
                                        </p:tgtEl>
                                        <p:attrNameLst>
                                          <p:attrName>style.visibility</p:attrName>
                                        </p:attrNameLst>
                                      </p:cBhvr>
                                      <p:to>
                                        <p:strVal val="visible"/>
                                      </p:to>
                                    </p:set>
                                    <p:animEffect transition="in" filter="blinds(horizontal)">
                                      <p:cBhvr>
                                        <p:cTn id="66" dur="500"/>
                                        <p:tgtEl>
                                          <p:spTgt spid="3">
                                            <p:txEl>
                                              <p:pRg st="10" end="1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3" presetClass="entr" presetSubtype="10" fill="hold" nodeType="clickEffect">
                                  <p:stCondLst>
                                    <p:cond delay="0"/>
                                  </p:stCondLst>
                                  <p:childTnLst>
                                    <p:set>
                                      <p:cBhvr>
                                        <p:cTn id="70" dur="1" fill="hold">
                                          <p:stCondLst>
                                            <p:cond delay="0"/>
                                          </p:stCondLst>
                                        </p:cTn>
                                        <p:tgtEl>
                                          <p:spTgt spid="3">
                                            <p:txEl>
                                              <p:pRg st="11" end="11"/>
                                            </p:txEl>
                                          </p:spTgt>
                                        </p:tgtEl>
                                        <p:attrNameLst>
                                          <p:attrName>style.visibility</p:attrName>
                                        </p:attrNameLst>
                                      </p:cBhvr>
                                      <p:to>
                                        <p:strVal val="visible"/>
                                      </p:to>
                                    </p:set>
                                    <p:animEffect transition="in" filter="blinds(horizontal)">
                                      <p:cBhvr>
                                        <p:cTn id="71" dur="500"/>
                                        <p:tgtEl>
                                          <p:spTgt spid="3">
                                            <p:txEl>
                                              <p:pRg st="11" end="11"/>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3" presetClass="entr" presetSubtype="10" fill="hold" nodeType="clickEffect">
                                  <p:stCondLst>
                                    <p:cond delay="0"/>
                                  </p:stCondLst>
                                  <p:childTnLst>
                                    <p:set>
                                      <p:cBhvr>
                                        <p:cTn id="75" dur="1" fill="hold">
                                          <p:stCondLst>
                                            <p:cond delay="0"/>
                                          </p:stCondLst>
                                        </p:cTn>
                                        <p:tgtEl>
                                          <p:spTgt spid="3">
                                            <p:txEl>
                                              <p:pRg st="12" end="12"/>
                                            </p:txEl>
                                          </p:spTgt>
                                        </p:tgtEl>
                                        <p:attrNameLst>
                                          <p:attrName>style.visibility</p:attrName>
                                        </p:attrNameLst>
                                      </p:cBhvr>
                                      <p:to>
                                        <p:strVal val="visible"/>
                                      </p:to>
                                    </p:set>
                                    <p:animEffect transition="in" filter="blinds(horizontal)">
                                      <p:cBhvr>
                                        <p:cTn id="76" dur="500"/>
                                        <p:tgtEl>
                                          <p:spTgt spid="3">
                                            <p:txEl>
                                              <p:pRg st="12" end="12"/>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3" presetClass="entr" presetSubtype="10" fill="hold" nodeType="clickEffect">
                                  <p:stCondLst>
                                    <p:cond delay="0"/>
                                  </p:stCondLst>
                                  <p:childTnLst>
                                    <p:set>
                                      <p:cBhvr>
                                        <p:cTn id="80" dur="1" fill="hold">
                                          <p:stCondLst>
                                            <p:cond delay="0"/>
                                          </p:stCondLst>
                                        </p:cTn>
                                        <p:tgtEl>
                                          <p:spTgt spid="3">
                                            <p:txEl>
                                              <p:pRg st="13" end="13"/>
                                            </p:txEl>
                                          </p:spTgt>
                                        </p:tgtEl>
                                        <p:attrNameLst>
                                          <p:attrName>style.visibility</p:attrName>
                                        </p:attrNameLst>
                                      </p:cBhvr>
                                      <p:to>
                                        <p:strVal val="visible"/>
                                      </p:to>
                                    </p:set>
                                    <p:animEffect transition="in" filter="blinds(horizontal)">
                                      <p:cBhvr>
                                        <p:cTn id="81" dur="500"/>
                                        <p:tgtEl>
                                          <p:spTgt spid="3">
                                            <p:txEl>
                                              <p:pRg st="13" end="13"/>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3" presetClass="entr" presetSubtype="10" fill="hold" nodeType="clickEffect">
                                  <p:stCondLst>
                                    <p:cond delay="0"/>
                                  </p:stCondLst>
                                  <p:childTnLst>
                                    <p:set>
                                      <p:cBhvr>
                                        <p:cTn id="85" dur="1" fill="hold">
                                          <p:stCondLst>
                                            <p:cond delay="0"/>
                                          </p:stCondLst>
                                        </p:cTn>
                                        <p:tgtEl>
                                          <p:spTgt spid="3">
                                            <p:txEl>
                                              <p:pRg st="14" end="14"/>
                                            </p:txEl>
                                          </p:spTgt>
                                        </p:tgtEl>
                                        <p:attrNameLst>
                                          <p:attrName>style.visibility</p:attrName>
                                        </p:attrNameLst>
                                      </p:cBhvr>
                                      <p:to>
                                        <p:strVal val="visible"/>
                                      </p:to>
                                    </p:set>
                                    <p:animEffect transition="in" filter="blinds(horizontal)">
                                      <p:cBhvr>
                                        <p:cTn id="86" dur="500"/>
                                        <p:tgtEl>
                                          <p:spTgt spid="3">
                                            <p:txEl>
                                              <p:pRg st="14" end="14"/>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3" presetClass="entr" presetSubtype="10" fill="hold" nodeType="clickEffect">
                                  <p:stCondLst>
                                    <p:cond delay="0"/>
                                  </p:stCondLst>
                                  <p:childTnLst>
                                    <p:set>
                                      <p:cBhvr>
                                        <p:cTn id="90" dur="1" fill="hold">
                                          <p:stCondLst>
                                            <p:cond delay="0"/>
                                          </p:stCondLst>
                                        </p:cTn>
                                        <p:tgtEl>
                                          <p:spTgt spid="3">
                                            <p:txEl>
                                              <p:pRg st="15" end="15"/>
                                            </p:txEl>
                                          </p:spTgt>
                                        </p:tgtEl>
                                        <p:attrNameLst>
                                          <p:attrName>style.visibility</p:attrName>
                                        </p:attrNameLst>
                                      </p:cBhvr>
                                      <p:to>
                                        <p:strVal val="visible"/>
                                      </p:to>
                                    </p:set>
                                    <p:animEffect transition="in" filter="blinds(horizontal)">
                                      <p:cBhvr>
                                        <p:cTn id="91" dur="500"/>
                                        <p:tgtEl>
                                          <p:spTgt spid="3">
                                            <p:txEl>
                                              <p:pRg st="15" end="15"/>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3" presetClass="entr" presetSubtype="10" fill="hold" nodeType="clickEffect">
                                  <p:stCondLst>
                                    <p:cond delay="0"/>
                                  </p:stCondLst>
                                  <p:childTnLst>
                                    <p:set>
                                      <p:cBhvr>
                                        <p:cTn id="95" dur="1" fill="hold">
                                          <p:stCondLst>
                                            <p:cond delay="0"/>
                                          </p:stCondLst>
                                        </p:cTn>
                                        <p:tgtEl>
                                          <p:spTgt spid="3">
                                            <p:txEl>
                                              <p:pRg st="16" end="16"/>
                                            </p:txEl>
                                          </p:spTgt>
                                        </p:tgtEl>
                                        <p:attrNameLst>
                                          <p:attrName>style.visibility</p:attrName>
                                        </p:attrNameLst>
                                      </p:cBhvr>
                                      <p:to>
                                        <p:strVal val="visible"/>
                                      </p:to>
                                    </p:set>
                                    <p:animEffect transition="in" filter="blinds(horizontal)">
                                      <p:cBhvr>
                                        <p:cTn id="96" dur="500"/>
                                        <p:tgtEl>
                                          <p:spTgt spid="3">
                                            <p:txEl>
                                              <p:pRg st="16" end="16"/>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3" presetClass="entr" presetSubtype="10" fill="hold" nodeType="clickEffect">
                                  <p:stCondLst>
                                    <p:cond delay="0"/>
                                  </p:stCondLst>
                                  <p:childTnLst>
                                    <p:set>
                                      <p:cBhvr>
                                        <p:cTn id="100" dur="1" fill="hold">
                                          <p:stCondLst>
                                            <p:cond delay="0"/>
                                          </p:stCondLst>
                                        </p:cTn>
                                        <p:tgtEl>
                                          <p:spTgt spid="3">
                                            <p:txEl>
                                              <p:pRg st="17" end="17"/>
                                            </p:txEl>
                                          </p:spTgt>
                                        </p:tgtEl>
                                        <p:attrNameLst>
                                          <p:attrName>style.visibility</p:attrName>
                                        </p:attrNameLst>
                                      </p:cBhvr>
                                      <p:to>
                                        <p:strVal val="visible"/>
                                      </p:to>
                                    </p:set>
                                    <p:animEffect transition="in" filter="blinds(horizontal)">
                                      <p:cBhvr>
                                        <p:cTn id="101" dur="500"/>
                                        <p:tgtEl>
                                          <p:spTgt spid="3">
                                            <p:txEl>
                                              <p:pRg st="17" end="17"/>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3" presetClass="entr" presetSubtype="10" fill="hold" nodeType="clickEffect">
                                  <p:stCondLst>
                                    <p:cond delay="0"/>
                                  </p:stCondLst>
                                  <p:childTnLst>
                                    <p:set>
                                      <p:cBhvr>
                                        <p:cTn id="105" dur="1" fill="hold">
                                          <p:stCondLst>
                                            <p:cond delay="0"/>
                                          </p:stCondLst>
                                        </p:cTn>
                                        <p:tgtEl>
                                          <p:spTgt spid="3">
                                            <p:txEl>
                                              <p:pRg st="18" end="18"/>
                                            </p:txEl>
                                          </p:spTgt>
                                        </p:tgtEl>
                                        <p:attrNameLst>
                                          <p:attrName>style.visibility</p:attrName>
                                        </p:attrNameLst>
                                      </p:cBhvr>
                                      <p:to>
                                        <p:strVal val="visible"/>
                                      </p:to>
                                    </p:set>
                                    <p:animEffect transition="in" filter="blinds(horizontal)">
                                      <p:cBhvr>
                                        <p:cTn id="106" dur="500"/>
                                        <p:tgtEl>
                                          <p:spTgt spid="3">
                                            <p:txEl>
                                              <p:pRg st="18" end="18"/>
                                            </p:txEl>
                                          </p:spTgt>
                                        </p:tgtEl>
                                      </p:cBhvr>
                                    </p:animEffect>
                                  </p:childTnLst>
                                </p:cTn>
                              </p:par>
                            </p:childTnLst>
                          </p:cTn>
                        </p:par>
                      </p:childTnLst>
                    </p:cTn>
                  </p:par>
                  <p:par>
                    <p:cTn id="107" fill="hold">
                      <p:stCondLst>
                        <p:cond delay="indefinite"/>
                      </p:stCondLst>
                      <p:childTnLst>
                        <p:par>
                          <p:cTn id="108" fill="hold">
                            <p:stCondLst>
                              <p:cond delay="0"/>
                            </p:stCondLst>
                            <p:childTnLst>
                              <p:par>
                                <p:cTn id="109" presetID="3" presetClass="entr" presetSubtype="10" fill="hold" grpId="0" nodeType="clickEffect">
                                  <p:stCondLst>
                                    <p:cond delay="0"/>
                                  </p:stCondLst>
                                  <p:childTnLst>
                                    <p:set>
                                      <p:cBhvr>
                                        <p:cTn id="110" dur="1" fill="hold">
                                          <p:stCondLst>
                                            <p:cond delay="0"/>
                                          </p:stCondLst>
                                        </p:cTn>
                                        <p:tgtEl>
                                          <p:spTgt spid="5"/>
                                        </p:tgtEl>
                                        <p:attrNameLst>
                                          <p:attrName>style.visibility</p:attrName>
                                        </p:attrNameLst>
                                      </p:cBhvr>
                                      <p:to>
                                        <p:strVal val="visible"/>
                                      </p:to>
                                    </p:set>
                                    <p:animEffect transition="in" filter="blinds(horizontal)">
                                      <p:cBhvr>
                                        <p:cTn id="111" dur="500"/>
                                        <p:tgtEl>
                                          <p:spTgt spid="5"/>
                                        </p:tgtEl>
                                      </p:cBhvr>
                                    </p:animEffect>
                                  </p:childTnLst>
                                </p:cTn>
                              </p:par>
                            </p:childTnLst>
                          </p:cTn>
                        </p:par>
                      </p:childTnLst>
                    </p:cTn>
                  </p:par>
                  <p:par>
                    <p:cTn id="112" fill="hold">
                      <p:stCondLst>
                        <p:cond delay="indefinite"/>
                      </p:stCondLst>
                      <p:childTnLst>
                        <p:par>
                          <p:cTn id="113" fill="hold">
                            <p:stCondLst>
                              <p:cond delay="0"/>
                            </p:stCondLst>
                            <p:childTnLst>
                              <p:par>
                                <p:cTn id="114" presetID="3" presetClass="entr" presetSubtype="10" fill="hold" grpId="0" nodeType="clickEffect">
                                  <p:stCondLst>
                                    <p:cond delay="0"/>
                                  </p:stCondLst>
                                  <p:childTnLst>
                                    <p:set>
                                      <p:cBhvr>
                                        <p:cTn id="115" dur="1" fill="hold">
                                          <p:stCondLst>
                                            <p:cond delay="0"/>
                                          </p:stCondLst>
                                        </p:cTn>
                                        <p:tgtEl>
                                          <p:spTgt spid="4"/>
                                        </p:tgtEl>
                                        <p:attrNameLst>
                                          <p:attrName>style.visibility</p:attrName>
                                        </p:attrNameLst>
                                      </p:cBhvr>
                                      <p:to>
                                        <p:strVal val="visible"/>
                                      </p:to>
                                    </p:set>
                                    <p:animEffect transition="in" filter="blinds(horizontal)">
                                      <p:cBhvr>
                                        <p:cTn id="1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7" fill="hold" display="0">
                  <p:stCondLst>
                    <p:cond delay="indefinite"/>
                  </p:stCondLst>
                  <p:endCondLst>
                    <p:cond evt="onStopAudio" delay="0">
                      <p:tgtEl>
                        <p:sldTgt/>
                      </p:tgtEl>
                    </p:cond>
                  </p:endCondLst>
                </p:cTn>
                <p:tgtEl>
                  <p:spTgt spid="6"/>
                </p:tgtEl>
              </p:cMediaNode>
            </p:audio>
          </p:childTnLst>
        </p:cTn>
      </p:par>
    </p:tnLst>
    <p:bldLst>
      <p:bldP spid="2" grpId="0"/>
      <p:bldP spid="4" grpId="0" animBg="1"/>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Patient Example #2:</a:t>
            </a:r>
          </a:p>
        </p:txBody>
      </p:sp>
      <p:sp>
        <p:nvSpPr>
          <p:cNvPr id="3" name="Content Placeholder 2"/>
          <p:cNvSpPr>
            <a:spLocks noGrp="1"/>
          </p:cNvSpPr>
          <p:nvPr>
            <p:ph idx="1"/>
          </p:nvPr>
        </p:nvSpPr>
        <p:spPr/>
        <p:txBody>
          <a:bodyPr>
            <a:normAutofit/>
          </a:bodyPr>
          <a:lstStyle/>
          <a:p>
            <a:r>
              <a:rPr lang="en-US" dirty="0"/>
              <a:t>2 month old with CMV colitis, </a:t>
            </a:r>
            <a:r>
              <a:rPr lang="en-US" dirty="0" err="1"/>
              <a:t>extubated</a:t>
            </a:r>
            <a:r>
              <a:rPr lang="en-US" dirty="0"/>
              <a:t> on TPN</a:t>
            </a:r>
          </a:p>
          <a:p>
            <a:pPr lvl="1"/>
            <a:r>
              <a:rPr lang="en-US" dirty="0"/>
              <a:t>pH = 7.25</a:t>
            </a:r>
          </a:p>
          <a:p>
            <a:pPr lvl="1"/>
            <a:r>
              <a:rPr lang="en-US" dirty="0"/>
              <a:t>pCO</a:t>
            </a:r>
            <a:r>
              <a:rPr lang="en-US" baseline="-25000" dirty="0"/>
              <a:t>2</a:t>
            </a:r>
            <a:r>
              <a:rPr lang="en-US" dirty="0"/>
              <a:t> = 55.8</a:t>
            </a:r>
          </a:p>
          <a:p>
            <a:pPr lvl="1"/>
            <a:r>
              <a:rPr lang="en-US" dirty="0"/>
              <a:t>pO</a:t>
            </a:r>
            <a:r>
              <a:rPr lang="en-US" baseline="-25000" dirty="0"/>
              <a:t>2</a:t>
            </a:r>
            <a:r>
              <a:rPr lang="en-US" dirty="0"/>
              <a:t> = 55</a:t>
            </a:r>
          </a:p>
          <a:p>
            <a:pPr lvl="1"/>
            <a:r>
              <a:rPr lang="en-US" dirty="0"/>
              <a:t>HCO</a:t>
            </a:r>
            <a:r>
              <a:rPr lang="en-US" baseline="-25000" dirty="0"/>
              <a:t>3</a:t>
            </a:r>
            <a:r>
              <a:rPr lang="en-US" dirty="0"/>
              <a:t> = 25.6</a:t>
            </a:r>
          </a:p>
          <a:p>
            <a:pPr lvl="1"/>
            <a:r>
              <a:rPr lang="en-US" dirty="0"/>
              <a:t>Base Excess = -1</a:t>
            </a:r>
          </a:p>
          <a:p>
            <a:pPr lvl="1"/>
            <a:r>
              <a:rPr lang="en-US" dirty="0"/>
              <a:t>Na = 133</a:t>
            </a:r>
          </a:p>
          <a:p>
            <a:pPr lvl="1"/>
            <a:r>
              <a:rPr lang="en-US" dirty="0"/>
              <a:t>K = 6.1</a:t>
            </a:r>
          </a:p>
          <a:p>
            <a:pPr lvl="1"/>
            <a:r>
              <a:rPr lang="en-US" dirty="0" err="1"/>
              <a:t>Cl</a:t>
            </a:r>
            <a:r>
              <a:rPr lang="en-US" dirty="0"/>
              <a:t> = 106</a:t>
            </a:r>
          </a:p>
          <a:p>
            <a:pPr lvl="1"/>
            <a:r>
              <a:rPr lang="en-US" dirty="0"/>
              <a:t>CO</a:t>
            </a:r>
            <a:r>
              <a:rPr lang="en-US" baseline="-25000" dirty="0"/>
              <a:t>2</a:t>
            </a:r>
            <a:r>
              <a:rPr lang="en-US" dirty="0"/>
              <a:t> = 21.3</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46776812"/>
      </p:ext>
    </p:extLst>
  </p:cSld>
  <p:clrMapOvr>
    <a:masterClrMapping/>
  </p:clrMapOvr>
  <mc:AlternateContent xmlns:mc="http://schemas.openxmlformats.org/markup-compatibility/2006" xmlns:p14="http://schemas.microsoft.com/office/powerpoint/2010/main">
    <mc:Choice Requires="p14">
      <p:transition spd="slow" p14:dur="2000" advTm="13945"/>
    </mc:Choice>
    <mc:Fallback xmlns="">
      <p:transition spd="slow" advTm="13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Patient Example #2, continued</a:t>
            </a:r>
          </a:p>
        </p:txBody>
      </p:sp>
      <p:sp>
        <p:nvSpPr>
          <p:cNvPr id="3" name="Content Placeholder 2"/>
          <p:cNvSpPr>
            <a:spLocks noGrp="1"/>
          </p:cNvSpPr>
          <p:nvPr>
            <p:ph idx="1"/>
          </p:nvPr>
        </p:nvSpPr>
        <p:spPr/>
        <p:txBody>
          <a:bodyPr>
            <a:normAutofit fontScale="62500" lnSpcReduction="20000"/>
          </a:bodyPr>
          <a:lstStyle/>
          <a:p>
            <a:r>
              <a:rPr lang="en-US" dirty="0"/>
              <a:t>2 month old with CMV colitis on TPN</a:t>
            </a:r>
          </a:p>
          <a:p>
            <a:pPr lvl="1"/>
            <a:r>
              <a:rPr lang="en-US" dirty="0"/>
              <a:t>pH = 7.25 </a:t>
            </a:r>
          </a:p>
          <a:p>
            <a:pPr lvl="2"/>
            <a:r>
              <a:rPr lang="en-US" dirty="0">
                <a:solidFill>
                  <a:srgbClr val="FF0000"/>
                </a:solidFill>
              </a:rPr>
              <a:t>(Low)</a:t>
            </a:r>
          </a:p>
          <a:p>
            <a:pPr lvl="1"/>
            <a:r>
              <a:rPr lang="en-US" dirty="0"/>
              <a:t>pCO</a:t>
            </a:r>
            <a:r>
              <a:rPr lang="en-US" baseline="-25000" dirty="0"/>
              <a:t>2</a:t>
            </a:r>
            <a:r>
              <a:rPr lang="en-US" dirty="0"/>
              <a:t> = 55.8 </a:t>
            </a:r>
          </a:p>
          <a:p>
            <a:pPr lvl="2"/>
            <a:r>
              <a:rPr lang="en-US" dirty="0">
                <a:solidFill>
                  <a:srgbClr val="FF0000"/>
                </a:solidFill>
              </a:rPr>
              <a:t>(High)</a:t>
            </a:r>
          </a:p>
          <a:p>
            <a:pPr lvl="1"/>
            <a:r>
              <a:rPr lang="en-US" dirty="0"/>
              <a:t>pO</a:t>
            </a:r>
            <a:r>
              <a:rPr lang="en-US" baseline="-25000" dirty="0"/>
              <a:t>2</a:t>
            </a:r>
            <a:r>
              <a:rPr lang="en-US" dirty="0"/>
              <a:t> = 55 </a:t>
            </a:r>
          </a:p>
          <a:p>
            <a:pPr lvl="2"/>
            <a:r>
              <a:rPr lang="en-US" dirty="0"/>
              <a:t>(Normal)</a:t>
            </a:r>
          </a:p>
          <a:p>
            <a:pPr lvl="1"/>
            <a:r>
              <a:rPr lang="en-US" dirty="0"/>
              <a:t>HCO</a:t>
            </a:r>
            <a:r>
              <a:rPr lang="en-US" baseline="-25000" dirty="0"/>
              <a:t>3</a:t>
            </a:r>
            <a:r>
              <a:rPr lang="en-US" dirty="0"/>
              <a:t> = 25.6 </a:t>
            </a:r>
          </a:p>
          <a:p>
            <a:pPr lvl="2"/>
            <a:r>
              <a:rPr lang="en-US" dirty="0"/>
              <a:t>(Normal)</a:t>
            </a:r>
          </a:p>
          <a:p>
            <a:pPr lvl="1"/>
            <a:r>
              <a:rPr lang="en-US" dirty="0"/>
              <a:t>Base Excess = -1 </a:t>
            </a:r>
          </a:p>
          <a:p>
            <a:pPr lvl="2"/>
            <a:r>
              <a:rPr lang="en-US" dirty="0"/>
              <a:t>(Normal)</a:t>
            </a:r>
          </a:p>
          <a:p>
            <a:pPr lvl="1"/>
            <a:r>
              <a:rPr lang="en-US" dirty="0"/>
              <a:t>Na = 133 </a:t>
            </a:r>
          </a:p>
          <a:p>
            <a:pPr lvl="2"/>
            <a:r>
              <a:rPr lang="en-US" dirty="0">
                <a:solidFill>
                  <a:srgbClr val="FF0000"/>
                </a:solidFill>
              </a:rPr>
              <a:t>(Low)</a:t>
            </a:r>
          </a:p>
          <a:p>
            <a:pPr lvl="1"/>
            <a:r>
              <a:rPr lang="en-US" dirty="0"/>
              <a:t>K = 6.1 </a:t>
            </a:r>
          </a:p>
          <a:p>
            <a:pPr lvl="2"/>
            <a:r>
              <a:rPr lang="en-US" dirty="0">
                <a:solidFill>
                  <a:srgbClr val="FF0000"/>
                </a:solidFill>
              </a:rPr>
              <a:t>(High)</a:t>
            </a:r>
          </a:p>
          <a:p>
            <a:pPr lvl="1"/>
            <a:r>
              <a:rPr lang="en-US" dirty="0" err="1"/>
              <a:t>Cl</a:t>
            </a:r>
            <a:r>
              <a:rPr lang="en-US" dirty="0"/>
              <a:t> = 106</a:t>
            </a:r>
          </a:p>
          <a:p>
            <a:pPr lvl="2"/>
            <a:r>
              <a:rPr lang="en-US" dirty="0"/>
              <a:t> (Normal)</a:t>
            </a:r>
          </a:p>
          <a:p>
            <a:pPr lvl="1"/>
            <a:r>
              <a:rPr lang="en-US" dirty="0"/>
              <a:t>CO</a:t>
            </a:r>
            <a:r>
              <a:rPr lang="en-US" baseline="-25000" dirty="0"/>
              <a:t>2</a:t>
            </a:r>
            <a:r>
              <a:rPr lang="en-US" dirty="0">
                <a:solidFill>
                  <a:srgbClr val="FF0000"/>
                </a:solidFill>
              </a:rPr>
              <a:t> </a:t>
            </a:r>
            <a:r>
              <a:rPr lang="en-US" dirty="0"/>
              <a:t>= 21.3 </a:t>
            </a:r>
          </a:p>
          <a:p>
            <a:pPr lvl="2"/>
            <a:r>
              <a:rPr lang="en-US" dirty="0">
                <a:solidFill>
                  <a:srgbClr val="FF0000"/>
                </a:solidFill>
              </a:rPr>
              <a:t>(Low)</a:t>
            </a:r>
          </a:p>
          <a:p>
            <a:endParaRPr lang="en-US" dirty="0"/>
          </a:p>
        </p:txBody>
      </p:sp>
      <p:sp>
        <p:nvSpPr>
          <p:cNvPr id="4" name="TextBox 3"/>
          <p:cNvSpPr txBox="1"/>
          <p:nvPr/>
        </p:nvSpPr>
        <p:spPr>
          <a:xfrm>
            <a:off x="6804212" y="4123766"/>
            <a:ext cx="3406588" cy="1200329"/>
          </a:xfrm>
          <a:prstGeom prst="rect">
            <a:avLst/>
          </a:prstGeom>
          <a:noFill/>
          <a:ln w="22225">
            <a:solidFill>
              <a:schemeClr val="accent1"/>
            </a:solidFill>
          </a:ln>
        </p:spPr>
        <p:txBody>
          <a:bodyPr wrap="square" rtlCol="0">
            <a:spAutoFit/>
          </a:bodyPr>
          <a:lstStyle/>
          <a:p>
            <a:r>
              <a:rPr lang="en-US" dirty="0"/>
              <a:t>Based on this patient’s labs, you would recommend what change to their TPN:</a:t>
            </a:r>
          </a:p>
          <a:p>
            <a:pPr lvl="1">
              <a:buFont typeface="Arial" pitchFamily="34" charset="0"/>
              <a:buChar char="•"/>
            </a:pPr>
            <a:r>
              <a:rPr lang="en-US" b="1" dirty="0"/>
              <a:t>Add/Increase acetate</a:t>
            </a:r>
          </a:p>
        </p:txBody>
      </p:sp>
      <p:sp>
        <p:nvSpPr>
          <p:cNvPr id="5" name="TextBox 4"/>
          <p:cNvSpPr txBox="1"/>
          <p:nvPr/>
        </p:nvSpPr>
        <p:spPr>
          <a:xfrm>
            <a:off x="6804212" y="2608730"/>
            <a:ext cx="3406588" cy="646331"/>
          </a:xfrm>
          <a:prstGeom prst="rect">
            <a:avLst/>
          </a:prstGeom>
          <a:noFill/>
          <a:ln w="22225">
            <a:solidFill>
              <a:schemeClr val="accent1"/>
            </a:solidFill>
          </a:ln>
        </p:spPr>
        <p:txBody>
          <a:bodyPr wrap="square" rtlCol="0">
            <a:spAutoFit/>
          </a:bodyPr>
          <a:lstStyle/>
          <a:p>
            <a:r>
              <a:rPr lang="en-US" b="1" dirty="0"/>
              <a:t>Respiratory Acidosis </a:t>
            </a:r>
            <a:r>
              <a:rPr lang="en-US" dirty="0"/>
              <a:t>with possible concurrent metabolic acidosis</a:t>
            </a:r>
            <a:endParaRPr lang="en-US" b="1"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407313583"/>
      </p:ext>
    </p:extLst>
  </p:cSld>
  <p:clrMapOvr>
    <a:masterClrMapping/>
  </p:clrMapOvr>
  <p:transition advTm="8396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blinds(horizontal)">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blinds(horizontal)">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blinds(horizontal)">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blinds(horizontal)">
                                      <p:cBhvr>
                                        <p:cTn id="31" dur="500"/>
                                        <p:tgtEl>
                                          <p:spTgt spid="3">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blinds(horizontal)">
                                      <p:cBhvr>
                                        <p:cTn id="36" dur="500"/>
                                        <p:tgtEl>
                                          <p:spTgt spid="3">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blinds(horizontal)">
                                      <p:cBhvr>
                                        <p:cTn id="41" dur="500"/>
                                        <p:tgtEl>
                                          <p:spTgt spid="3">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blinds(horizontal)">
                                      <p:cBhvr>
                                        <p:cTn id="46" dur="500"/>
                                        <p:tgtEl>
                                          <p:spTgt spid="3">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nodeType="click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animEffect transition="in" filter="blinds(horizontal)">
                                      <p:cBhvr>
                                        <p:cTn id="51" dur="500"/>
                                        <p:tgtEl>
                                          <p:spTgt spid="3">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nodeType="click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Effect transition="in" filter="blinds(horizontal)">
                                      <p:cBhvr>
                                        <p:cTn id="56" dur="500"/>
                                        <p:tgtEl>
                                          <p:spTgt spid="3">
                                            <p:txEl>
                                              <p:pRg st="8" end="8"/>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Effect transition="in" filter="blinds(horizontal)">
                                      <p:cBhvr>
                                        <p:cTn id="61" dur="500"/>
                                        <p:tgtEl>
                                          <p:spTgt spid="3">
                                            <p:txEl>
                                              <p:pRg st="9" end="9"/>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3" presetClass="entr" presetSubtype="10" fill="hold" nodeType="clickEffect">
                                  <p:stCondLst>
                                    <p:cond delay="0"/>
                                  </p:stCondLst>
                                  <p:childTnLst>
                                    <p:set>
                                      <p:cBhvr>
                                        <p:cTn id="65" dur="1" fill="hold">
                                          <p:stCondLst>
                                            <p:cond delay="0"/>
                                          </p:stCondLst>
                                        </p:cTn>
                                        <p:tgtEl>
                                          <p:spTgt spid="3">
                                            <p:txEl>
                                              <p:pRg st="10" end="10"/>
                                            </p:txEl>
                                          </p:spTgt>
                                        </p:tgtEl>
                                        <p:attrNameLst>
                                          <p:attrName>style.visibility</p:attrName>
                                        </p:attrNameLst>
                                      </p:cBhvr>
                                      <p:to>
                                        <p:strVal val="visible"/>
                                      </p:to>
                                    </p:set>
                                    <p:animEffect transition="in" filter="blinds(horizontal)">
                                      <p:cBhvr>
                                        <p:cTn id="66" dur="500"/>
                                        <p:tgtEl>
                                          <p:spTgt spid="3">
                                            <p:txEl>
                                              <p:pRg st="10" end="1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3" presetClass="entr" presetSubtype="10" fill="hold" nodeType="clickEffect">
                                  <p:stCondLst>
                                    <p:cond delay="0"/>
                                  </p:stCondLst>
                                  <p:childTnLst>
                                    <p:set>
                                      <p:cBhvr>
                                        <p:cTn id="70" dur="1" fill="hold">
                                          <p:stCondLst>
                                            <p:cond delay="0"/>
                                          </p:stCondLst>
                                        </p:cTn>
                                        <p:tgtEl>
                                          <p:spTgt spid="3">
                                            <p:txEl>
                                              <p:pRg st="11" end="11"/>
                                            </p:txEl>
                                          </p:spTgt>
                                        </p:tgtEl>
                                        <p:attrNameLst>
                                          <p:attrName>style.visibility</p:attrName>
                                        </p:attrNameLst>
                                      </p:cBhvr>
                                      <p:to>
                                        <p:strVal val="visible"/>
                                      </p:to>
                                    </p:set>
                                    <p:animEffect transition="in" filter="blinds(horizontal)">
                                      <p:cBhvr>
                                        <p:cTn id="71" dur="500"/>
                                        <p:tgtEl>
                                          <p:spTgt spid="3">
                                            <p:txEl>
                                              <p:pRg st="11" end="11"/>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3" presetClass="entr" presetSubtype="10" fill="hold" nodeType="clickEffect">
                                  <p:stCondLst>
                                    <p:cond delay="0"/>
                                  </p:stCondLst>
                                  <p:childTnLst>
                                    <p:set>
                                      <p:cBhvr>
                                        <p:cTn id="75" dur="1" fill="hold">
                                          <p:stCondLst>
                                            <p:cond delay="0"/>
                                          </p:stCondLst>
                                        </p:cTn>
                                        <p:tgtEl>
                                          <p:spTgt spid="3">
                                            <p:txEl>
                                              <p:pRg st="12" end="12"/>
                                            </p:txEl>
                                          </p:spTgt>
                                        </p:tgtEl>
                                        <p:attrNameLst>
                                          <p:attrName>style.visibility</p:attrName>
                                        </p:attrNameLst>
                                      </p:cBhvr>
                                      <p:to>
                                        <p:strVal val="visible"/>
                                      </p:to>
                                    </p:set>
                                    <p:animEffect transition="in" filter="blinds(horizontal)">
                                      <p:cBhvr>
                                        <p:cTn id="76" dur="500"/>
                                        <p:tgtEl>
                                          <p:spTgt spid="3">
                                            <p:txEl>
                                              <p:pRg st="12" end="12"/>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3" presetClass="entr" presetSubtype="10" fill="hold" nodeType="clickEffect">
                                  <p:stCondLst>
                                    <p:cond delay="0"/>
                                  </p:stCondLst>
                                  <p:childTnLst>
                                    <p:set>
                                      <p:cBhvr>
                                        <p:cTn id="80" dur="1" fill="hold">
                                          <p:stCondLst>
                                            <p:cond delay="0"/>
                                          </p:stCondLst>
                                        </p:cTn>
                                        <p:tgtEl>
                                          <p:spTgt spid="3">
                                            <p:txEl>
                                              <p:pRg st="13" end="13"/>
                                            </p:txEl>
                                          </p:spTgt>
                                        </p:tgtEl>
                                        <p:attrNameLst>
                                          <p:attrName>style.visibility</p:attrName>
                                        </p:attrNameLst>
                                      </p:cBhvr>
                                      <p:to>
                                        <p:strVal val="visible"/>
                                      </p:to>
                                    </p:set>
                                    <p:animEffect transition="in" filter="blinds(horizontal)">
                                      <p:cBhvr>
                                        <p:cTn id="81" dur="500"/>
                                        <p:tgtEl>
                                          <p:spTgt spid="3">
                                            <p:txEl>
                                              <p:pRg st="13" end="13"/>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3" presetClass="entr" presetSubtype="10" fill="hold" nodeType="clickEffect">
                                  <p:stCondLst>
                                    <p:cond delay="0"/>
                                  </p:stCondLst>
                                  <p:childTnLst>
                                    <p:set>
                                      <p:cBhvr>
                                        <p:cTn id="85" dur="1" fill="hold">
                                          <p:stCondLst>
                                            <p:cond delay="0"/>
                                          </p:stCondLst>
                                        </p:cTn>
                                        <p:tgtEl>
                                          <p:spTgt spid="3">
                                            <p:txEl>
                                              <p:pRg st="14" end="14"/>
                                            </p:txEl>
                                          </p:spTgt>
                                        </p:tgtEl>
                                        <p:attrNameLst>
                                          <p:attrName>style.visibility</p:attrName>
                                        </p:attrNameLst>
                                      </p:cBhvr>
                                      <p:to>
                                        <p:strVal val="visible"/>
                                      </p:to>
                                    </p:set>
                                    <p:animEffect transition="in" filter="blinds(horizontal)">
                                      <p:cBhvr>
                                        <p:cTn id="86" dur="500"/>
                                        <p:tgtEl>
                                          <p:spTgt spid="3">
                                            <p:txEl>
                                              <p:pRg st="14" end="14"/>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3" presetClass="entr" presetSubtype="10" fill="hold" nodeType="clickEffect">
                                  <p:stCondLst>
                                    <p:cond delay="0"/>
                                  </p:stCondLst>
                                  <p:childTnLst>
                                    <p:set>
                                      <p:cBhvr>
                                        <p:cTn id="90" dur="1" fill="hold">
                                          <p:stCondLst>
                                            <p:cond delay="0"/>
                                          </p:stCondLst>
                                        </p:cTn>
                                        <p:tgtEl>
                                          <p:spTgt spid="3">
                                            <p:txEl>
                                              <p:pRg st="15" end="15"/>
                                            </p:txEl>
                                          </p:spTgt>
                                        </p:tgtEl>
                                        <p:attrNameLst>
                                          <p:attrName>style.visibility</p:attrName>
                                        </p:attrNameLst>
                                      </p:cBhvr>
                                      <p:to>
                                        <p:strVal val="visible"/>
                                      </p:to>
                                    </p:set>
                                    <p:animEffect transition="in" filter="blinds(horizontal)">
                                      <p:cBhvr>
                                        <p:cTn id="91" dur="500"/>
                                        <p:tgtEl>
                                          <p:spTgt spid="3">
                                            <p:txEl>
                                              <p:pRg st="15" end="15"/>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3" presetClass="entr" presetSubtype="10" fill="hold" nodeType="clickEffect">
                                  <p:stCondLst>
                                    <p:cond delay="0"/>
                                  </p:stCondLst>
                                  <p:childTnLst>
                                    <p:set>
                                      <p:cBhvr>
                                        <p:cTn id="95" dur="1" fill="hold">
                                          <p:stCondLst>
                                            <p:cond delay="0"/>
                                          </p:stCondLst>
                                        </p:cTn>
                                        <p:tgtEl>
                                          <p:spTgt spid="3">
                                            <p:txEl>
                                              <p:pRg st="16" end="16"/>
                                            </p:txEl>
                                          </p:spTgt>
                                        </p:tgtEl>
                                        <p:attrNameLst>
                                          <p:attrName>style.visibility</p:attrName>
                                        </p:attrNameLst>
                                      </p:cBhvr>
                                      <p:to>
                                        <p:strVal val="visible"/>
                                      </p:to>
                                    </p:set>
                                    <p:animEffect transition="in" filter="blinds(horizontal)">
                                      <p:cBhvr>
                                        <p:cTn id="96" dur="500"/>
                                        <p:tgtEl>
                                          <p:spTgt spid="3">
                                            <p:txEl>
                                              <p:pRg st="16" end="16"/>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3" presetClass="entr" presetSubtype="10" fill="hold" nodeType="clickEffect">
                                  <p:stCondLst>
                                    <p:cond delay="0"/>
                                  </p:stCondLst>
                                  <p:childTnLst>
                                    <p:set>
                                      <p:cBhvr>
                                        <p:cTn id="100" dur="1" fill="hold">
                                          <p:stCondLst>
                                            <p:cond delay="0"/>
                                          </p:stCondLst>
                                        </p:cTn>
                                        <p:tgtEl>
                                          <p:spTgt spid="3">
                                            <p:txEl>
                                              <p:pRg st="17" end="17"/>
                                            </p:txEl>
                                          </p:spTgt>
                                        </p:tgtEl>
                                        <p:attrNameLst>
                                          <p:attrName>style.visibility</p:attrName>
                                        </p:attrNameLst>
                                      </p:cBhvr>
                                      <p:to>
                                        <p:strVal val="visible"/>
                                      </p:to>
                                    </p:set>
                                    <p:animEffect transition="in" filter="blinds(horizontal)">
                                      <p:cBhvr>
                                        <p:cTn id="101" dur="500"/>
                                        <p:tgtEl>
                                          <p:spTgt spid="3">
                                            <p:txEl>
                                              <p:pRg st="17" end="17"/>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3" presetClass="entr" presetSubtype="10" fill="hold" nodeType="clickEffect">
                                  <p:stCondLst>
                                    <p:cond delay="0"/>
                                  </p:stCondLst>
                                  <p:childTnLst>
                                    <p:set>
                                      <p:cBhvr>
                                        <p:cTn id="105" dur="1" fill="hold">
                                          <p:stCondLst>
                                            <p:cond delay="0"/>
                                          </p:stCondLst>
                                        </p:cTn>
                                        <p:tgtEl>
                                          <p:spTgt spid="3">
                                            <p:txEl>
                                              <p:pRg st="18" end="18"/>
                                            </p:txEl>
                                          </p:spTgt>
                                        </p:tgtEl>
                                        <p:attrNameLst>
                                          <p:attrName>style.visibility</p:attrName>
                                        </p:attrNameLst>
                                      </p:cBhvr>
                                      <p:to>
                                        <p:strVal val="visible"/>
                                      </p:to>
                                    </p:set>
                                    <p:animEffect transition="in" filter="blinds(horizontal)">
                                      <p:cBhvr>
                                        <p:cTn id="106" dur="500"/>
                                        <p:tgtEl>
                                          <p:spTgt spid="3">
                                            <p:txEl>
                                              <p:pRg st="18" end="18"/>
                                            </p:txEl>
                                          </p:spTgt>
                                        </p:tgtEl>
                                      </p:cBhvr>
                                    </p:animEffect>
                                  </p:childTnLst>
                                </p:cTn>
                              </p:par>
                            </p:childTnLst>
                          </p:cTn>
                        </p:par>
                      </p:childTnLst>
                    </p:cTn>
                  </p:par>
                  <p:par>
                    <p:cTn id="107" fill="hold">
                      <p:stCondLst>
                        <p:cond delay="indefinite"/>
                      </p:stCondLst>
                      <p:childTnLst>
                        <p:par>
                          <p:cTn id="108" fill="hold">
                            <p:stCondLst>
                              <p:cond delay="0"/>
                            </p:stCondLst>
                            <p:childTnLst>
                              <p:par>
                                <p:cTn id="109" presetID="3" presetClass="entr" presetSubtype="10" fill="hold" grpId="0" nodeType="clickEffect">
                                  <p:stCondLst>
                                    <p:cond delay="0"/>
                                  </p:stCondLst>
                                  <p:childTnLst>
                                    <p:set>
                                      <p:cBhvr>
                                        <p:cTn id="110" dur="1" fill="hold">
                                          <p:stCondLst>
                                            <p:cond delay="0"/>
                                          </p:stCondLst>
                                        </p:cTn>
                                        <p:tgtEl>
                                          <p:spTgt spid="5"/>
                                        </p:tgtEl>
                                        <p:attrNameLst>
                                          <p:attrName>style.visibility</p:attrName>
                                        </p:attrNameLst>
                                      </p:cBhvr>
                                      <p:to>
                                        <p:strVal val="visible"/>
                                      </p:to>
                                    </p:set>
                                    <p:animEffect transition="in" filter="blinds(horizontal)">
                                      <p:cBhvr>
                                        <p:cTn id="111" dur="500"/>
                                        <p:tgtEl>
                                          <p:spTgt spid="5"/>
                                        </p:tgtEl>
                                      </p:cBhvr>
                                    </p:animEffect>
                                  </p:childTnLst>
                                </p:cTn>
                              </p:par>
                            </p:childTnLst>
                          </p:cTn>
                        </p:par>
                      </p:childTnLst>
                    </p:cTn>
                  </p:par>
                  <p:par>
                    <p:cTn id="112" fill="hold">
                      <p:stCondLst>
                        <p:cond delay="indefinite"/>
                      </p:stCondLst>
                      <p:childTnLst>
                        <p:par>
                          <p:cTn id="113" fill="hold">
                            <p:stCondLst>
                              <p:cond delay="0"/>
                            </p:stCondLst>
                            <p:childTnLst>
                              <p:par>
                                <p:cTn id="114" presetID="3" presetClass="entr" presetSubtype="10" fill="hold" grpId="0" nodeType="clickEffect">
                                  <p:stCondLst>
                                    <p:cond delay="0"/>
                                  </p:stCondLst>
                                  <p:childTnLst>
                                    <p:set>
                                      <p:cBhvr>
                                        <p:cTn id="115" dur="1" fill="hold">
                                          <p:stCondLst>
                                            <p:cond delay="0"/>
                                          </p:stCondLst>
                                        </p:cTn>
                                        <p:tgtEl>
                                          <p:spTgt spid="4"/>
                                        </p:tgtEl>
                                        <p:attrNameLst>
                                          <p:attrName>style.visibility</p:attrName>
                                        </p:attrNameLst>
                                      </p:cBhvr>
                                      <p:to>
                                        <p:strVal val="visible"/>
                                      </p:to>
                                    </p:set>
                                    <p:animEffect transition="in" filter="blinds(horizontal)">
                                      <p:cBhvr>
                                        <p:cTn id="1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7" fill="hold" display="0">
                  <p:stCondLst>
                    <p:cond delay="indefinite"/>
                  </p:stCondLst>
                  <p:endCondLst>
                    <p:cond evt="onStopAudio" delay="0">
                      <p:tgtEl>
                        <p:sldTgt/>
                      </p:tgtEl>
                    </p:cond>
                  </p:endCondLst>
                </p:cTn>
                <p:tgtEl>
                  <p:spTgt spid="6"/>
                </p:tgtEl>
              </p:cMediaNode>
            </p:audio>
          </p:childTnLst>
        </p:cTn>
      </p:par>
    </p:tnLst>
    <p:bldLst>
      <p:bldP spid="2" grpId="0"/>
      <p:bldP spid="4" grpId="0" animBg="1"/>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Patient Example #3:</a:t>
            </a:r>
          </a:p>
        </p:txBody>
      </p:sp>
      <p:sp>
        <p:nvSpPr>
          <p:cNvPr id="3" name="Content Placeholder 2"/>
          <p:cNvSpPr>
            <a:spLocks noGrp="1"/>
          </p:cNvSpPr>
          <p:nvPr>
            <p:ph idx="1"/>
          </p:nvPr>
        </p:nvSpPr>
        <p:spPr/>
        <p:txBody>
          <a:bodyPr>
            <a:normAutofit lnSpcReduction="10000"/>
          </a:bodyPr>
          <a:lstStyle/>
          <a:p>
            <a:r>
              <a:rPr lang="en-US" dirty="0"/>
              <a:t>2 day old term infant with Transposition of the Great Arteries (TGA), </a:t>
            </a:r>
            <a:r>
              <a:rPr lang="en-US" dirty="0" err="1"/>
              <a:t>intubated</a:t>
            </a:r>
            <a:r>
              <a:rPr lang="en-US" dirty="0"/>
              <a:t> on TPN</a:t>
            </a:r>
          </a:p>
          <a:p>
            <a:pPr lvl="1"/>
            <a:r>
              <a:rPr lang="en-US" dirty="0"/>
              <a:t>pH = 7.3</a:t>
            </a:r>
          </a:p>
          <a:p>
            <a:pPr lvl="1"/>
            <a:r>
              <a:rPr lang="en-US" dirty="0"/>
              <a:t>pCO</a:t>
            </a:r>
            <a:r>
              <a:rPr lang="en-US" baseline="-25000" dirty="0"/>
              <a:t>2</a:t>
            </a:r>
            <a:r>
              <a:rPr lang="en-US" dirty="0"/>
              <a:t> = 36.1</a:t>
            </a:r>
          </a:p>
          <a:p>
            <a:pPr lvl="1"/>
            <a:r>
              <a:rPr lang="en-US" dirty="0"/>
              <a:t>pO</a:t>
            </a:r>
            <a:r>
              <a:rPr lang="en-US" baseline="-25000" dirty="0"/>
              <a:t>2</a:t>
            </a:r>
            <a:r>
              <a:rPr lang="en-US" dirty="0"/>
              <a:t> = 32</a:t>
            </a:r>
          </a:p>
          <a:p>
            <a:pPr lvl="1"/>
            <a:r>
              <a:rPr lang="en-US" dirty="0"/>
              <a:t>HCO</a:t>
            </a:r>
            <a:r>
              <a:rPr lang="en-US" baseline="-25000" dirty="0"/>
              <a:t>3</a:t>
            </a:r>
            <a:r>
              <a:rPr lang="en-US" dirty="0"/>
              <a:t> = 22.7</a:t>
            </a:r>
          </a:p>
          <a:p>
            <a:pPr lvl="1"/>
            <a:r>
              <a:rPr lang="en-US" dirty="0"/>
              <a:t>Base Excess = -0.7</a:t>
            </a:r>
          </a:p>
          <a:p>
            <a:pPr lvl="1"/>
            <a:r>
              <a:rPr lang="en-US" dirty="0"/>
              <a:t>Na = 140</a:t>
            </a:r>
          </a:p>
          <a:p>
            <a:pPr lvl="1"/>
            <a:r>
              <a:rPr lang="en-US" dirty="0"/>
              <a:t>K = 4.7</a:t>
            </a:r>
          </a:p>
          <a:p>
            <a:pPr lvl="1"/>
            <a:r>
              <a:rPr lang="en-US" dirty="0" err="1"/>
              <a:t>Cl</a:t>
            </a:r>
            <a:r>
              <a:rPr lang="en-US" dirty="0"/>
              <a:t> = 112</a:t>
            </a:r>
          </a:p>
          <a:p>
            <a:pPr lvl="1"/>
            <a:r>
              <a:rPr lang="en-US" dirty="0"/>
              <a:t>CO</a:t>
            </a:r>
            <a:r>
              <a:rPr lang="en-US" baseline="-25000" dirty="0"/>
              <a:t>2</a:t>
            </a:r>
            <a:r>
              <a:rPr lang="en-US" dirty="0"/>
              <a:t> = 18.3</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730055355"/>
      </p:ext>
    </p:extLst>
  </p:cSld>
  <p:clrMapOvr>
    <a:masterClrMapping/>
  </p:clrMapOvr>
  <mc:AlternateContent xmlns:mc="http://schemas.openxmlformats.org/markup-compatibility/2006" xmlns:p14="http://schemas.microsoft.com/office/powerpoint/2010/main">
    <mc:Choice Requires="p14">
      <p:transition spd="slow" p14:dur="2000" advTm="10073"/>
    </mc:Choice>
    <mc:Fallback xmlns="">
      <p:transition spd="slow" advTm="10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Patient Example #3:</a:t>
            </a:r>
          </a:p>
        </p:txBody>
      </p:sp>
      <p:sp>
        <p:nvSpPr>
          <p:cNvPr id="3" name="Content Placeholder 2"/>
          <p:cNvSpPr>
            <a:spLocks noGrp="1"/>
          </p:cNvSpPr>
          <p:nvPr>
            <p:ph idx="1"/>
          </p:nvPr>
        </p:nvSpPr>
        <p:spPr/>
        <p:txBody>
          <a:bodyPr>
            <a:normAutofit fontScale="62500" lnSpcReduction="20000"/>
          </a:bodyPr>
          <a:lstStyle/>
          <a:p>
            <a:r>
              <a:rPr lang="en-US" dirty="0"/>
              <a:t>2 day old term infant with Transposition of the Great Arteries (TGA), </a:t>
            </a:r>
            <a:r>
              <a:rPr lang="en-US" dirty="0" err="1"/>
              <a:t>intubated</a:t>
            </a:r>
            <a:r>
              <a:rPr lang="en-US" dirty="0"/>
              <a:t> on TPN</a:t>
            </a:r>
          </a:p>
          <a:p>
            <a:pPr lvl="1"/>
            <a:r>
              <a:rPr lang="en-US" dirty="0"/>
              <a:t>pH = 7.3 </a:t>
            </a:r>
          </a:p>
          <a:p>
            <a:pPr lvl="2"/>
            <a:r>
              <a:rPr lang="en-US" dirty="0"/>
              <a:t>(Low end of normal)</a:t>
            </a:r>
          </a:p>
          <a:p>
            <a:pPr lvl="1"/>
            <a:r>
              <a:rPr lang="en-US" dirty="0"/>
              <a:t>pCO</a:t>
            </a:r>
            <a:r>
              <a:rPr lang="en-US" baseline="-25000" dirty="0"/>
              <a:t>2</a:t>
            </a:r>
            <a:r>
              <a:rPr lang="en-US" dirty="0"/>
              <a:t> = 36.1 </a:t>
            </a:r>
          </a:p>
          <a:p>
            <a:pPr lvl="2"/>
            <a:r>
              <a:rPr lang="en-US" dirty="0"/>
              <a:t>(Normal)</a:t>
            </a:r>
          </a:p>
          <a:p>
            <a:pPr lvl="1"/>
            <a:r>
              <a:rPr lang="en-US" dirty="0"/>
              <a:t>pO</a:t>
            </a:r>
            <a:r>
              <a:rPr lang="en-US" baseline="-25000" dirty="0"/>
              <a:t>2</a:t>
            </a:r>
            <a:r>
              <a:rPr lang="en-US" dirty="0"/>
              <a:t> = 32 </a:t>
            </a:r>
          </a:p>
          <a:p>
            <a:pPr lvl="2"/>
            <a:r>
              <a:rPr lang="en-US" dirty="0">
                <a:solidFill>
                  <a:srgbClr val="FF0000"/>
                </a:solidFill>
              </a:rPr>
              <a:t>(Low)</a:t>
            </a:r>
          </a:p>
          <a:p>
            <a:pPr lvl="1"/>
            <a:r>
              <a:rPr lang="en-US" dirty="0"/>
              <a:t>HCO</a:t>
            </a:r>
            <a:r>
              <a:rPr lang="en-US" baseline="-25000" dirty="0"/>
              <a:t>3</a:t>
            </a:r>
            <a:r>
              <a:rPr lang="en-US" dirty="0"/>
              <a:t> = 22.7 </a:t>
            </a:r>
          </a:p>
          <a:p>
            <a:pPr lvl="2"/>
            <a:r>
              <a:rPr lang="en-US" dirty="0"/>
              <a:t>(Normal)</a:t>
            </a:r>
          </a:p>
          <a:p>
            <a:pPr lvl="1"/>
            <a:r>
              <a:rPr lang="en-US" dirty="0"/>
              <a:t>Base Excess = -0.7 </a:t>
            </a:r>
          </a:p>
          <a:p>
            <a:pPr lvl="2"/>
            <a:r>
              <a:rPr lang="en-US" dirty="0"/>
              <a:t>(Normal)</a:t>
            </a:r>
          </a:p>
          <a:p>
            <a:pPr lvl="1"/>
            <a:r>
              <a:rPr lang="en-US" dirty="0"/>
              <a:t>Na = 140 </a:t>
            </a:r>
          </a:p>
          <a:p>
            <a:pPr lvl="2"/>
            <a:r>
              <a:rPr lang="en-US" dirty="0"/>
              <a:t>(Normal)</a:t>
            </a:r>
          </a:p>
          <a:p>
            <a:pPr lvl="1"/>
            <a:r>
              <a:rPr lang="en-US" dirty="0"/>
              <a:t>K = 4.7 </a:t>
            </a:r>
          </a:p>
          <a:p>
            <a:pPr lvl="2"/>
            <a:r>
              <a:rPr lang="en-US" dirty="0"/>
              <a:t>(Normal)</a:t>
            </a:r>
          </a:p>
          <a:p>
            <a:pPr lvl="1"/>
            <a:r>
              <a:rPr lang="en-US" dirty="0" err="1"/>
              <a:t>Cl</a:t>
            </a:r>
            <a:r>
              <a:rPr lang="en-US" dirty="0"/>
              <a:t> = 112 </a:t>
            </a:r>
          </a:p>
          <a:p>
            <a:pPr lvl="2"/>
            <a:r>
              <a:rPr lang="en-US" dirty="0">
                <a:solidFill>
                  <a:srgbClr val="FF0000"/>
                </a:solidFill>
              </a:rPr>
              <a:t>(High)</a:t>
            </a:r>
          </a:p>
          <a:p>
            <a:pPr lvl="1"/>
            <a:r>
              <a:rPr lang="en-US" dirty="0"/>
              <a:t>CO</a:t>
            </a:r>
            <a:r>
              <a:rPr lang="en-US" baseline="-25000" dirty="0"/>
              <a:t>2</a:t>
            </a:r>
            <a:r>
              <a:rPr lang="en-US" dirty="0"/>
              <a:t> = 18.3 </a:t>
            </a:r>
          </a:p>
          <a:p>
            <a:pPr lvl="2"/>
            <a:r>
              <a:rPr lang="en-US" dirty="0">
                <a:solidFill>
                  <a:srgbClr val="FF0000"/>
                </a:solidFill>
              </a:rPr>
              <a:t>(Low)</a:t>
            </a:r>
          </a:p>
        </p:txBody>
      </p:sp>
      <p:sp>
        <p:nvSpPr>
          <p:cNvPr id="4" name="TextBox 3"/>
          <p:cNvSpPr txBox="1"/>
          <p:nvPr/>
        </p:nvSpPr>
        <p:spPr>
          <a:xfrm>
            <a:off x="6929718" y="4311083"/>
            <a:ext cx="3406588" cy="1200329"/>
          </a:xfrm>
          <a:prstGeom prst="rect">
            <a:avLst/>
          </a:prstGeom>
          <a:noFill/>
          <a:ln w="22225">
            <a:solidFill>
              <a:schemeClr val="accent1"/>
            </a:solidFill>
          </a:ln>
        </p:spPr>
        <p:txBody>
          <a:bodyPr wrap="square" rtlCol="0">
            <a:spAutoFit/>
          </a:bodyPr>
          <a:lstStyle/>
          <a:p>
            <a:r>
              <a:rPr lang="en-US" dirty="0"/>
              <a:t>Based on this patient’s labs, you would recommend what change to their TPN:</a:t>
            </a:r>
          </a:p>
          <a:p>
            <a:pPr lvl="1">
              <a:buFont typeface="Arial" pitchFamily="34" charset="0"/>
              <a:buChar char="•"/>
            </a:pPr>
            <a:r>
              <a:rPr lang="en-US" b="1" dirty="0"/>
              <a:t> Add/Increase acetate</a:t>
            </a:r>
          </a:p>
        </p:txBody>
      </p:sp>
      <p:sp>
        <p:nvSpPr>
          <p:cNvPr id="5" name="TextBox 4"/>
          <p:cNvSpPr txBox="1"/>
          <p:nvPr/>
        </p:nvSpPr>
        <p:spPr>
          <a:xfrm>
            <a:off x="6929718" y="3112532"/>
            <a:ext cx="3406588" cy="369332"/>
          </a:xfrm>
          <a:prstGeom prst="rect">
            <a:avLst/>
          </a:prstGeom>
          <a:noFill/>
          <a:ln w="22225">
            <a:solidFill>
              <a:schemeClr val="accent1"/>
            </a:solidFill>
          </a:ln>
        </p:spPr>
        <p:txBody>
          <a:bodyPr wrap="square" rtlCol="0">
            <a:spAutoFit/>
          </a:bodyPr>
          <a:lstStyle/>
          <a:p>
            <a:pPr algn="ctr"/>
            <a:r>
              <a:rPr lang="en-US" b="1" dirty="0"/>
              <a:t>Metabolic Acidosis</a:t>
            </a: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4240682232"/>
      </p:ext>
    </p:extLst>
  </p:cSld>
  <p:clrMapOvr>
    <a:masterClrMapping/>
  </p:clrMapOvr>
  <mc:AlternateContent xmlns:mc="http://schemas.openxmlformats.org/markup-compatibility/2006" xmlns:p14="http://schemas.microsoft.com/office/powerpoint/2010/main">
    <mc:Choice Requires="p14">
      <p:transition spd="slow" p14:dur="2000" advTm="49825"/>
    </mc:Choice>
    <mc:Fallback xmlns="">
      <p:transition spd="slow" advTm="49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blinds(horizontal)">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blinds(horizontal)">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blinds(horizontal)">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blinds(horizontal)">
                                      <p:cBhvr>
                                        <p:cTn id="31" dur="500"/>
                                        <p:tgtEl>
                                          <p:spTgt spid="3">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blinds(horizontal)">
                                      <p:cBhvr>
                                        <p:cTn id="36" dur="500"/>
                                        <p:tgtEl>
                                          <p:spTgt spid="3">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blinds(horizontal)">
                                      <p:cBhvr>
                                        <p:cTn id="41" dur="500"/>
                                        <p:tgtEl>
                                          <p:spTgt spid="3">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blinds(horizontal)">
                                      <p:cBhvr>
                                        <p:cTn id="46" dur="500"/>
                                        <p:tgtEl>
                                          <p:spTgt spid="3">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nodeType="click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animEffect transition="in" filter="blinds(horizontal)">
                                      <p:cBhvr>
                                        <p:cTn id="51" dur="500"/>
                                        <p:tgtEl>
                                          <p:spTgt spid="3">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nodeType="click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Effect transition="in" filter="blinds(horizontal)">
                                      <p:cBhvr>
                                        <p:cTn id="56" dur="500"/>
                                        <p:tgtEl>
                                          <p:spTgt spid="3">
                                            <p:txEl>
                                              <p:pRg st="8" end="8"/>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Effect transition="in" filter="blinds(horizontal)">
                                      <p:cBhvr>
                                        <p:cTn id="61" dur="500"/>
                                        <p:tgtEl>
                                          <p:spTgt spid="3">
                                            <p:txEl>
                                              <p:pRg st="9" end="9"/>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3" presetClass="entr" presetSubtype="10" fill="hold" nodeType="clickEffect">
                                  <p:stCondLst>
                                    <p:cond delay="0"/>
                                  </p:stCondLst>
                                  <p:childTnLst>
                                    <p:set>
                                      <p:cBhvr>
                                        <p:cTn id="65" dur="1" fill="hold">
                                          <p:stCondLst>
                                            <p:cond delay="0"/>
                                          </p:stCondLst>
                                        </p:cTn>
                                        <p:tgtEl>
                                          <p:spTgt spid="3">
                                            <p:txEl>
                                              <p:pRg st="10" end="10"/>
                                            </p:txEl>
                                          </p:spTgt>
                                        </p:tgtEl>
                                        <p:attrNameLst>
                                          <p:attrName>style.visibility</p:attrName>
                                        </p:attrNameLst>
                                      </p:cBhvr>
                                      <p:to>
                                        <p:strVal val="visible"/>
                                      </p:to>
                                    </p:set>
                                    <p:animEffect transition="in" filter="blinds(horizontal)">
                                      <p:cBhvr>
                                        <p:cTn id="66" dur="500"/>
                                        <p:tgtEl>
                                          <p:spTgt spid="3">
                                            <p:txEl>
                                              <p:pRg st="10" end="1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3" presetClass="entr" presetSubtype="10" fill="hold" nodeType="clickEffect">
                                  <p:stCondLst>
                                    <p:cond delay="0"/>
                                  </p:stCondLst>
                                  <p:childTnLst>
                                    <p:set>
                                      <p:cBhvr>
                                        <p:cTn id="70" dur="1" fill="hold">
                                          <p:stCondLst>
                                            <p:cond delay="0"/>
                                          </p:stCondLst>
                                        </p:cTn>
                                        <p:tgtEl>
                                          <p:spTgt spid="3">
                                            <p:txEl>
                                              <p:pRg st="11" end="11"/>
                                            </p:txEl>
                                          </p:spTgt>
                                        </p:tgtEl>
                                        <p:attrNameLst>
                                          <p:attrName>style.visibility</p:attrName>
                                        </p:attrNameLst>
                                      </p:cBhvr>
                                      <p:to>
                                        <p:strVal val="visible"/>
                                      </p:to>
                                    </p:set>
                                    <p:animEffect transition="in" filter="blinds(horizontal)">
                                      <p:cBhvr>
                                        <p:cTn id="71" dur="500"/>
                                        <p:tgtEl>
                                          <p:spTgt spid="3">
                                            <p:txEl>
                                              <p:pRg st="11" end="11"/>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3" presetClass="entr" presetSubtype="10" fill="hold" nodeType="clickEffect">
                                  <p:stCondLst>
                                    <p:cond delay="0"/>
                                  </p:stCondLst>
                                  <p:childTnLst>
                                    <p:set>
                                      <p:cBhvr>
                                        <p:cTn id="75" dur="1" fill="hold">
                                          <p:stCondLst>
                                            <p:cond delay="0"/>
                                          </p:stCondLst>
                                        </p:cTn>
                                        <p:tgtEl>
                                          <p:spTgt spid="3">
                                            <p:txEl>
                                              <p:pRg st="12" end="12"/>
                                            </p:txEl>
                                          </p:spTgt>
                                        </p:tgtEl>
                                        <p:attrNameLst>
                                          <p:attrName>style.visibility</p:attrName>
                                        </p:attrNameLst>
                                      </p:cBhvr>
                                      <p:to>
                                        <p:strVal val="visible"/>
                                      </p:to>
                                    </p:set>
                                    <p:animEffect transition="in" filter="blinds(horizontal)">
                                      <p:cBhvr>
                                        <p:cTn id="76" dur="500"/>
                                        <p:tgtEl>
                                          <p:spTgt spid="3">
                                            <p:txEl>
                                              <p:pRg st="12" end="12"/>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3" presetClass="entr" presetSubtype="10" fill="hold" nodeType="clickEffect">
                                  <p:stCondLst>
                                    <p:cond delay="0"/>
                                  </p:stCondLst>
                                  <p:childTnLst>
                                    <p:set>
                                      <p:cBhvr>
                                        <p:cTn id="80" dur="1" fill="hold">
                                          <p:stCondLst>
                                            <p:cond delay="0"/>
                                          </p:stCondLst>
                                        </p:cTn>
                                        <p:tgtEl>
                                          <p:spTgt spid="3">
                                            <p:txEl>
                                              <p:pRg st="13" end="13"/>
                                            </p:txEl>
                                          </p:spTgt>
                                        </p:tgtEl>
                                        <p:attrNameLst>
                                          <p:attrName>style.visibility</p:attrName>
                                        </p:attrNameLst>
                                      </p:cBhvr>
                                      <p:to>
                                        <p:strVal val="visible"/>
                                      </p:to>
                                    </p:set>
                                    <p:animEffect transition="in" filter="blinds(horizontal)">
                                      <p:cBhvr>
                                        <p:cTn id="81" dur="500"/>
                                        <p:tgtEl>
                                          <p:spTgt spid="3">
                                            <p:txEl>
                                              <p:pRg st="13" end="13"/>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3" presetClass="entr" presetSubtype="10" fill="hold" nodeType="clickEffect">
                                  <p:stCondLst>
                                    <p:cond delay="0"/>
                                  </p:stCondLst>
                                  <p:childTnLst>
                                    <p:set>
                                      <p:cBhvr>
                                        <p:cTn id="85" dur="1" fill="hold">
                                          <p:stCondLst>
                                            <p:cond delay="0"/>
                                          </p:stCondLst>
                                        </p:cTn>
                                        <p:tgtEl>
                                          <p:spTgt spid="3">
                                            <p:txEl>
                                              <p:pRg st="14" end="14"/>
                                            </p:txEl>
                                          </p:spTgt>
                                        </p:tgtEl>
                                        <p:attrNameLst>
                                          <p:attrName>style.visibility</p:attrName>
                                        </p:attrNameLst>
                                      </p:cBhvr>
                                      <p:to>
                                        <p:strVal val="visible"/>
                                      </p:to>
                                    </p:set>
                                    <p:animEffect transition="in" filter="blinds(horizontal)">
                                      <p:cBhvr>
                                        <p:cTn id="86" dur="500"/>
                                        <p:tgtEl>
                                          <p:spTgt spid="3">
                                            <p:txEl>
                                              <p:pRg st="14" end="14"/>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3" presetClass="entr" presetSubtype="10" fill="hold" nodeType="clickEffect">
                                  <p:stCondLst>
                                    <p:cond delay="0"/>
                                  </p:stCondLst>
                                  <p:childTnLst>
                                    <p:set>
                                      <p:cBhvr>
                                        <p:cTn id="90" dur="1" fill="hold">
                                          <p:stCondLst>
                                            <p:cond delay="0"/>
                                          </p:stCondLst>
                                        </p:cTn>
                                        <p:tgtEl>
                                          <p:spTgt spid="3">
                                            <p:txEl>
                                              <p:pRg st="15" end="15"/>
                                            </p:txEl>
                                          </p:spTgt>
                                        </p:tgtEl>
                                        <p:attrNameLst>
                                          <p:attrName>style.visibility</p:attrName>
                                        </p:attrNameLst>
                                      </p:cBhvr>
                                      <p:to>
                                        <p:strVal val="visible"/>
                                      </p:to>
                                    </p:set>
                                    <p:animEffect transition="in" filter="blinds(horizontal)">
                                      <p:cBhvr>
                                        <p:cTn id="91" dur="500"/>
                                        <p:tgtEl>
                                          <p:spTgt spid="3">
                                            <p:txEl>
                                              <p:pRg st="15" end="15"/>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3" presetClass="entr" presetSubtype="10" fill="hold" nodeType="clickEffect">
                                  <p:stCondLst>
                                    <p:cond delay="0"/>
                                  </p:stCondLst>
                                  <p:childTnLst>
                                    <p:set>
                                      <p:cBhvr>
                                        <p:cTn id="95" dur="1" fill="hold">
                                          <p:stCondLst>
                                            <p:cond delay="0"/>
                                          </p:stCondLst>
                                        </p:cTn>
                                        <p:tgtEl>
                                          <p:spTgt spid="3">
                                            <p:txEl>
                                              <p:pRg st="16" end="16"/>
                                            </p:txEl>
                                          </p:spTgt>
                                        </p:tgtEl>
                                        <p:attrNameLst>
                                          <p:attrName>style.visibility</p:attrName>
                                        </p:attrNameLst>
                                      </p:cBhvr>
                                      <p:to>
                                        <p:strVal val="visible"/>
                                      </p:to>
                                    </p:set>
                                    <p:animEffect transition="in" filter="blinds(horizontal)">
                                      <p:cBhvr>
                                        <p:cTn id="96" dur="500"/>
                                        <p:tgtEl>
                                          <p:spTgt spid="3">
                                            <p:txEl>
                                              <p:pRg st="16" end="16"/>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3" presetClass="entr" presetSubtype="10" fill="hold" nodeType="clickEffect">
                                  <p:stCondLst>
                                    <p:cond delay="0"/>
                                  </p:stCondLst>
                                  <p:childTnLst>
                                    <p:set>
                                      <p:cBhvr>
                                        <p:cTn id="100" dur="1" fill="hold">
                                          <p:stCondLst>
                                            <p:cond delay="0"/>
                                          </p:stCondLst>
                                        </p:cTn>
                                        <p:tgtEl>
                                          <p:spTgt spid="3">
                                            <p:txEl>
                                              <p:pRg st="17" end="17"/>
                                            </p:txEl>
                                          </p:spTgt>
                                        </p:tgtEl>
                                        <p:attrNameLst>
                                          <p:attrName>style.visibility</p:attrName>
                                        </p:attrNameLst>
                                      </p:cBhvr>
                                      <p:to>
                                        <p:strVal val="visible"/>
                                      </p:to>
                                    </p:set>
                                    <p:animEffect transition="in" filter="blinds(horizontal)">
                                      <p:cBhvr>
                                        <p:cTn id="101" dur="500"/>
                                        <p:tgtEl>
                                          <p:spTgt spid="3">
                                            <p:txEl>
                                              <p:pRg st="17" end="17"/>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3" presetClass="entr" presetSubtype="10" fill="hold" nodeType="clickEffect">
                                  <p:stCondLst>
                                    <p:cond delay="0"/>
                                  </p:stCondLst>
                                  <p:childTnLst>
                                    <p:set>
                                      <p:cBhvr>
                                        <p:cTn id="105" dur="1" fill="hold">
                                          <p:stCondLst>
                                            <p:cond delay="0"/>
                                          </p:stCondLst>
                                        </p:cTn>
                                        <p:tgtEl>
                                          <p:spTgt spid="3">
                                            <p:txEl>
                                              <p:pRg st="18" end="18"/>
                                            </p:txEl>
                                          </p:spTgt>
                                        </p:tgtEl>
                                        <p:attrNameLst>
                                          <p:attrName>style.visibility</p:attrName>
                                        </p:attrNameLst>
                                      </p:cBhvr>
                                      <p:to>
                                        <p:strVal val="visible"/>
                                      </p:to>
                                    </p:set>
                                    <p:animEffect transition="in" filter="blinds(horizontal)">
                                      <p:cBhvr>
                                        <p:cTn id="106" dur="500"/>
                                        <p:tgtEl>
                                          <p:spTgt spid="3">
                                            <p:txEl>
                                              <p:pRg st="18" end="18"/>
                                            </p:txEl>
                                          </p:spTgt>
                                        </p:tgtEl>
                                      </p:cBhvr>
                                    </p:animEffect>
                                  </p:childTnLst>
                                </p:cTn>
                              </p:par>
                            </p:childTnLst>
                          </p:cTn>
                        </p:par>
                      </p:childTnLst>
                    </p:cTn>
                  </p:par>
                  <p:par>
                    <p:cTn id="107" fill="hold">
                      <p:stCondLst>
                        <p:cond delay="indefinite"/>
                      </p:stCondLst>
                      <p:childTnLst>
                        <p:par>
                          <p:cTn id="108" fill="hold">
                            <p:stCondLst>
                              <p:cond delay="0"/>
                            </p:stCondLst>
                            <p:childTnLst>
                              <p:par>
                                <p:cTn id="109" presetID="3" presetClass="entr" presetSubtype="10" fill="hold" grpId="0" nodeType="clickEffect">
                                  <p:stCondLst>
                                    <p:cond delay="0"/>
                                  </p:stCondLst>
                                  <p:childTnLst>
                                    <p:set>
                                      <p:cBhvr>
                                        <p:cTn id="110" dur="1" fill="hold">
                                          <p:stCondLst>
                                            <p:cond delay="0"/>
                                          </p:stCondLst>
                                        </p:cTn>
                                        <p:tgtEl>
                                          <p:spTgt spid="5"/>
                                        </p:tgtEl>
                                        <p:attrNameLst>
                                          <p:attrName>style.visibility</p:attrName>
                                        </p:attrNameLst>
                                      </p:cBhvr>
                                      <p:to>
                                        <p:strVal val="visible"/>
                                      </p:to>
                                    </p:set>
                                    <p:animEffect transition="in" filter="blinds(horizontal)">
                                      <p:cBhvr>
                                        <p:cTn id="111" dur="500"/>
                                        <p:tgtEl>
                                          <p:spTgt spid="5"/>
                                        </p:tgtEl>
                                      </p:cBhvr>
                                    </p:animEffect>
                                  </p:childTnLst>
                                </p:cTn>
                              </p:par>
                            </p:childTnLst>
                          </p:cTn>
                        </p:par>
                      </p:childTnLst>
                    </p:cTn>
                  </p:par>
                  <p:par>
                    <p:cTn id="112" fill="hold">
                      <p:stCondLst>
                        <p:cond delay="indefinite"/>
                      </p:stCondLst>
                      <p:childTnLst>
                        <p:par>
                          <p:cTn id="113" fill="hold">
                            <p:stCondLst>
                              <p:cond delay="0"/>
                            </p:stCondLst>
                            <p:childTnLst>
                              <p:par>
                                <p:cTn id="114" presetID="3" presetClass="entr" presetSubtype="10" fill="hold" grpId="0" nodeType="clickEffect">
                                  <p:stCondLst>
                                    <p:cond delay="0"/>
                                  </p:stCondLst>
                                  <p:childTnLst>
                                    <p:set>
                                      <p:cBhvr>
                                        <p:cTn id="115" dur="1" fill="hold">
                                          <p:stCondLst>
                                            <p:cond delay="0"/>
                                          </p:stCondLst>
                                        </p:cTn>
                                        <p:tgtEl>
                                          <p:spTgt spid="4"/>
                                        </p:tgtEl>
                                        <p:attrNameLst>
                                          <p:attrName>style.visibility</p:attrName>
                                        </p:attrNameLst>
                                      </p:cBhvr>
                                      <p:to>
                                        <p:strVal val="visible"/>
                                      </p:to>
                                    </p:set>
                                    <p:animEffect transition="in" filter="blinds(horizontal)">
                                      <p:cBhvr>
                                        <p:cTn id="1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7" fill="hold" display="0">
                  <p:stCondLst>
                    <p:cond delay="indefinite"/>
                  </p:stCondLst>
                  <p:endCondLst>
                    <p:cond evt="onStopAudio" delay="0">
                      <p:tgtEl>
                        <p:sldTgt/>
                      </p:tgtEl>
                    </p:cond>
                  </p:endCondLst>
                </p:cTn>
                <p:tgtEl>
                  <p:spTgt spid="6"/>
                </p:tgtEl>
              </p:cMediaNode>
            </p:audio>
          </p:childTnLst>
        </p:cTn>
      </p:par>
    </p:tnLst>
    <p:bldLst>
      <p:bldP spid="2" grpId="0"/>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Determining Goal GIR </a:t>
            </a:r>
          </a:p>
        </p:txBody>
      </p:sp>
      <p:sp>
        <p:nvSpPr>
          <p:cNvPr id="3" name="Content Placeholder 2"/>
          <p:cNvSpPr>
            <a:spLocks noGrp="1"/>
          </p:cNvSpPr>
          <p:nvPr>
            <p:ph idx="1"/>
          </p:nvPr>
        </p:nvSpPr>
        <p:spPr/>
        <p:txBody>
          <a:bodyPr/>
          <a:lstStyle/>
          <a:p>
            <a:r>
              <a:rPr lang="en-US" dirty="0"/>
              <a:t>After determining protein and fat calories, determine grams of CHO needed to meet calories</a:t>
            </a:r>
          </a:p>
          <a:p>
            <a:r>
              <a:rPr lang="en-US" dirty="0"/>
              <a:t>Using GIR calculation, calculate goal GIR</a:t>
            </a:r>
          </a:p>
          <a:p>
            <a:r>
              <a:rPr lang="en-US" dirty="0"/>
              <a:t>Example: 6 kg baby</a:t>
            </a:r>
          </a:p>
          <a:p>
            <a:pPr lvl="1"/>
            <a:r>
              <a:rPr lang="en-US" dirty="0"/>
              <a:t>288 kcals from CHO</a:t>
            </a:r>
          </a:p>
          <a:p>
            <a:pPr lvl="1"/>
            <a:r>
              <a:rPr lang="en-US" dirty="0"/>
              <a:t>288/3.4 = 85 grams CHO x 1000 mg/g = 85,000 mg</a:t>
            </a:r>
          </a:p>
          <a:p>
            <a:pPr lvl="1"/>
            <a:r>
              <a:rPr lang="en-US" dirty="0"/>
              <a:t>85,000 mg / 6 kg / 1440 = GIR 9.8 mg/kg/min or ~10 </a:t>
            </a:r>
          </a:p>
        </p:txBody>
      </p:sp>
      <p:pic>
        <p:nvPicPr>
          <p:cNvPr id="4" name="Audio 3">
            <a:hlinkClick r:id="" action="ppaction://media"/>
            <a:extLst>
              <a:ext uri="{FF2B5EF4-FFF2-40B4-BE49-F238E27FC236}">
                <a16:creationId xmlns="" xmlns:a16="http://schemas.microsoft.com/office/drawing/2014/main" id="{39DFCEF3-C01D-4730-A587-567A1274EDB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00757685"/>
      </p:ext>
    </p:extLst>
  </p:cSld>
  <p:clrMapOvr>
    <a:masterClrMapping/>
  </p:clrMapOvr>
  <mc:AlternateContent xmlns:mc="http://schemas.openxmlformats.org/markup-compatibility/2006" xmlns:p14="http://schemas.microsoft.com/office/powerpoint/2010/main">
    <mc:Choice Requires="p14">
      <p:transition spd="slow" p14:dur="2000" advTm="50065"/>
    </mc:Choice>
    <mc:Fallback xmlns="">
      <p:transition spd="slow" advTm="50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Patient Example #4:</a:t>
            </a:r>
          </a:p>
        </p:txBody>
      </p:sp>
      <p:sp>
        <p:nvSpPr>
          <p:cNvPr id="3" name="Content Placeholder 2"/>
          <p:cNvSpPr>
            <a:spLocks noGrp="1"/>
          </p:cNvSpPr>
          <p:nvPr>
            <p:ph idx="1"/>
          </p:nvPr>
        </p:nvSpPr>
        <p:spPr/>
        <p:txBody>
          <a:bodyPr>
            <a:normAutofit lnSpcReduction="10000"/>
          </a:bodyPr>
          <a:lstStyle/>
          <a:p>
            <a:r>
              <a:rPr lang="en-US" dirty="0"/>
              <a:t>5 month old term infant with Chronic Lung Disease (CLD), </a:t>
            </a:r>
            <a:r>
              <a:rPr lang="en-US" dirty="0" err="1"/>
              <a:t>tracheostomy</a:t>
            </a:r>
            <a:r>
              <a:rPr lang="en-US" dirty="0"/>
              <a:t>, </a:t>
            </a:r>
            <a:r>
              <a:rPr lang="en-US" dirty="0" err="1"/>
              <a:t>Gtube</a:t>
            </a:r>
            <a:r>
              <a:rPr lang="en-US" dirty="0"/>
              <a:t> but acutely on TPN</a:t>
            </a:r>
          </a:p>
          <a:p>
            <a:pPr lvl="1"/>
            <a:r>
              <a:rPr lang="en-US" dirty="0"/>
              <a:t>pH = 7.33</a:t>
            </a:r>
          </a:p>
          <a:p>
            <a:pPr lvl="1"/>
            <a:r>
              <a:rPr lang="en-US" dirty="0"/>
              <a:t>pCO</a:t>
            </a:r>
            <a:r>
              <a:rPr lang="en-US" baseline="-25000" dirty="0"/>
              <a:t>2</a:t>
            </a:r>
            <a:r>
              <a:rPr lang="en-US" dirty="0"/>
              <a:t> = 79.3</a:t>
            </a:r>
          </a:p>
          <a:p>
            <a:pPr lvl="1"/>
            <a:r>
              <a:rPr lang="en-US" dirty="0"/>
              <a:t>pO</a:t>
            </a:r>
            <a:r>
              <a:rPr lang="en-US" baseline="-25000" dirty="0"/>
              <a:t>2</a:t>
            </a:r>
            <a:r>
              <a:rPr lang="en-US" dirty="0"/>
              <a:t> = 37.3</a:t>
            </a:r>
          </a:p>
          <a:p>
            <a:pPr lvl="1"/>
            <a:r>
              <a:rPr lang="en-US" dirty="0"/>
              <a:t>HCO</a:t>
            </a:r>
            <a:r>
              <a:rPr lang="en-US" baseline="-25000" dirty="0"/>
              <a:t>3</a:t>
            </a:r>
            <a:r>
              <a:rPr lang="en-US" dirty="0"/>
              <a:t> = 40.2</a:t>
            </a:r>
          </a:p>
          <a:p>
            <a:pPr lvl="1"/>
            <a:r>
              <a:rPr lang="en-US" dirty="0"/>
              <a:t>Base Excess = 11.5</a:t>
            </a:r>
          </a:p>
          <a:p>
            <a:pPr lvl="1"/>
            <a:r>
              <a:rPr lang="en-US" dirty="0"/>
              <a:t>Na = 138</a:t>
            </a:r>
          </a:p>
          <a:p>
            <a:pPr lvl="1"/>
            <a:r>
              <a:rPr lang="en-US" dirty="0"/>
              <a:t>K = 6</a:t>
            </a:r>
          </a:p>
          <a:p>
            <a:pPr lvl="1"/>
            <a:r>
              <a:rPr lang="en-US" dirty="0" err="1"/>
              <a:t>Cl</a:t>
            </a:r>
            <a:r>
              <a:rPr lang="en-US" dirty="0"/>
              <a:t> = 97</a:t>
            </a:r>
          </a:p>
          <a:p>
            <a:pPr lvl="1"/>
            <a:r>
              <a:rPr lang="en-US" dirty="0"/>
              <a:t>CO</a:t>
            </a:r>
            <a:r>
              <a:rPr lang="en-US" baseline="-25000" dirty="0"/>
              <a:t>2</a:t>
            </a:r>
            <a:r>
              <a:rPr lang="en-US" dirty="0"/>
              <a:t> = 40.6</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677902782"/>
      </p:ext>
    </p:extLst>
  </p:cSld>
  <p:clrMapOvr>
    <a:masterClrMapping/>
  </p:clrMapOvr>
  <mc:AlternateContent xmlns:mc="http://schemas.openxmlformats.org/markup-compatibility/2006" xmlns:p14="http://schemas.microsoft.com/office/powerpoint/2010/main">
    <mc:Choice Requires="p14">
      <p:transition spd="slow" p14:dur="2000" advTm="4376"/>
    </mc:Choice>
    <mc:Fallback xmlns="">
      <p:transition spd="slow" advTm="4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Patient Example #4, continued:</a:t>
            </a:r>
          </a:p>
        </p:txBody>
      </p:sp>
      <p:sp>
        <p:nvSpPr>
          <p:cNvPr id="3" name="Content Placeholder 2"/>
          <p:cNvSpPr>
            <a:spLocks noGrp="1"/>
          </p:cNvSpPr>
          <p:nvPr>
            <p:ph idx="1"/>
          </p:nvPr>
        </p:nvSpPr>
        <p:spPr/>
        <p:txBody>
          <a:bodyPr>
            <a:normAutofit fontScale="62500" lnSpcReduction="20000"/>
          </a:bodyPr>
          <a:lstStyle/>
          <a:p>
            <a:r>
              <a:rPr lang="en-US" dirty="0"/>
              <a:t>5 month old term infant with Chronic Lung Disease (CLD), </a:t>
            </a:r>
            <a:r>
              <a:rPr lang="en-US" dirty="0" err="1"/>
              <a:t>tracheostomy</a:t>
            </a:r>
            <a:r>
              <a:rPr lang="en-US" dirty="0"/>
              <a:t>, </a:t>
            </a:r>
            <a:r>
              <a:rPr lang="en-US" dirty="0" err="1"/>
              <a:t>Gtube</a:t>
            </a:r>
            <a:r>
              <a:rPr lang="en-US" dirty="0"/>
              <a:t> but acutely on TPN</a:t>
            </a:r>
          </a:p>
          <a:p>
            <a:pPr lvl="1"/>
            <a:r>
              <a:rPr lang="en-US" dirty="0"/>
              <a:t>pH = 7.33 </a:t>
            </a:r>
          </a:p>
          <a:p>
            <a:pPr lvl="2"/>
            <a:r>
              <a:rPr lang="en-US" dirty="0"/>
              <a:t>(Low end of normal)</a:t>
            </a:r>
          </a:p>
          <a:p>
            <a:pPr lvl="1"/>
            <a:r>
              <a:rPr lang="en-US" dirty="0"/>
              <a:t>pCO</a:t>
            </a:r>
            <a:r>
              <a:rPr lang="en-US" baseline="-25000" dirty="0"/>
              <a:t>2</a:t>
            </a:r>
            <a:r>
              <a:rPr lang="en-US" dirty="0"/>
              <a:t> = 79.3 </a:t>
            </a:r>
          </a:p>
          <a:p>
            <a:pPr lvl="2"/>
            <a:r>
              <a:rPr lang="en-US" dirty="0">
                <a:solidFill>
                  <a:srgbClr val="FF0000"/>
                </a:solidFill>
              </a:rPr>
              <a:t>(High)</a:t>
            </a:r>
          </a:p>
          <a:p>
            <a:pPr lvl="1"/>
            <a:r>
              <a:rPr lang="en-US" dirty="0"/>
              <a:t>pO</a:t>
            </a:r>
            <a:r>
              <a:rPr lang="en-US" baseline="-25000" dirty="0"/>
              <a:t>2</a:t>
            </a:r>
            <a:r>
              <a:rPr lang="en-US" dirty="0"/>
              <a:t> = 37.3 </a:t>
            </a:r>
          </a:p>
          <a:p>
            <a:pPr lvl="2"/>
            <a:r>
              <a:rPr lang="en-US" dirty="0">
                <a:solidFill>
                  <a:srgbClr val="FF0000"/>
                </a:solidFill>
              </a:rPr>
              <a:t>(Low)</a:t>
            </a:r>
          </a:p>
          <a:p>
            <a:pPr lvl="1"/>
            <a:r>
              <a:rPr lang="en-US" dirty="0"/>
              <a:t>HCO</a:t>
            </a:r>
            <a:r>
              <a:rPr lang="en-US" baseline="-25000" dirty="0"/>
              <a:t>3</a:t>
            </a:r>
            <a:r>
              <a:rPr lang="en-US" dirty="0"/>
              <a:t> = 40.2</a:t>
            </a:r>
          </a:p>
          <a:p>
            <a:pPr lvl="2"/>
            <a:r>
              <a:rPr lang="en-US" dirty="0"/>
              <a:t> </a:t>
            </a:r>
            <a:r>
              <a:rPr lang="en-US" dirty="0">
                <a:solidFill>
                  <a:srgbClr val="FF0000"/>
                </a:solidFill>
              </a:rPr>
              <a:t>(High)</a:t>
            </a:r>
          </a:p>
          <a:p>
            <a:pPr lvl="1"/>
            <a:r>
              <a:rPr lang="en-US" dirty="0"/>
              <a:t>Base Excess = 11.5 </a:t>
            </a:r>
          </a:p>
          <a:p>
            <a:pPr lvl="2"/>
            <a:r>
              <a:rPr lang="en-US" dirty="0">
                <a:solidFill>
                  <a:srgbClr val="FF0000"/>
                </a:solidFill>
              </a:rPr>
              <a:t>(High)</a:t>
            </a:r>
            <a:endParaRPr lang="en-US" dirty="0"/>
          </a:p>
          <a:p>
            <a:pPr lvl="1"/>
            <a:r>
              <a:rPr lang="en-US" dirty="0"/>
              <a:t>Na = 138 </a:t>
            </a:r>
          </a:p>
          <a:p>
            <a:pPr lvl="2"/>
            <a:r>
              <a:rPr lang="en-US" dirty="0"/>
              <a:t>(Normal)</a:t>
            </a:r>
          </a:p>
          <a:p>
            <a:pPr lvl="1"/>
            <a:r>
              <a:rPr lang="en-US" dirty="0"/>
              <a:t>K = 6 </a:t>
            </a:r>
          </a:p>
          <a:p>
            <a:pPr lvl="2"/>
            <a:r>
              <a:rPr lang="en-US" dirty="0">
                <a:solidFill>
                  <a:srgbClr val="FF0000"/>
                </a:solidFill>
              </a:rPr>
              <a:t>(High)</a:t>
            </a:r>
            <a:endParaRPr lang="en-US" dirty="0"/>
          </a:p>
          <a:p>
            <a:pPr lvl="1"/>
            <a:r>
              <a:rPr lang="en-US" dirty="0" err="1"/>
              <a:t>Cl</a:t>
            </a:r>
            <a:r>
              <a:rPr lang="en-US" dirty="0"/>
              <a:t> = 97</a:t>
            </a:r>
          </a:p>
          <a:p>
            <a:pPr lvl="2"/>
            <a:r>
              <a:rPr lang="en-US" dirty="0"/>
              <a:t> </a:t>
            </a:r>
            <a:r>
              <a:rPr lang="en-US" dirty="0">
                <a:solidFill>
                  <a:srgbClr val="FF0000"/>
                </a:solidFill>
              </a:rPr>
              <a:t>(Low)</a:t>
            </a:r>
          </a:p>
          <a:p>
            <a:pPr lvl="1"/>
            <a:r>
              <a:rPr lang="en-US" dirty="0"/>
              <a:t>CO</a:t>
            </a:r>
            <a:r>
              <a:rPr lang="en-US" baseline="-25000" dirty="0"/>
              <a:t>2</a:t>
            </a:r>
            <a:r>
              <a:rPr lang="en-US" dirty="0"/>
              <a:t> 40.6 </a:t>
            </a:r>
          </a:p>
          <a:p>
            <a:pPr lvl="2"/>
            <a:r>
              <a:rPr lang="en-US" dirty="0">
                <a:solidFill>
                  <a:srgbClr val="FF0000"/>
                </a:solidFill>
              </a:rPr>
              <a:t>(High)</a:t>
            </a:r>
          </a:p>
        </p:txBody>
      </p:sp>
      <p:sp>
        <p:nvSpPr>
          <p:cNvPr id="4" name="TextBox 3"/>
          <p:cNvSpPr txBox="1"/>
          <p:nvPr/>
        </p:nvSpPr>
        <p:spPr>
          <a:xfrm>
            <a:off x="6804212" y="4428566"/>
            <a:ext cx="3406588" cy="1200329"/>
          </a:xfrm>
          <a:prstGeom prst="rect">
            <a:avLst/>
          </a:prstGeom>
          <a:noFill/>
          <a:ln w="22225">
            <a:solidFill>
              <a:schemeClr val="accent1"/>
            </a:solidFill>
          </a:ln>
        </p:spPr>
        <p:txBody>
          <a:bodyPr wrap="square" rtlCol="0">
            <a:spAutoFit/>
          </a:bodyPr>
          <a:lstStyle/>
          <a:p>
            <a:r>
              <a:rPr lang="en-US" dirty="0"/>
              <a:t>Based on this patient’s labs, you would recommend what change to their TPN:</a:t>
            </a:r>
          </a:p>
          <a:p>
            <a:pPr lvl="1">
              <a:buFont typeface="Arial" pitchFamily="34" charset="0"/>
              <a:buChar char="•"/>
            </a:pPr>
            <a:r>
              <a:rPr lang="en-US" b="1" dirty="0"/>
              <a:t>Decrease/Remove acetate</a:t>
            </a:r>
          </a:p>
        </p:txBody>
      </p:sp>
      <p:sp>
        <p:nvSpPr>
          <p:cNvPr id="5" name="TextBox 4"/>
          <p:cNvSpPr txBox="1"/>
          <p:nvPr/>
        </p:nvSpPr>
        <p:spPr>
          <a:xfrm>
            <a:off x="6804212" y="2850777"/>
            <a:ext cx="3406588" cy="646331"/>
          </a:xfrm>
          <a:prstGeom prst="rect">
            <a:avLst/>
          </a:prstGeom>
          <a:noFill/>
          <a:ln w="22225">
            <a:solidFill>
              <a:schemeClr val="accent1"/>
            </a:solidFill>
          </a:ln>
        </p:spPr>
        <p:txBody>
          <a:bodyPr wrap="square" rtlCol="0">
            <a:spAutoFit/>
          </a:bodyPr>
          <a:lstStyle/>
          <a:p>
            <a:pPr algn="ctr"/>
            <a:r>
              <a:rPr lang="en-US" b="1" dirty="0"/>
              <a:t>Respiratory Acidosis </a:t>
            </a:r>
            <a:r>
              <a:rPr lang="en-US" dirty="0"/>
              <a:t>with concurrent metabolic alkalosis</a:t>
            </a:r>
            <a:endParaRPr lang="en-US" b="1"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825369912"/>
      </p:ext>
    </p:extLst>
  </p:cSld>
  <p:clrMapOvr>
    <a:masterClrMapping/>
  </p:clrMapOvr>
  <mc:AlternateContent xmlns:mc="http://schemas.openxmlformats.org/markup-compatibility/2006" xmlns:p14="http://schemas.microsoft.com/office/powerpoint/2010/main">
    <mc:Choice Requires="p14">
      <p:transition spd="slow" p14:dur="2000" advTm="96227"/>
    </mc:Choice>
    <mc:Fallback xmlns="">
      <p:transition spd="slow" advTm="96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blinds(horizontal)">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blinds(horizontal)">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blinds(horizontal)">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blinds(horizontal)">
                                      <p:cBhvr>
                                        <p:cTn id="31" dur="500"/>
                                        <p:tgtEl>
                                          <p:spTgt spid="3">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blinds(horizontal)">
                                      <p:cBhvr>
                                        <p:cTn id="36" dur="500"/>
                                        <p:tgtEl>
                                          <p:spTgt spid="3">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blinds(horizontal)">
                                      <p:cBhvr>
                                        <p:cTn id="41" dur="500"/>
                                        <p:tgtEl>
                                          <p:spTgt spid="3">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blinds(horizontal)">
                                      <p:cBhvr>
                                        <p:cTn id="46" dur="500"/>
                                        <p:tgtEl>
                                          <p:spTgt spid="3">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nodeType="click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animEffect transition="in" filter="blinds(horizontal)">
                                      <p:cBhvr>
                                        <p:cTn id="51" dur="500"/>
                                        <p:tgtEl>
                                          <p:spTgt spid="3">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nodeType="click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Effect transition="in" filter="blinds(horizontal)">
                                      <p:cBhvr>
                                        <p:cTn id="56" dur="500"/>
                                        <p:tgtEl>
                                          <p:spTgt spid="3">
                                            <p:txEl>
                                              <p:pRg st="8" end="8"/>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Effect transition="in" filter="blinds(horizontal)">
                                      <p:cBhvr>
                                        <p:cTn id="61" dur="500"/>
                                        <p:tgtEl>
                                          <p:spTgt spid="3">
                                            <p:txEl>
                                              <p:pRg st="9" end="9"/>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3" presetClass="entr" presetSubtype="10" fill="hold" nodeType="clickEffect">
                                  <p:stCondLst>
                                    <p:cond delay="0"/>
                                  </p:stCondLst>
                                  <p:childTnLst>
                                    <p:set>
                                      <p:cBhvr>
                                        <p:cTn id="65" dur="1" fill="hold">
                                          <p:stCondLst>
                                            <p:cond delay="0"/>
                                          </p:stCondLst>
                                        </p:cTn>
                                        <p:tgtEl>
                                          <p:spTgt spid="3">
                                            <p:txEl>
                                              <p:pRg st="10" end="10"/>
                                            </p:txEl>
                                          </p:spTgt>
                                        </p:tgtEl>
                                        <p:attrNameLst>
                                          <p:attrName>style.visibility</p:attrName>
                                        </p:attrNameLst>
                                      </p:cBhvr>
                                      <p:to>
                                        <p:strVal val="visible"/>
                                      </p:to>
                                    </p:set>
                                    <p:animEffect transition="in" filter="blinds(horizontal)">
                                      <p:cBhvr>
                                        <p:cTn id="66" dur="500"/>
                                        <p:tgtEl>
                                          <p:spTgt spid="3">
                                            <p:txEl>
                                              <p:pRg st="10" end="1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3" presetClass="entr" presetSubtype="10" fill="hold" nodeType="clickEffect">
                                  <p:stCondLst>
                                    <p:cond delay="0"/>
                                  </p:stCondLst>
                                  <p:childTnLst>
                                    <p:set>
                                      <p:cBhvr>
                                        <p:cTn id="70" dur="1" fill="hold">
                                          <p:stCondLst>
                                            <p:cond delay="0"/>
                                          </p:stCondLst>
                                        </p:cTn>
                                        <p:tgtEl>
                                          <p:spTgt spid="3">
                                            <p:txEl>
                                              <p:pRg st="11" end="11"/>
                                            </p:txEl>
                                          </p:spTgt>
                                        </p:tgtEl>
                                        <p:attrNameLst>
                                          <p:attrName>style.visibility</p:attrName>
                                        </p:attrNameLst>
                                      </p:cBhvr>
                                      <p:to>
                                        <p:strVal val="visible"/>
                                      </p:to>
                                    </p:set>
                                    <p:animEffect transition="in" filter="blinds(horizontal)">
                                      <p:cBhvr>
                                        <p:cTn id="71" dur="500"/>
                                        <p:tgtEl>
                                          <p:spTgt spid="3">
                                            <p:txEl>
                                              <p:pRg st="11" end="11"/>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3" presetClass="entr" presetSubtype="10" fill="hold" nodeType="clickEffect">
                                  <p:stCondLst>
                                    <p:cond delay="0"/>
                                  </p:stCondLst>
                                  <p:childTnLst>
                                    <p:set>
                                      <p:cBhvr>
                                        <p:cTn id="75" dur="1" fill="hold">
                                          <p:stCondLst>
                                            <p:cond delay="0"/>
                                          </p:stCondLst>
                                        </p:cTn>
                                        <p:tgtEl>
                                          <p:spTgt spid="3">
                                            <p:txEl>
                                              <p:pRg st="12" end="12"/>
                                            </p:txEl>
                                          </p:spTgt>
                                        </p:tgtEl>
                                        <p:attrNameLst>
                                          <p:attrName>style.visibility</p:attrName>
                                        </p:attrNameLst>
                                      </p:cBhvr>
                                      <p:to>
                                        <p:strVal val="visible"/>
                                      </p:to>
                                    </p:set>
                                    <p:animEffect transition="in" filter="blinds(horizontal)">
                                      <p:cBhvr>
                                        <p:cTn id="76" dur="500"/>
                                        <p:tgtEl>
                                          <p:spTgt spid="3">
                                            <p:txEl>
                                              <p:pRg st="12" end="12"/>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3" presetClass="entr" presetSubtype="10" fill="hold" nodeType="clickEffect">
                                  <p:stCondLst>
                                    <p:cond delay="0"/>
                                  </p:stCondLst>
                                  <p:childTnLst>
                                    <p:set>
                                      <p:cBhvr>
                                        <p:cTn id="80" dur="1" fill="hold">
                                          <p:stCondLst>
                                            <p:cond delay="0"/>
                                          </p:stCondLst>
                                        </p:cTn>
                                        <p:tgtEl>
                                          <p:spTgt spid="3">
                                            <p:txEl>
                                              <p:pRg st="13" end="13"/>
                                            </p:txEl>
                                          </p:spTgt>
                                        </p:tgtEl>
                                        <p:attrNameLst>
                                          <p:attrName>style.visibility</p:attrName>
                                        </p:attrNameLst>
                                      </p:cBhvr>
                                      <p:to>
                                        <p:strVal val="visible"/>
                                      </p:to>
                                    </p:set>
                                    <p:animEffect transition="in" filter="blinds(horizontal)">
                                      <p:cBhvr>
                                        <p:cTn id="81" dur="500"/>
                                        <p:tgtEl>
                                          <p:spTgt spid="3">
                                            <p:txEl>
                                              <p:pRg st="13" end="13"/>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3" presetClass="entr" presetSubtype="10" fill="hold" nodeType="clickEffect">
                                  <p:stCondLst>
                                    <p:cond delay="0"/>
                                  </p:stCondLst>
                                  <p:childTnLst>
                                    <p:set>
                                      <p:cBhvr>
                                        <p:cTn id="85" dur="1" fill="hold">
                                          <p:stCondLst>
                                            <p:cond delay="0"/>
                                          </p:stCondLst>
                                        </p:cTn>
                                        <p:tgtEl>
                                          <p:spTgt spid="3">
                                            <p:txEl>
                                              <p:pRg st="14" end="14"/>
                                            </p:txEl>
                                          </p:spTgt>
                                        </p:tgtEl>
                                        <p:attrNameLst>
                                          <p:attrName>style.visibility</p:attrName>
                                        </p:attrNameLst>
                                      </p:cBhvr>
                                      <p:to>
                                        <p:strVal val="visible"/>
                                      </p:to>
                                    </p:set>
                                    <p:animEffect transition="in" filter="blinds(horizontal)">
                                      <p:cBhvr>
                                        <p:cTn id="86" dur="500"/>
                                        <p:tgtEl>
                                          <p:spTgt spid="3">
                                            <p:txEl>
                                              <p:pRg st="14" end="14"/>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3" presetClass="entr" presetSubtype="10" fill="hold" nodeType="clickEffect">
                                  <p:stCondLst>
                                    <p:cond delay="0"/>
                                  </p:stCondLst>
                                  <p:childTnLst>
                                    <p:set>
                                      <p:cBhvr>
                                        <p:cTn id="90" dur="1" fill="hold">
                                          <p:stCondLst>
                                            <p:cond delay="0"/>
                                          </p:stCondLst>
                                        </p:cTn>
                                        <p:tgtEl>
                                          <p:spTgt spid="3">
                                            <p:txEl>
                                              <p:pRg st="15" end="15"/>
                                            </p:txEl>
                                          </p:spTgt>
                                        </p:tgtEl>
                                        <p:attrNameLst>
                                          <p:attrName>style.visibility</p:attrName>
                                        </p:attrNameLst>
                                      </p:cBhvr>
                                      <p:to>
                                        <p:strVal val="visible"/>
                                      </p:to>
                                    </p:set>
                                    <p:animEffect transition="in" filter="blinds(horizontal)">
                                      <p:cBhvr>
                                        <p:cTn id="91" dur="500"/>
                                        <p:tgtEl>
                                          <p:spTgt spid="3">
                                            <p:txEl>
                                              <p:pRg st="15" end="15"/>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3" presetClass="entr" presetSubtype="10" fill="hold" nodeType="clickEffect">
                                  <p:stCondLst>
                                    <p:cond delay="0"/>
                                  </p:stCondLst>
                                  <p:childTnLst>
                                    <p:set>
                                      <p:cBhvr>
                                        <p:cTn id="95" dur="1" fill="hold">
                                          <p:stCondLst>
                                            <p:cond delay="0"/>
                                          </p:stCondLst>
                                        </p:cTn>
                                        <p:tgtEl>
                                          <p:spTgt spid="3">
                                            <p:txEl>
                                              <p:pRg st="16" end="16"/>
                                            </p:txEl>
                                          </p:spTgt>
                                        </p:tgtEl>
                                        <p:attrNameLst>
                                          <p:attrName>style.visibility</p:attrName>
                                        </p:attrNameLst>
                                      </p:cBhvr>
                                      <p:to>
                                        <p:strVal val="visible"/>
                                      </p:to>
                                    </p:set>
                                    <p:animEffect transition="in" filter="blinds(horizontal)">
                                      <p:cBhvr>
                                        <p:cTn id="96" dur="500"/>
                                        <p:tgtEl>
                                          <p:spTgt spid="3">
                                            <p:txEl>
                                              <p:pRg st="16" end="16"/>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3" presetClass="entr" presetSubtype="10" fill="hold" nodeType="clickEffect">
                                  <p:stCondLst>
                                    <p:cond delay="0"/>
                                  </p:stCondLst>
                                  <p:childTnLst>
                                    <p:set>
                                      <p:cBhvr>
                                        <p:cTn id="100" dur="1" fill="hold">
                                          <p:stCondLst>
                                            <p:cond delay="0"/>
                                          </p:stCondLst>
                                        </p:cTn>
                                        <p:tgtEl>
                                          <p:spTgt spid="3">
                                            <p:txEl>
                                              <p:pRg st="17" end="17"/>
                                            </p:txEl>
                                          </p:spTgt>
                                        </p:tgtEl>
                                        <p:attrNameLst>
                                          <p:attrName>style.visibility</p:attrName>
                                        </p:attrNameLst>
                                      </p:cBhvr>
                                      <p:to>
                                        <p:strVal val="visible"/>
                                      </p:to>
                                    </p:set>
                                    <p:animEffect transition="in" filter="blinds(horizontal)">
                                      <p:cBhvr>
                                        <p:cTn id="101" dur="500"/>
                                        <p:tgtEl>
                                          <p:spTgt spid="3">
                                            <p:txEl>
                                              <p:pRg st="17" end="17"/>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3" presetClass="entr" presetSubtype="10" fill="hold" nodeType="clickEffect">
                                  <p:stCondLst>
                                    <p:cond delay="0"/>
                                  </p:stCondLst>
                                  <p:childTnLst>
                                    <p:set>
                                      <p:cBhvr>
                                        <p:cTn id="105" dur="1" fill="hold">
                                          <p:stCondLst>
                                            <p:cond delay="0"/>
                                          </p:stCondLst>
                                        </p:cTn>
                                        <p:tgtEl>
                                          <p:spTgt spid="3">
                                            <p:txEl>
                                              <p:pRg st="18" end="18"/>
                                            </p:txEl>
                                          </p:spTgt>
                                        </p:tgtEl>
                                        <p:attrNameLst>
                                          <p:attrName>style.visibility</p:attrName>
                                        </p:attrNameLst>
                                      </p:cBhvr>
                                      <p:to>
                                        <p:strVal val="visible"/>
                                      </p:to>
                                    </p:set>
                                    <p:animEffect transition="in" filter="blinds(horizontal)">
                                      <p:cBhvr>
                                        <p:cTn id="106" dur="500"/>
                                        <p:tgtEl>
                                          <p:spTgt spid="3">
                                            <p:txEl>
                                              <p:pRg st="18" end="18"/>
                                            </p:txEl>
                                          </p:spTgt>
                                        </p:tgtEl>
                                      </p:cBhvr>
                                    </p:animEffect>
                                  </p:childTnLst>
                                </p:cTn>
                              </p:par>
                            </p:childTnLst>
                          </p:cTn>
                        </p:par>
                      </p:childTnLst>
                    </p:cTn>
                  </p:par>
                  <p:par>
                    <p:cTn id="107" fill="hold">
                      <p:stCondLst>
                        <p:cond delay="indefinite"/>
                      </p:stCondLst>
                      <p:childTnLst>
                        <p:par>
                          <p:cTn id="108" fill="hold">
                            <p:stCondLst>
                              <p:cond delay="0"/>
                            </p:stCondLst>
                            <p:childTnLst>
                              <p:par>
                                <p:cTn id="109" presetID="3" presetClass="entr" presetSubtype="10" fill="hold" grpId="0" nodeType="clickEffect">
                                  <p:stCondLst>
                                    <p:cond delay="0"/>
                                  </p:stCondLst>
                                  <p:childTnLst>
                                    <p:set>
                                      <p:cBhvr>
                                        <p:cTn id="110" dur="1" fill="hold">
                                          <p:stCondLst>
                                            <p:cond delay="0"/>
                                          </p:stCondLst>
                                        </p:cTn>
                                        <p:tgtEl>
                                          <p:spTgt spid="5"/>
                                        </p:tgtEl>
                                        <p:attrNameLst>
                                          <p:attrName>style.visibility</p:attrName>
                                        </p:attrNameLst>
                                      </p:cBhvr>
                                      <p:to>
                                        <p:strVal val="visible"/>
                                      </p:to>
                                    </p:set>
                                    <p:animEffect transition="in" filter="blinds(horizontal)">
                                      <p:cBhvr>
                                        <p:cTn id="111" dur="500"/>
                                        <p:tgtEl>
                                          <p:spTgt spid="5"/>
                                        </p:tgtEl>
                                      </p:cBhvr>
                                    </p:animEffect>
                                  </p:childTnLst>
                                </p:cTn>
                              </p:par>
                            </p:childTnLst>
                          </p:cTn>
                        </p:par>
                      </p:childTnLst>
                    </p:cTn>
                  </p:par>
                  <p:par>
                    <p:cTn id="112" fill="hold">
                      <p:stCondLst>
                        <p:cond delay="indefinite"/>
                      </p:stCondLst>
                      <p:childTnLst>
                        <p:par>
                          <p:cTn id="113" fill="hold">
                            <p:stCondLst>
                              <p:cond delay="0"/>
                            </p:stCondLst>
                            <p:childTnLst>
                              <p:par>
                                <p:cTn id="114" presetID="3" presetClass="entr" presetSubtype="10" fill="hold" grpId="0" nodeType="clickEffect">
                                  <p:stCondLst>
                                    <p:cond delay="0"/>
                                  </p:stCondLst>
                                  <p:childTnLst>
                                    <p:set>
                                      <p:cBhvr>
                                        <p:cTn id="115" dur="1" fill="hold">
                                          <p:stCondLst>
                                            <p:cond delay="0"/>
                                          </p:stCondLst>
                                        </p:cTn>
                                        <p:tgtEl>
                                          <p:spTgt spid="4"/>
                                        </p:tgtEl>
                                        <p:attrNameLst>
                                          <p:attrName>style.visibility</p:attrName>
                                        </p:attrNameLst>
                                      </p:cBhvr>
                                      <p:to>
                                        <p:strVal val="visible"/>
                                      </p:to>
                                    </p:set>
                                    <p:animEffect transition="in" filter="blinds(horizontal)">
                                      <p:cBhvr>
                                        <p:cTn id="1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7" fill="hold" display="0">
                  <p:stCondLst>
                    <p:cond delay="indefinite"/>
                  </p:stCondLst>
                  <p:endCondLst>
                    <p:cond evt="onStopAudio" delay="0">
                      <p:tgtEl>
                        <p:sldTgt/>
                      </p:tgtEl>
                    </p:cond>
                  </p:endCondLst>
                </p:cTn>
                <p:tgtEl>
                  <p:spTgt spid="6"/>
                </p:tgtEl>
              </p:cMediaNode>
            </p:audio>
          </p:childTnLst>
        </p:cTn>
      </p:par>
    </p:tnLst>
    <p:bldLst>
      <p:bldP spid="2" grpId="0"/>
      <p:bldP spid="4" grpId="0" animBg="1"/>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gn="ctr"/>
            <a:r>
              <a:rPr lang="en-US" dirty="0"/>
              <a:t>Determining Acid/Base Status</a:t>
            </a:r>
            <a:br>
              <a:rPr lang="en-US" dirty="0"/>
            </a:br>
            <a:r>
              <a:rPr lang="en-US" dirty="0"/>
              <a:t>without Blood Gases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143849639"/>
      </p:ext>
    </p:extLst>
  </p:cSld>
  <p:clrMapOvr>
    <a:masterClrMapping/>
  </p:clrMapOvr>
  <mc:AlternateContent xmlns:mc="http://schemas.openxmlformats.org/markup-compatibility/2006" xmlns:p14="http://schemas.microsoft.com/office/powerpoint/2010/main">
    <mc:Choice Requires="p14">
      <p:transition spd="slow" p14:dur="2000" advTm="8529"/>
    </mc:Choice>
    <mc:Fallback xmlns="">
      <p:transition spd="slow" advTm="8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Acid/Base Status without Blood Gases</a:t>
            </a:r>
          </a:p>
        </p:txBody>
      </p:sp>
      <p:sp>
        <p:nvSpPr>
          <p:cNvPr id="3" name="Content Placeholder 2"/>
          <p:cNvSpPr>
            <a:spLocks noGrp="1"/>
          </p:cNvSpPr>
          <p:nvPr>
            <p:ph idx="1"/>
          </p:nvPr>
        </p:nvSpPr>
        <p:spPr/>
        <p:txBody>
          <a:bodyPr/>
          <a:lstStyle/>
          <a:p>
            <a:r>
              <a:rPr lang="en-US" dirty="0"/>
              <a:t>Less accurate measure of acid/base balance</a:t>
            </a:r>
          </a:p>
          <a:p>
            <a:r>
              <a:rPr lang="en-US" dirty="0"/>
              <a:t>No respiratory labs, so one must assume a metabolic process only</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557265182"/>
      </p:ext>
    </p:extLst>
  </p:cSld>
  <p:clrMapOvr>
    <a:masterClrMapping/>
  </p:clrMapOvr>
  <mc:AlternateContent xmlns:mc="http://schemas.openxmlformats.org/markup-compatibility/2006" xmlns:p14="http://schemas.microsoft.com/office/powerpoint/2010/main">
    <mc:Choice Requires="p14">
      <p:transition spd="slow" p14:dur="2000" advTm="15519"/>
    </mc:Choice>
    <mc:Fallback xmlns="">
      <p:transition spd="slow" advTm="15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Patient Example #1:</a:t>
            </a:r>
          </a:p>
        </p:txBody>
      </p:sp>
      <p:sp>
        <p:nvSpPr>
          <p:cNvPr id="3" name="Content Placeholder 2"/>
          <p:cNvSpPr>
            <a:spLocks noGrp="1"/>
          </p:cNvSpPr>
          <p:nvPr>
            <p:ph idx="1"/>
          </p:nvPr>
        </p:nvSpPr>
        <p:spPr/>
        <p:txBody>
          <a:bodyPr>
            <a:normAutofit/>
          </a:bodyPr>
          <a:lstStyle/>
          <a:p>
            <a:r>
              <a:rPr lang="en-US" dirty="0"/>
              <a:t>11 year old ATV accident with </a:t>
            </a:r>
            <a:r>
              <a:rPr lang="en-US" dirty="0" err="1"/>
              <a:t>splenic</a:t>
            </a:r>
            <a:r>
              <a:rPr lang="en-US" dirty="0"/>
              <a:t> laceration and kidney injuries</a:t>
            </a:r>
          </a:p>
          <a:p>
            <a:pPr lvl="1"/>
            <a:r>
              <a:rPr lang="en-US" dirty="0"/>
              <a:t> Na = 138</a:t>
            </a:r>
          </a:p>
          <a:p>
            <a:pPr lvl="1"/>
            <a:r>
              <a:rPr lang="en-US" dirty="0"/>
              <a:t>K = 5.4</a:t>
            </a:r>
          </a:p>
          <a:p>
            <a:pPr lvl="1"/>
            <a:r>
              <a:rPr lang="en-US" dirty="0" err="1"/>
              <a:t>Cl</a:t>
            </a:r>
            <a:r>
              <a:rPr lang="en-US" dirty="0"/>
              <a:t> = 109</a:t>
            </a:r>
          </a:p>
          <a:p>
            <a:pPr lvl="1"/>
            <a:r>
              <a:rPr lang="en-US" dirty="0"/>
              <a:t>CO</a:t>
            </a:r>
            <a:r>
              <a:rPr lang="en-US" baseline="-25000" dirty="0"/>
              <a:t>2</a:t>
            </a:r>
            <a:r>
              <a:rPr lang="en-US" dirty="0"/>
              <a:t> = 22.6</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101390283"/>
      </p:ext>
    </p:extLst>
  </p:cSld>
  <p:clrMapOvr>
    <a:masterClrMapping/>
  </p:clrMapOvr>
  <mc:AlternateContent xmlns:mc="http://schemas.openxmlformats.org/markup-compatibility/2006" xmlns:p14="http://schemas.microsoft.com/office/powerpoint/2010/main">
    <mc:Choice Requires="p14">
      <p:transition spd="slow" p14:dur="2000" advTm="4330"/>
    </mc:Choice>
    <mc:Fallback xmlns="">
      <p:transition spd="slow" advTm="4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Patient Example #1:</a:t>
            </a:r>
          </a:p>
        </p:txBody>
      </p:sp>
      <p:sp>
        <p:nvSpPr>
          <p:cNvPr id="3" name="Content Placeholder 2"/>
          <p:cNvSpPr>
            <a:spLocks noGrp="1"/>
          </p:cNvSpPr>
          <p:nvPr>
            <p:ph idx="1"/>
          </p:nvPr>
        </p:nvSpPr>
        <p:spPr/>
        <p:txBody>
          <a:bodyPr>
            <a:normAutofit/>
          </a:bodyPr>
          <a:lstStyle/>
          <a:p>
            <a:r>
              <a:rPr lang="en-US" dirty="0"/>
              <a:t>11 year old ATV accident with </a:t>
            </a:r>
            <a:r>
              <a:rPr lang="en-US" dirty="0" err="1"/>
              <a:t>splenic</a:t>
            </a:r>
            <a:r>
              <a:rPr lang="en-US" dirty="0"/>
              <a:t> laceration and kidney injuries, tolerating full NG feedings but has supplemental IV fluids</a:t>
            </a:r>
          </a:p>
          <a:p>
            <a:pPr lvl="1"/>
            <a:r>
              <a:rPr lang="en-US" dirty="0"/>
              <a:t> Na 138 </a:t>
            </a:r>
          </a:p>
          <a:p>
            <a:pPr lvl="2"/>
            <a:r>
              <a:rPr lang="en-US" dirty="0"/>
              <a:t>(Normal)</a:t>
            </a:r>
          </a:p>
          <a:p>
            <a:pPr lvl="1"/>
            <a:r>
              <a:rPr lang="en-US" dirty="0"/>
              <a:t>K 5.4 </a:t>
            </a:r>
          </a:p>
          <a:p>
            <a:pPr lvl="2"/>
            <a:r>
              <a:rPr lang="en-US" dirty="0">
                <a:solidFill>
                  <a:srgbClr val="FF0000"/>
                </a:solidFill>
              </a:rPr>
              <a:t>(High)</a:t>
            </a:r>
          </a:p>
          <a:p>
            <a:pPr lvl="1"/>
            <a:r>
              <a:rPr lang="en-US" dirty="0" err="1"/>
              <a:t>Cl</a:t>
            </a:r>
            <a:r>
              <a:rPr lang="en-US" dirty="0"/>
              <a:t> 109 </a:t>
            </a:r>
          </a:p>
          <a:p>
            <a:pPr lvl="2"/>
            <a:r>
              <a:rPr lang="en-US" dirty="0">
                <a:solidFill>
                  <a:srgbClr val="FF0000"/>
                </a:solidFill>
              </a:rPr>
              <a:t>(High)</a:t>
            </a:r>
            <a:endParaRPr lang="en-US" dirty="0"/>
          </a:p>
          <a:p>
            <a:pPr lvl="1"/>
            <a:r>
              <a:rPr lang="en-US" dirty="0"/>
              <a:t>CO</a:t>
            </a:r>
            <a:r>
              <a:rPr lang="en-US" baseline="-25000" dirty="0"/>
              <a:t>2</a:t>
            </a:r>
            <a:r>
              <a:rPr lang="en-US" dirty="0"/>
              <a:t> 22.6</a:t>
            </a:r>
          </a:p>
          <a:p>
            <a:pPr lvl="2"/>
            <a:r>
              <a:rPr lang="en-US" dirty="0"/>
              <a:t> </a:t>
            </a:r>
            <a:r>
              <a:rPr lang="en-US" dirty="0">
                <a:solidFill>
                  <a:srgbClr val="FF0000"/>
                </a:solidFill>
              </a:rPr>
              <a:t>(Low)</a:t>
            </a:r>
          </a:p>
        </p:txBody>
      </p:sp>
      <p:sp>
        <p:nvSpPr>
          <p:cNvPr id="4" name="TextBox 3"/>
          <p:cNvSpPr txBox="1"/>
          <p:nvPr/>
        </p:nvSpPr>
        <p:spPr>
          <a:xfrm>
            <a:off x="6508377" y="3926506"/>
            <a:ext cx="3406588" cy="923330"/>
          </a:xfrm>
          <a:prstGeom prst="rect">
            <a:avLst/>
          </a:prstGeom>
          <a:noFill/>
          <a:ln w="22225">
            <a:solidFill>
              <a:schemeClr val="accent1"/>
            </a:solidFill>
          </a:ln>
        </p:spPr>
        <p:txBody>
          <a:bodyPr wrap="square" rtlCol="0">
            <a:spAutoFit/>
          </a:bodyPr>
          <a:lstStyle/>
          <a:p>
            <a:r>
              <a:rPr lang="en-US" dirty="0"/>
              <a:t>Based on this patient’s labs, you would recommend what IV fluids:</a:t>
            </a:r>
          </a:p>
          <a:p>
            <a:pPr lvl="1">
              <a:buFont typeface="Arial" pitchFamily="34" charset="0"/>
              <a:buChar char="•"/>
            </a:pPr>
            <a:r>
              <a:rPr lang="en-US" b="1" dirty="0"/>
              <a:t>Sodium acetate</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3066225796"/>
      </p:ext>
    </p:extLst>
  </p:cSld>
  <p:clrMapOvr>
    <a:masterClrMapping/>
  </p:clrMapOvr>
  <mc:AlternateContent xmlns:mc="http://schemas.openxmlformats.org/markup-compatibility/2006" xmlns:p14="http://schemas.microsoft.com/office/powerpoint/2010/main">
    <mc:Choice Requires="p14">
      <p:transition spd="slow" p14:dur="2000" advTm="51167"/>
    </mc:Choice>
    <mc:Fallback xmlns="">
      <p:transition spd="slow" advTm="51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blinds(horizontal)">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blinds(horizontal)">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blinds(horizontal)">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blinds(horizontal)">
                                      <p:cBhvr>
                                        <p:cTn id="31" dur="500"/>
                                        <p:tgtEl>
                                          <p:spTgt spid="3">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blinds(horizontal)">
                                      <p:cBhvr>
                                        <p:cTn id="36" dur="500"/>
                                        <p:tgtEl>
                                          <p:spTgt spid="3">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blinds(horizontal)">
                                      <p:cBhvr>
                                        <p:cTn id="41" dur="500"/>
                                        <p:tgtEl>
                                          <p:spTgt spid="3">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blinds(horizontal)">
                                      <p:cBhvr>
                                        <p:cTn id="46" dur="500"/>
                                        <p:tgtEl>
                                          <p:spTgt spid="3">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nodeType="click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animEffect transition="in" filter="blinds(horizontal)">
                                      <p:cBhvr>
                                        <p:cTn id="51" dur="500"/>
                                        <p:tgtEl>
                                          <p:spTgt spid="3">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nodeType="click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Effect transition="in" filter="blinds(horizontal)">
                                      <p:cBhvr>
                                        <p:cTn id="56" dur="500"/>
                                        <p:tgtEl>
                                          <p:spTgt spid="3">
                                            <p:txEl>
                                              <p:pRg st="8" end="8"/>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blinds(horizontal)">
                                      <p:cBhvr>
                                        <p:cTn id="6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2" fill="hold" display="0">
                  <p:stCondLst>
                    <p:cond delay="indefinite"/>
                  </p:stCondLst>
                  <p:endCondLst>
                    <p:cond evt="onStopAudio" delay="0">
                      <p:tgtEl>
                        <p:sldTgt/>
                      </p:tgtEl>
                    </p:cond>
                  </p:endCondLst>
                </p:cTn>
                <p:tgtEl>
                  <p:spTgt spid="5"/>
                </p:tgtEl>
              </p:cMediaNode>
            </p:audio>
          </p:childTnLst>
        </p:cTn>
      </p:par>
    </p:tnLst>
    <p:bldLst>
      <p:bldP spid="2" grpId="0"/>
      <p:bldP spid="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Patient Example #2:</a:t>
            </a:r>
          </a:p>
        </p:txBody>
      </p:sp>
      <p:sp>
        <p:nvSpPr>
          <p:cNvPr id="3" name="Content Placeholder 2"/>
          <p:cNvSpPr>
            <a:spLocks noGrp="1"/>
          </p:cNvSpPr>
          <p:nvPr>
            <p:ph idx="1"/>
          </p:nvPr>
        </p:nvSpPr>
        <p:spPr/>
        <p:txBody>
          <a:bodyPr>
            <a:normAutofit/>
          </a:bodyPr>
          <a:lstStyle/>
          <a:p>
            <a:r>
              <a:rPr lang="en-US" dirty="0"/>
              <a:t>3 month old former 27 week GA </a:t>
            </a:r>
            <a:r>
              <a:rPr lang="en-US" dirty="0" err="1"/>
              <a:t>premie</a:t>
            </a:r>
            <a:r>
              <a:rPr lang="en-US" dirty="0"/>
              <a:t> with BPD, tolerating full NG feedings, but the team asks you for IV fluid recommendations based on the labs below:</a:t>
            </a:r>
          </a:p>
          <a:p>
            <a:pPr lvl="1"/>
            <a:r>
              <a:rPr lang="en-US" dirty="0"/>
              <a:t> Na = 139</a:t>
            </a:r>
          </a:p>
          <a:p>
            <a:pPr lvl="1"/>
            <a:r>
              <a:rPr lang="en-US" dirty="0"/>
              <a:t>K = 5.3</a:t>
            </a:r>
          </a:p>
          <a:p>
            <a:pPr lvl="1"/>
            <a:r>
              <a:rPr lang="en-US" dirty="0" err="1"/>
              <a:t>Cl</a:t>
            </a:r>
            <a:r>
              <a:rPr lang="en-US" dirty="0"/>
              <a:t> = 94</a:t>
            </a:r>
          </a:p>
          <a:p>
            <a:pPr lvl="1"/>
            <a:r>
              <a:rPr lang="en-US" dirty="0"/>
              <a:t>CO</a:t>
            </a:r>
            <a:r>
              <a:rPr lang="en-US" baseline="-25000" dirty="0"/>
              <a:t>2</a:t>
            </a:r>
            <a:r>
              <a:rPr lang="en-US" dirty="0"/>
              <a:t> = 40.2</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787639134"/>
      </p:ext>
    </p:extLst>
  </p:cSld>
  <p:clrMapOvr>
    <a:masterClrMapping/>
  </p:clrMapOvr>
  <mc:AlternateContent xmlns:mc="http://schemas.openxmlformats.org/markup-compatibility/2006" xmlns:p14="http://schemas.microsoft.com/office/powerpoint/2010/main">
    <mc:Choice Requires="p14">
      <p:transition spd="slow" p14:dur="2000" advTm="13011"/>
    </mc:Choice>
    <mc:Fallback xmlns="">
      <p:transition spd="slow" advTm="13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Patient Example #2:</a:t>
            </a:r>
          </a:p>
        </p:txBody>
      </p:sp>
      <p:sp>
        <p:nvSpPr>
          <p:cNvPr id="3" name="Content Placeholder 2"/>
          <p:cNvSpPr>
            <a:spLocks noGrp="1"/>
          </p:cNvSpPr>
          <p:nvPr>
            <p:ph idx="1"/>
          </p:nvPr>
        </p:nvSpPr>
        <p:spPr/>
        <p:txBody>
          <a:bodyPr>
            <a:normAutofit/>
          </a:bodyPr>
          <a:lstStyle/>
          <a:p>
            <a:r>
              <a:rPr lang="en-US" dirty="0"/>
              <a:t>3 month old former 27 week GA </a:t>
            </a:r>
            <a:r>
              <a:rPr lang="en-US" dirty="0" err="1"/>
              <a:t>premie</a:t>
            </a:r>
            <a:r>
              <a:rPr lang="en-US" dirty="0"/>
              <a:t> with BPD, tolerating full NG feedings, but the team asks you for IV fluid recommendations based on the labs below:</a:t>
            </a:r>
          </a:p>
          <a:p>
            <a:pPr lvl="1"/>
            <a:r>
              <a:rPr lang="en-US" dirty="0"/>
              <a:t> Na = 139 </a:t>
            </a:r>
          </a:p>
          <a:p>
            <a:pPr lvl="2"/>
            <a:r>
              <a:rPr lang="en-US" dirty="0"/>
              <a:t>(Normal)</a:t>
            </a:r>
          </a:p>
          <a:p>
            <a:pPr lvl="1"/>
            <a:r>
              <a:rPr lang="en-US" dirty="0"/>
              <a:t>K = 5.3</a:t>
            </a:r>
          </a:p>
          <a:p>
            <a:pPr lvl="2"/>
            <a:r>
              <a:rPr lang="en-US" dirty="0"/>
              <a:t> </a:t>
            </a:r>
            <a:r>
              <a:rPr lang="en-US" dirty="0">
                <a:solidFill>
                  <a:srgbClr val="FF0000"/>
                </a:solidFill>
              </a:rPr>
              <a:t>(High)</a:t>
            </a:r>
          </a:p>
          <a:p>
            <a:pPr lvl="1"/>
            <a:r>
              <a:rPr lang="en-US" dirty="0" err="1"/>
              <a:t>Cl</a:t>
            </a:r>
            <a:r>
              <a:rPr lang="en-US" dirty="0"/>
              <a:t> = 94 </a:t>
            </a:r>
          </a:p>
          <a:p>
            <a:pPr lvl="2"/>
            <a:r>
              <a:rPr lang="en-US" dirty="0">
                <a:solidFill>
                  <a:srgbClr val="FF0000"/>
                </a:solidFill>
              </a:rPr>
              <a:t>(Low)</a:t>
            </a:r>
          </a:p>
          <a:p>
            <a:pPr lvl="1"/>
            <a:r>
              <a:rPr lang="en-US" dirty="0"/>
              <a:t>CO</a:t>
            </a:r>
            <a:r>
              <a:rPr lang="en-US" baseline="-25000" dirty="0"/>
              <a:t>2</a:t>
            </a:r>
            <a:r>
              <a:rPr lang="en-US" dirty="0"/>
              <a:t> = 40.2 </a:t>
            </a:r>
          </a:p>
          <a:p>
            <a:pPr lvl="2"/>
            <a:r>
              <a:rPr lang="en-US" dirty="0">
                <a:solidFill>
                  <a:srgbClr val="FF0000"/>
                </a:solidFill>
              </a:rPr>
              <a:t>(High)</a:t>
            </a:r>
          </a:p>
        </p:txBody>
      </p:sp>
      <p:sp>
        <p:nvSpPr>
          <p:cNvPr id="4" name="TextBox 3"/>
          <p:cNvSpPr txBox="1"/>
          <p:nvPr/>
        </p:nvSpPr>
        <p:spPr>
          <a:xfrm>
            <a:off x="6508377" y="3926506"/>
            <a:ext cx="3406588" cy="923330"/>
          </a:xfrm>
          <a:prstGeom prst="rect">
            <a:avLst/>
          </a:prstGeom>
          <a:noFill/>
          <a:ln w="22225">
            <a:solidFill>
              <a:schemeClr val="accent1"/>
            </a:solidFill>
          </a:ln>
        </p:spPr>
        <p:txBody>
          <a:bodyPr wrap="square" rtlCol="0">
            <a:spAutoFit/>
          </a:bodyPr>
          <a:lstStyle/>
          <a:p>
            <a:r>
              <a:rPr lang="en-US" dirty="0"/>
              <a:t>Based on this patient’s labs, you would recommend what IV fluids:</a:t>
            </a:r>
          </a:p>
          <a:p>
            <a:pPr lvl="1">
              <a:buFont typeface="Arial" pitchFamily="34" charset="0"/>
              <a:buChar char="•"/>
            </a:pPr>
            <a:r>
              <a:rPr lang="en-US" b="1" dirty="0"/>
              <a:t>Sodium chloride</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3394850053"/>
      </p:ext>
    </p:extLst>
  </p:cSld>
  <p:clrMapOvr>
    <a:masterClrMapping/>
  </p:clrMapOvr>
  <mc:AlternateContent xmlns:mc="http://schemas.openxmlformats.org/markup-compatibility/2006" xmlns:p14="http://schemas.microsoft.com/office/powerpoint/2010/main">
    <mc:Choice Requires="p14">
      <p:transition spd="slow" p14:dur="2000" advTm="33512"/>
    </mc:Choice>
    <mc:Fallback xmlns="">
      <p:transition spd="slow" advTm="33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blinds(horizontal)">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blinds(horizontal)">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blinds(horizontal)">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blinds(horizontal)">
                                      <p:cBhvr>
                                        <p:cTn id="31" dur="500"/>
                                        <p:tgtEl>
                                          <p:spTgt spid="3">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blinds(horizontal)">
                                      <p:cBhvr>
                                        <p:cTn id="36" dur="500"/>
                                        <p:tgtEl>
                                          <p:spTgt spid="3">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blinds(horizontal)">
                                      <p:cBhvr>
                                        <p:cTn id="41" dur="500"/>
                                        <p:tgtEl>
                                          <p:spTgt spid="3">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blinds(horizontal)">
                                      <p:cBhvr>
                                        <p:cTn id="46" dur="500"/>
                                        <p:tgtEl>
                                          <p:spTgt spid="3">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nodeType="click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animEffect transition="in" filter="blinds(horizontal)">
                                      <p:cBhvr>
                                        <p:cTn id="51" dur="500"/>
                                        <p:tgtEl>
                                          <p:spTgt spid="3">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nodeType="click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Effect transition="in" filter="blinds(horizontal)">
                                      <p:cBhvr>
                                        <p:cTn id="56" dur="500"/>
                                        <p:tgtEl>
                                          <p:spTgt spid="3">
                                            <p:txEl>
                                              <p:pRg st="8" end="8"/>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blinds(horizontal)">
                                      <p:cBhvr>
                                        <p:cTn id="6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2" fill="hold" display="0">
                  <p:stCondLst>
                    <p:cond delay="indefinite"/>
                  </p:stCondLst>
                  <p:endCondLst>
                    <p:cond evt="onStopAudio" delay="0">
                      <p:tgtEl>
                        <p:sldTgt/>
                      </p:tgtEl>
                    </p:cond>
                  </p:endCondLst>
                </p:cTn>
                <p:tgtEl>
                  <p:spTgt spid="5"/>
                </p:tgtEl>
              </p:cMediaNode>
            </p:audio>
          </p:childTnLst>
        </p:cTn>
      </p:par>
    </p:tnLst>
    <p:bldLst>
      <p:bldP spid="2" grpId="0"/>
      <p:bldP spid="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563224586"/>
      </p:ext>
    </p:extLst>
  </p:cSld>
  <p:clrMapOvr>
    <a:masterClrMapping/>
  </p:clrMapOvr>
  <mc:AlternateContent xmlns:mc="http://schemas.openxmlformats.org/markup-compatibility/2006" xmlns:p14="http://schemas.microsoft.com/office/powerpoint/2010/main">
    <mc:Choice Requires="p14">
      <p:transition spd="slow" p14:dur="2000" advTm="14994"/>
    </mc:Choice>
    <mc:Fallback xmlns="">
      <p:transition spd="slow" advTm="14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a:t>
            </a:r>
          </a:p>
        </p:txBody>
      </p:sp>
      <p:sp>
        <p:nvSpPr>
          <p:cNvPr id="3" name="Content Placeholder 2"/>
          <p:cNvSpPr>
            <a:spLocks noGrp="1"/>
          </p:cNvSpPr>
          <p:nvPr>
            <p:ph idx="1"/>
          </p:nvPr>
        </p:nvSpPr>
        <p:spPr/>
        <p:txBody>
          <a:bodyPr/>
          <a:lstStyle/>
          <a:p>
            <a:r>
              <a:rPr lang="en-US" dirty="0"/>
              <a:t>Using the previous example with goal GIR ~10 mg/kg/min, calculate the differences between ordering %dextrose and GIR</a:t>
            </a:r>
          </a:p>
          <a:p>
            <a:endParaRPr lang="en-US" dirty="0"/>
          </a:p>
          <a:p>
            <a:r>
              <a:rPr lang="en-US" dirty="0"/>
              <a:t>Notice the increased calories when ordering % dextrose as volume changes.</a:t>
            </a:r>
          </a:p>
        </p:txBody>
      </p:sp>
      <p:pic>
        <p:nvPicPr>
          <p:cNvPr id="4" name="Audio 3">
            <a:hlinkClick r:id="" action="ppaction://media"/>
            <a:extLst>
              <a:ext uri="{FF2B5EF4-FFF2-40B4-BE49-F238E27FC236}">
                <a16:creationId xmlns="" xmlns:a16="http://schemas.microsoft.com/office/drawing/2014/main" id="{2C9117B6-4DEE-425F-82AA-8207DF02B21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3744699"/>
      </p:ext>
    </p:extLst>
  </p:cSld>
  <p:clrMapOvr>
    <a:masterClrMapping/>
  </p:clrMapOvr>
  <mc:AlternateContent xmlns:mc="http://schemas.openxmlformats.org/markup-compatibility/2006" xmlns:p14="http://schemas.microsoft.com/office/powerpoint/2010/main">
    <mc:Choice Requires="p14">
      <p:transition spd="slow" p14:dur="2000" advTm="19139"/>
    </mc:Choice>
    <mc:Fallback xmlns="">
      <p:transition spd="slow" advTm="19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Ordering based on % Dextrose </a:t>
            </a:r>
          </a:p>
        </p:txBody>
      </p:sp>
      <p:sp>
        <p:nvSpPr>
          <p:cNvPr id="3" name="Content Placeholder 2"/>
          <p:cNvSpPr>
            <a:spLocks noGrp="1"/>
          </p:cNvSpPr>
          <p:nvPr>
            <p:ph idx="1"/>
          </p:nvPr>
        </p:nvSpPr>
        <p:spPr/>
        <p:txBody>
          <a:bodyPr>
            <a:normAutofit/>
          </a:bodyPr>
          <a:lstStyle/>
          <a:p>
            <a:r>
              <a:rPr lang="en-US" dirty="0"/>
              <a:t>Ordering based on % dextrose recommendation</a:t>
            </a:r>
          </a:p>
          <a:p>
            <a:pPr lvl="1"/>
            <a:r>
              <a:rPr lang="en-US" dirty="0"/>
              <a:t>Recommended D18%</a:t>
            </a:r>
          </a:p>
          <a:p>
            <a:pPr lvl="1"/>
            <a:r>
              <a:rPr lang="en-US" dirty="0"/>
              <a:t>Volume changes to 30 ml/</a:t>
            </a:r>
            <a:r>
              <a:rPr lang="en-US" dirty="0" err="1"/>
              <a:t>hr</a:t>
            </a:r>
            <a:r>
              <a:rPr lang="en-US" dirty="0"/>
              <a:t> = 720 ml </a:t>
            </a:r>
          </a:p>
          <a:p>
            <a:pPr lvl="1"/>
            <a:r>
              <a:rPr lang="en-US" dirty="0"/>
              <a:t>0.18 x 720 ml = 129.6 grams x 3.4 </a:t>
            </a:r>
            <a:r>
              <a:rPr lang="en-US" dirty="0" err="1"/>
              <a:t>cal</a:t>
            </a:r>
            <a:r>
              <a:rPr lang="en-US" dirty="0"/>
              <a:t>/gram = 441 kcals</a:t>
            </a:r>
          </a:p>
          <a:p>
            <a:pPr lvl="1"/>
            <a:r>
              <a:rPr lang="en-US" dirty="0"/>
              <a:t>129.6 grams x 1000 mg/g = 129,600 mg</a:t>
            </a:r>
          </a:p>
          <a:p>
            <a:pPr lvl="1"/>
            <a:r>
              <a:rPr lang="en-US" dirty="0"/>
              <a:t>129,600 mg / 6 kg / 1440 = GIR 15 mg/kg/min</a:t>
            </a:r>
          </a:p>
        </p:txBody>
      </p:sp>
      <p:pic>
        <p:nvPicPr>
          <p:cNvPr id="5" name="Audio 4">
            <a:hlinkClick r:id="" action="ppaction://media"/>
            <a:extLst>
              <a:ext uri="{FF2B5EF4-FFF2-40B4-BE49-F238E27FC236}">
                <a16:creationId xmlns="" xmlns:a16="http://schemas.microsoft.com/office/drawing/2014/main" id="{8D587D1C-2F61-4689-B611-1DDF38FF2D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18214629"/>
      </p:ext>
    </p:extLst>
  </p:cSld>
  <p:clrMapOvr>
    <a:masterClrMapping/>
  </p:clrMapOvr>
  <mc:AlternateContent xmlns:mc="http://schemas.openxmlformats.org/markup-compatibility/2006" xmlns:p14="http://schemas.microsoft.com/office/powerpoint/2010/main">
    <mc:Choice Requires="p14">
      <p:transition spd="slow" p14:dur="2000" advTm="66976"/>
    </mc:Choice>
    <mc:Fallback xmlns="">
      <p:transition spd="slow" advTm="66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Ordering Based on GIR </a:t>
            </a:r>
          </a:p>
        </p:txBody>
      </p:sp>
      <p:sp>
        <p:nvSpPr>
          <p:cNvPr id="3" name="Content Placeholder 2"/>
          <p:cNvSpPr>
            <a:spLocks noGrp="1"/>
          </p:cNvSpPr>
          <p:nvPr>
            <p:ph idx="1"/>
          </p:nvPr>
        </p:nvSpPr>
        <p:spPr/>
        <p:txBody>
          <a:bodyPr/>
          <a:lstStyle/>
          <a:p>
            <a:r>
              <a:rPr lang="en-US" dirty="0"/>
              <a:t>Goal 295 kcals from dextrose </a:t>
            </a:r>
          </a:p>
          <a:p>
            <a:pPr lvl="1"/>
            <a:r>
              <a:rPr lang="en-US" dirty="0"/>
              <a:t>Recommended goal GIR 10 mg/kg/min</a:t>
            </a:r>
          </a:p>
          <a:p>
            <a:pPr lvl="1"/>
            <a:r>
              <a:rPr lang="en-US" dirty="0"/>
              <a:t>10 x 6 x 1.44 = 86.4 grams </a:t>
            </a:r>
          </a:p>
          <a:p>
            <a:pPr lvl="1"/>
            <a:r>
              <a:rPr lang="en-US" dirty="0"/>
              <a:t>86.4 grams / 720 ml = 0.12 or D12%</a:t>
            </a:r>
          </a:p>
          <a:p>
            <a:pPr lvl="1"/>
            <a:r>
              <a:rPr lang="en-US" dirty="0"/>
              <a:t>0.12 x 720 = 86.4 grams x 3.4 </a:t>
            </a:r>
            <a:r>
              <a:rPr lang="en-US" dirty="0" err="1"/>
              <a:t>cal</a:t>
            </a:r>
            <a:r>
              <a:rPr lang="en-US" dirty="0"/>
              <a:t>/gram = 294 kcals</a:t>
            </a:r>
          </a:p>
          <a:p>
            <a:pPr lvl="1"/>
            <a:r>
              <a:rPr lang="en-US" dirty="0"/>
              <a:t>86.4 grams x 1000 mg/g = 86,400 mg</a:t>
            </a:r>
          </a:p>
          <a:p>
            <a:pPr lvl="1"/>
            <a:r>
              <a:rPr lang="en-US" dirty="0"/>
              <a:t>86,400 mg / 6 kg / 1440 = GIR 10 mg/kg/min</a:t>
            </a:r>
          </a:p>
          <a:p>
            <a:endParaRPr lang="en-US" dirty="0"/>
          </a:p>
        </p:txBody>
      </p:sp>
      <p:pic>
        <p:nvPicPr>
          <p:cNvPr id="5" name="Audio 4">
            <a:hlinkClick r:id="" action="ppaction://media"/>
            <a:extLst>
              <a:ext uri="{FF2B5EF4-FFF2-40B4-BE49-F238E27FC236}">
                <a16:creationId xmlns="" xmlns:a16="http://schemas.microsoft.com/office/drawing/2014/main" id="{D192E84C-03DD-4729-9539-6400246E12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31300834"/>
      </p:ext>
    </p:extLst>
  </p:cSld>
  <p:clrMapOvr>
    <a:masterClrMapping/>
  </p:clrMapOvr>
  <mc:AlternateContent xmlns:mc="http://schemas.openxmlformats.org/markup-compatibility/2006" xmlns:p14="http://schemas.microsoft.com/office/powerpoint/2010/main">
    <mc:Choice Requires="p14">
      <p:transition spd="slow" p14:dur="2000" advTm="92007"/>
    </mc:Choice>
    <mc:Fallback xmlns="">
      <p:transition spd="slow" advTm="92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1.1|1.2|5.6|3.3|1.6|2.9|1.9|3.2|2.1|3.3|2.8|2.1|0.9|1.8|1.6|2.4|1.2|2.7|2|6.7|6"/>
</p:tagLst>
</file>

<file path=ppt/tags/tag2.xml><?xml version="1.0" encoding="utf-8"?>
<p:tagLst xmlns:a="http://schemas.openxmlformats.org/drawingml/2006/main" xmlns:r="http://schemas.openxmlformats.org/officeDocument/2006/relationships" xmlns:p="http://schemas.openxmlformats.org/presentationml/2006/main">
  <p:tag name="TIMING" val="|1.6|0.8|1.5|2.2|2.6|4.3|2.4|3.4|2.4|2.2|2.1|7|1|2.2|1.7|1.8|1.9|1.1|1.9|1.4|7.7|21.5"/>
</p:tagLst>
</file>

<file path=ppt/tags/tag3.xml><?xml version="1.0" encoding="utf-8"?>
<p:tagLst xmlns:a="http://schemas.openxmlformats.org/drawingml/2006/main" xmlns:r="http://schemas.openxmlformats.org/officeDocument/2006/relationships" xmlns:p="http://schemas.openxmlformats.org/presentationml/2006/main">
  <p:tag name="TIMING" val="|0.9|0.9|0.9|2|4.5|1.6|1.7|2.1|2.8|1.5|2.4|1.6|3|0.9|1.9|0.7|2.4|1.1|2.3|0.8|3.4|3.3"/>
</p:tagLst>
</file>

<file path=ppt/tags/tag4.xml><?xml version="1.0" encoding="utf-8"?>
<p:tagLst xmlns:a="http://schemas.openxmlformats.org/drawingml/2006/main" xmlns:r="http://schemas.openxmlformats.org/officeDocument/2006/relationships" xmlns:p="http://schemas.openxmlformats.org/presentationml/2006/main">
  <p:tag name="TIMING" val="|1|1.2|8.8|2|3.9|2|2.6|1.9|2|1.1|1.3|2.8|1.1|3|1.4|0.8|1.3|0.9|2.9|1.5|12.3|26.4"/>
</p:tagLst>
</file>

<file path=ppt/tags/tag5.xml><?xml version="1.0" encoding="utf-8"?>
<p:tagLst xmlns:a="http://schemas.openxmlformats.org/drawingml/2006/main" xmlns:r="http://schemas.openxmlformats.org/officeDocument/2006/relationships" xmlns:p="http://schemas.openxmlformats.org/presentationml/2006/main">
  <p:tag name="TIMING" val="|1.4|0.9|11.1|0.7|2.2|0.9|3.2|2|3.6|1.1|6.9"/>
</p:tagLst>
</file>

<file path=ppt/tags/tag6.xml><?xml version="1.0" encoding="utf-8"?>
<p:tagLst xmlns:a="http://schemas.openxmlformats.org/drawingml/2006/main" xmlns:r="http://schemas.openxmlformats.org/officeDocument/2006/relationships" xmlns:p="http://schemas.openxmlformats.org/presentationml/2006/main">
  <p:tag name="TIMING" val="|0.9|0.8|0.8|1.5|1.5|1.3|2.3|0.7|3.3|1.5|3.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1081</TotalTime>
  <Words>5045</Words>
  <Application>Microsoft Office PowerPoint</Application>
  <PresentationFormat>Widescreen</PresentationFormat>
  <Paragraphs>827</Paragraphs>
  <Slides>68</Slides>
  <Notes>51</Notes>
  <HiddenSlides>0</HiddenSlides>
  <MMClips>68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68</vt:i4>
      </vt:variant>
    </vt:vector>
  </HeadingPairs>
  <TitlesOfParts>
    <vt:vector size="73" baseType="lpstr">
      <vt:lpstr>Arial</vt:lpstr>
      <vt:lpstr>Calibri</vt:lpstr>
      <vt:lpstr>Century Gothic</vt:lpstr>
      <vt:lpstr>Times New Roman</vt:lpstr>
      <vt:lpstr>Office Theme</vt:lpstr>
      <vt:lpstr>Parenteral  Nutrition Module 2</vt:lpstr>
      <vt:lpstr>Outline</vt:lpstr>
      <vt:lpstr>Calculating and Ordering by Glucose Infusion Rate (GIR)</vt:lpstr>
      <vt:lpstr>Ordering Based on Goal GIR</vt:lpstr>
      <vt:lpstr>Calculating GIR </vt:lpstr>
      <vt:lpstr>Determining Goal GIR </vt:lpstr>
      <vt:lpstr>Examples  </vt:lpstr>
      <vt:lpstr>Ordering based on % Dextrose </vt:lpstr>
      <vt:lpstr>Ordering Based on GIR </vt:lpstr>
      <vt:lpstr>Practice </vt:lpstr>
      <vt:lpstr>Fluid/Volume Restrictions</vt:lpstr>
      <vt:lpstr>Calculating Fluid Restrictions</vt:lpstr>
      <vt:lpstr>Fluid Restriction Example </vt:lpstr>
      <vt:lpstr>Fluid Restriction Example </vt:lpstr>
      <vt:lpstr>Fluid Restriction Example </vt:lpstr>
      <vt:lpstr>Fluid Restriction Example</vt:lpstr>
      <vt:lpstr>Calculating Concentrated TPN</vt:lpstr>
      <vt:lpstr>Concentrated TPN Example </vt:lpstr>
      <vt:lpstr>Electrolyte Management </vt:lpstr>
      <vt:lpstr>Electrolytes</vt:lpstr>
      <vt:lpstr>Ordering Electrolytes </vt:lpstr>
      <vt:lpstr>Sodium </vt:lpstr>
      <vt:lpstr>Electrolyte Example</vt:lpstr>
      <vt:lpstr>Calcium and Phosphorus </vt:lpstr>
      <vt:lpstr>Magnesium </vt:lpstr>
      <vt:lpstr>Magnesium Conversion</vt:lpstr>
      <vt:lpstr>Zinc</vt:lpstr>
      <vt:lpstr>Trace Elements</vt:lpstr>
      <vt:lpstr>Trace Elements </vt:lpstr>
      <vt:lpstr>Trace Element Mixtures</vt:lpstr>
      <vt:lpstr>Trace Element Requirements</vt:lpstr>
      <vt:lpstr>Children’s Wisconsin Trace Element Preparation</vt:lpstr>
      <vt:lpstr>Commercial Trace Element Preparations</vt:lpstr>
      <vt:lpstr>Acid/Base Balance</vt:lpstr>
      <vt:lpstr>How does the body regulate acid/base balance?</vt:lpstr>
      <vt:lpstr>Acidosis</vt:lpstr>
      <vt:lpstr>Alkalosis</vt:lpstr>
      <vt:lpstr>Respiratory Changes</vt:lpstr>
      <vt:lpstr>Respiratory Acidosis</vt:lpstr>
      <vt:lpstr>Management of Respiratory Acidosis</vt:lpstr>
      <vt:lpstr>Respiratory Alkalosis</vt:lpstr>
      <vt:lpstr>Management of Respiratory Alkalosis</vt:lpstr>
      <vt:lpstr>Metabolic Changes</vt:lpstr>
      <vt:lpstr>Metabolic Acidosis</vt:lpstr>
      <vt:lpstr>Management of Metabolic Acidosis</vt:lpstr>
      <vt:lpstr>Metabolic Alkalosis</vt:lpstr>
      <vt:lpstr>Management of Metabolic Alkalosis</vt:lpstr>
      <vt:lpstr>Compensatory States</vt:lpstr>
      <vt:lpstr>Determining Acid/Base Status  with Blood Gases</vt:lpstr>
      <vt:lpstr>Decision Tree with Blood Gases</vt:lpstr>
      <vt:lpstr>What about acetate and chloride?</vt:lpstr>
      <vt:lpstr>What about base excess?</vt:lpstr>
      <vt:lpstr>Normal Lab Values (CW specific)</vt:lpstr>
      <vt:lpstr>Patient Example #1:</vt:lpstr>
      <vt:lpstr>Patient Example #1, continued</vt:lpstr>
      <vt:lpstr>Patient Example #2:</vt:lpstr>
      <vt:lpstr>Patient Example #2, continued</vt:lpstr>
      <vt:lpstr>Patient Example #3:</vt:lpstr>
      <vt:lpstr>Patient Example #3:</vt:lpstr>
      <vt:lpstr>Patient Example #4:</vt:lpstr>
      <vt:lpstr>Patient Example #4, continued:</vt:lpstr>
      <vt:lpstr>Determining Acid/Base Status without Blood Gases</vt:lpstr>
      <vt:lpstr>Acid/Base Status without Blood Gases</vt:lpstr>
      <vt:lpstr>Patient Example #1:</vt:lpstr>
      <vt:lpstr>Patient Example #1:</vt:lpstr>
      <vt:lpstr>Patient Example #2:</vt:lpstr>
      <vt:lpstr>Patient Example #2:</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Hettich, Kyndal</cp:lastModifiedBy>
  <cp:revision>67</cp:revision>
  <cp:lastPrinted>2021-04-07T17:00:14Z</cp:lastPrinted>
  <dcterms:created xsi:type="dcterms:W3CDTF">2019-09-16T12:56:25Z</dcterms:created>
  <dcterms:modified xsi:type="dcterms:W3CDTF">2022-01-17T17:23:29Z</dcterms:modified>
</cp:coreProperties>
</file>