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02" r:id="rId2"/>
  </p:sldMasterIdLst>
  <p:notesMasterIdLst>
    <p:notesMasterId r:id="rId33"/>
  </p:notesMasterIdLst>
  <p:handoutMasterIdLst>
    <p:handoutMasterId r:id="rId34"/>
  </p:handoutMasterIdLst>
  <p:sldIdLst>
    <p:sldId id="256" r:id="rId3"/>
    <p:sldId id="303" r:id="rId4"/>
    <p:sldId id="306" r:id="rId5"/>
    <p:sldId id="305" r:id="rId6"/>
    <p:sldId id="311" r:id="rId7"/>
    <p:sldId id="335" r:id="rId8"/>
    <p:sldId id="338" r:id="rId9"/>
    <p:sldId id="337" r:id="rId10"/>
    <p:sldId id="336" r:id="rId11"/>
    <p:sldId id="340" r:id="rId12"/>
    <p:sldId id="319" r:id="rId13"/>
    <p:sldId id="307" r:id="rId14"/>
    <p:sldId id="341" r:id="rId15"/>
    <p:sldId id="327" r:id="rId16"/>
    <p:sldId id="265" r:id="rId17"/>
    <p:sldId id="308" r:id="rId18"/>
    <p:sldId id="309" r:id="rId19"/>
    <p:sldId id="329" r:id="rId20"/>
    <p:sldId id="330" r:id="rId21"/>
    <p:sldId id="313" r:id="rId22"/>
    <p:sldId id="342" r:id="rId23"/>
    <p:sldId id="295" r:id="rId24"/>
    <p:sldId id="331" r:id="rId25"/>
    <p:sldId id="315" r:id="rId26"/>
    <p:sldId id="316" r:id="rId27"/>
    <p:sldId id="320" r:id="rId28"/>
    <p:sldId id="323" r:id="rId29"/>
    <p:sldId id="321" r:id="rId30"/>
    <p:sldId id="322" r:id="rId31"/>
    <p:sldId id="326" r:id="rId32"/>
  </p:sldIdLst>
  <p:sldSz cx="9144000" cy="6858000" type="screen4x3"/>
  <p:notesSz cx="6858000" cy="92360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952" y="-104"/>
      </p:cViewPr>
      <p:guideLst>
        <p:guide orient="horz" pos="2160"/>
        <p:guide pos="283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411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9" Type="http://schemas.openxmlformats.org/officeDocument/2006/relationships/slide" Target="slides/slide7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33" Type="http://schemas.openxmlformats.org/officeDocument/2006/relationships/notesMaster" Target="notesMasters/notesMaster1.xml"/><Relationship Id="rId34" Type="http://schemas.openxmlformats.org/officeDocument/2006/relationships/handoutMaster" Target="handoutMasters/handoutMaster1.xml"/><Relationship Id="rId35" Type="http://schemas.openxmlformats.org/officeDocument/2006/relationships/printerSettings" Target="printerSettings/printerSettings1.bin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56" tIns="45979" rIns="91956" bIns="45979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56" tIns="45979" rIns="91956" bIns="4597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C02C542-0667-4A4B-9638-950C8107041A}" type="datetimeFigureOut">
              <a:rPr lang="en-US"/>
              <a:pPr/>
              <a:t>3/12/20</a:t>
            </a:fld>
            <a:endParaRPr lang="en-US"/>
          </a:p>
        </p:txBody>
      </p:sp>
      <p:sp>
        <p:nvSpPr>
          <p:cNvPr id="624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72525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56" tIns="45979" rIns="91956" bIns="45979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24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56" tIns="45979" rIns="91956" bIns="4597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71BD154-80CC-8B4E-A668-D5731B68F24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85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19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B763829A-4628-5F4B-8F7B-352FD63BCA6B}" type="datetimeFigureOut">
              <a:rPr lang="en-US"/>
              <a:pPr/>
              <a:t>3/12/20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20775" y="692150"/>
            <a:ext cx="4616450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87850"/>
            <a:ext cx="5486400" cy="4156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525"/>
            <a:ext cx="2971800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772525"/>
            <a:ext cx="2971800" cy="46196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A95F9C90-6EB1-8043-9DBC-01250B0352C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1543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79525" y="1600200"/>
            <a:ext cx="7085013" cy="1066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2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79525" y="2819400"/>
            <a:ext cx="5256213" cy="1143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FC14F2-8BEA-D944-BD54-16665F9DF7F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060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003903-A69B-894F-8C43-3EB8652EBCE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635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94475" y="685800"/>
            <a:ext cx="1771650" cy="5440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9525" y="685800"/>
            <a:ext cx="5162550" cy="54403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29AF20-519A-B940-9B44-B0EDB16ED63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2297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805863" cy="6858000"/>
            <a:chOff x="0" y="0"/>
            <a:chExt cx="5547" cy="4320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 rot="-215207">
              <a:off x="3678" y="235"/>
              <a:ext cx="1864" cy="3635"/>
              <a:chOff x="3002" y="768"/>
              <a:chExt cx="1864" cy="3635"/>
            </a:xfrm>
          </p:grpSpPr>
          <p:sp>
            <p:nvSpPr>
              <p:cNvPr id="39" name="Freeform 4"/>
              <p:cNvSpPr>
                <a:spLocks/>
              </p:cNvSpPr>
              <p:nvPr userDrawn="1"/>
            </p:nvSpPr>
            <p:spPr bwMode="ltGray">
              <a:xfrm rot="12185230" flipV="1">
                <a:off x="3519" y="747"/>
                <a:ext cx="1333" cy="1485"/>
              </a:xfrm>
              <a:custGeom>
                <a:avLst/>
                <a:gdLst>
                  <a:gd name="T0" fmla="*/ 81 w 596"/>
                  <a:gd name="T1" fmla="*/ 1840 h 666"/>
                  <a:gd name="T2" fmla="*/ 29 w 596"/>
                  <a:gd name="T3" fmla="*/ 1695 h 666"/>
                  <a:gd name="T4" fmla="*/ 0 w 596"/>
                  <a:gd name="T5" fmla="*/ 1436 h 666"/>
                  <a:gd name="T6" fmla="*/ 20 w 596"/>
                  <a:gd name="T7" fmla="*/ 1104 h 666"/>
                  <a:gd name="T8" fmla="*/ 125 w 596"/>
                  <a:gd name="T9" fmla="*/ 751 h 666"/>
                  <a:gd name="T10" fmla="*/ 344 w 596"/>
                  <a:gd name="T11" fmla="*/ 417 h 666"/>
                  <a:gd name="T12" fmla="*/ 711 w 596"/>
                  <a:gd name="T13" fmla="*/ 154 h 666"/>
                  <a:gd name="T14" fmla="*/ 1235 w 596"/>
                  <a:gd name="T15" fmla="*/ 9 h 666"/>
                  <a:gd name="T16" fmla="*/ 1901 w 596"/>
                  <a:gd name="T17" fmla="*/ 45 h 666"/>
                  <a:gd name="T18" fmla="*/ 2422 w 596"/>
                  <a:gd name="T19" fmla="*/ 339 h 666"/>
                  <a:gd name="T20" fmla="*/ 2771 w 596"/>
                  <a:gd name="T21" fmla="*/ 821 h 666"/>
                  <a:gd name="T22" fmla="*/ 2957 w 596"/>
                  <a:gd name="T23" fmla="*/ 1411 h 666"/>
                  <a:gd name="T24" fmla="*/ 2977 w 596"/>
                  <a:gd name="T25" fmla="*/ 2034 h 666"/>
                  <a:gd name="T26" fmla="*/ 2832 w 596"/>
                  <a:gd name="T27" fmla="*/ 2611 h 666"/>
                  <a:gd name="T28" fmla="*/ 2536 w 596"/>
                  <a:gd name="T29" fmla="*/ 3057 h 666"/>
                  <a:gd name="T30" fmla="*/ 2087 w 596"/>
                  <a:gd name="T31" fmla="*/ 3296 h 666"/>
                  <a:gd name="T32" fmla="*/ 1946 w 596"/>
                  <a:gd name="T33" fmla="*/ 3275 h 666"/>
                  <a:gd name="T34" fmla="*/ 2205 w 596"/>
                  <a:gd name="T35" fmla="*/ 3068 h 666"/>
                  <a:gd name="T36" fmla="*/ 2411 w 596"/>
                  <a:gd name="T37" fmla="*/ 2705 h 666"/>
                  <a:gd name="T38" fmla="*/ 2545 w 596"/>
                  <a:gd name="T39" fmla="*/ 2256 h 666"/>
                  <a:gd name="T40" fmla="*/ 2601 w 596"/>
                  <a:gd name="T41" fmla="*/ 1766 h 666"/>
                  <a:gd name="T42" fmla="*/ 2572 w 596"/>
                  <a:gd name="T43" fmla="*/ 1282 h 666"/>
                  <a:gd name="T44" fmla="*/ 2427 w 596"/>
                  <a:gd name="T45" fmla="*/ 865 h 666"/>
                  <a:gd name="T46" fmla="*/ 2165 w 596"/>
                  <a:gd name="T47" fmla="*/ 557 h 666"/>
                  <a:gd name="T48" fmla="*/ 1707 w 596"/>
                  <a:gd name="T49" fmla="*/ 372 h 666"/>
                  <a:gd name="T50" fmla="*/ 1230 w 596"/>
                  <a:gd name="T51" fmla="*/ 303 h 666"/>
                  <a:gd name="T52" fmla="*/ 870 w 596"/>
                  <a:gd name="T53" fmla="*/ 352 h 666"/>
                  <a:gd name="T54" fmla="*/ 606 w 596"/>
                  <a:gd name="T55" fmla="*/ 502 h 666"/>
                  <a:gd name="T56" fmla="*/ 420 w 596"/>
                  <a:gd name="T57" fmla="*/ 740 h 666"/>
                  <a:gd name="T58" fmla="*/ 284 w 596"/>
                  <a:gd name="T59" fmla="*/ 1023 h 666"/>
                  <a:gd name="T60" fmla="*/ 199 w 596"/>
                  <a:gd name="T61" fmla="*/ 1351 h 666"/>
                  <a:gd name="T62" fmla="*/ 141 w 596"/>
                  <a:gd name="T63" fmla="*/ 1686 h 66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596" h="666">
                    <a:moveTo>
                      <a:pt x="22" y="372"/>
                    </a:moveTo>
                    <a:lnTo>
                      <a:pt x="16" y="370"/>
                    </a:lnTo>
                    <a:lnTo>
                      <a:pt x="10" y="360"/>
                    </a:lnTo>
                    <a:lnTo>
                      <a:pt x="6" y="341"/>
                    </a:lnTo>
                    <a:lnTo>
                      <a:pt x="1" y="318"/>
                    </a:lnTo>
                    <a:lnTo>
                      <a:pt x="0" y="289"/>
                    </a:lnTo>
                    <a:lnTo>
                      <a:pt x="0" y="257"/>
                    </a:lnTo>
                    <a:lnTo>
                      <a:pt x="4" y="222"/>
                    </a:lnTo>
                    <a:lnTo>
                      <a:pt x="13" y="187"/>
                    </a:lnTo>
                    <a:lnTo>
                      <a:pt x="25" y="151"/>
                    </a:lnTo>
                    <a:lnTo>
                      <a:pt x="45" y="116"/>
                    </a:lnTo>
                    <a:lnTo>
                      <a:pt x="69" y="84"/>
                    </a:lnTo>
                    <a:lnTo>
                      <a:pt x="101" y="55"/>
                    </a:lnTo>
                    <a:lnTo>
                      <a:pt x="142" y="31"/>
                    </a:lnTo>
                    <a:lnTo>
                      <a:pt x="190" y="13"/>
                    </a:lnTo>
                    <a:lnTo>
                      <a:pt x="247" y="2"/>
                    </a:lnTo>
                    <a:lnTo>
                      <a:pt x="314" y="0"/>
                    </a:lnTo>
                    <a:lnTo>
                      <a:pt x="380" y="9"/>
                    </a:lnTo>
                    <a:lnTo>
                      <a:pt x="436" y="33"/>
                    </a:lnTo>
                    <a:lnTo>
                      <a:pt x="484" y="68"/>
                    </a:lnTo>
                    <a:lnTo>
                      <a:pt x="524" y="113"/>
                    </a:lnTo>
                    <a:lnTo>
                      <a:pt x="554" y="165"/>
                    </a:lnTo>
                    <a:lnTo>
                      <a:pt x="577" y="222"/>
                    </a:lnTo>
                    <a:lnTo>
                      <a:pt x="591" y="284"/>
                    </a:lnTo>
                    <a:lnTo>
                      <a:pt x="596" y="347"/>
                    </a:lnTo>
                    <a:lnTo>
                      <a:pt x="595" y="409"/>
                    </a:lnTo>
                    <a:lnTo>
                      <a:pt x="585" y="469"/>
                    </a:lnTo>
                    <a:lnTo>
                      <a:pt x="566" y="525"/>
                    </a:lnTo>
                    <a:lnTo>
                      <a:pt x="540" y="574"/>
                    </a:lnTo>
                    <a:lnTo>
                      <a:pt x="507" y="615"/>
                    </a:lnTo>
                    <a:lnTo>
                      <a:pt x="465" y="645"/>
                    </a:lnTo>
                    <a:lnTo>
                      <a:pt x="417" y="663"/>
                    </a:lnTo>
                    <a:lnTo>
                      <a:pt x="360" y="666"/>
                    </a:lnTo>
                    <a:lnTo>
                      <a:pt x="389" y="659"/>
                    </a:lnTo>
                    <a:lnTo>
                      <a:pt x="417" y="642"/>
                    </a:lnTo>
                    <a:lnTo>
                      <a:pt x="441" y="617"/>
                    </a:lnTo>
                    <a:lnTo>
                      <a:pt x="463" y="583"/>
                    </a:lnTo>
                    <a:lnTo>
                      <a:pt x="482" y="544"/>
                    </a:lnTo>
                    <a:lnTo>
                      <a:pt x="497" y="501"/>
                    </a:lnTo>
                    <a:lnTo>
                      <a:pt x="509" y="454"/>
                    </a:lnTo>
                    <a:lnTo>
                      <a:pt x="517" y="404"/>
                    </a:lnTo>
                    <a:lnTo>
                      <a:pt x="520" y="355"/>
                    </a:lnTo>
                    <a:lnTo>
                      <a:pt x="519" y="305"/>
                    </a:lnTo>
                    <a:lnTo>
                      <a:pt x="514" y="258"/>
                    </a:lnTo>
                    <a:lnTo>
                      <a:pt x="502" y="213"/>
                    </a:lnTo>
                    <a:lnTo>
                      <a:pt x="485" y="174"/>
                    </a:lnTo>
                    <a:lnTo>
                      <a:pt x="462" y="139"/>
                    </a:lnTo>
                    <a:lnTo>
                      <a:pt x="433" y="112"/>
                    </a:lnTo>
                    <a:lnTo>
                      <a:pt x="397" y="93"/>
                    </a:lnTo>
                    <a:lnTo>
                      <a:pt x="341" y="75"/>
                    </a:lnTo>
                    <a:lnTo>
                      <a:pt x="290" y="65"/>
                    </a:lnTo>
                    <a:lnTo>
                      <a:pt x="246" y="61"/>
                    </a:lnTo>
                    <a:lnTo>
                      <a:pt x="207" y="63"/>
                    </a:lnTo>
                    <a:lnTo>
                      <a:pt x="174" y="71"/>
                    </a:lnTo>
                    <a:lnTo>
                      <a:pt x="146" y="84"/>
                    </a:lnTo>
                    <a:lnTo>
                      <a:pt x="121" y="101"/>
                    </a:lnTo>
                    <a:lnTo>
                      <a:pt x="101" y="123"/>
                    </a:lnTo>
                    <a:lnTo>
                      <a:pt x="84" y="149"/>
                    </a:lnTo>
                    <a:lnTo>
                      <a:pt x="69" y="176"/>
                    </a:lnTo>
                    <a:lnTo>
                      <a:pt x="57" y="206"/>
                    </a:lnTo>
                    <a:lnTo>
                      <a:pt x="48" y="239"/>
                    </a:lnTo>
                    <a:lnTo>
                      <a:pt x="40" y="272"/>
                    </a:lnTo>
                    <a:lnTo>
                      <a:pt x="33" y="305"/>
                    </a:lnTo>
                    <a:lnTo>
                      <a:pt x="28" y="339"/>
                    </a:lnTo>
                    <a:lnTo>
                      <a:pt x="22" y="37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Freeform 5"/>
              <p:cNvSpPr>
                <a:spLocks/>
              </p:cNvSpPr>
              <p:nvPr userDrawn="1"/>
            </p:nvSpPr>
            <p:spPr bwMode="ltGray">
              <a:xfrm rot="12185230" flipV="1">
                <a:off x="4008" y="1779"/>
                <a:ext cx="571" cy="531"/>
              </a:xfrm>
              <a:custGeom>
                <a:avLst/>
                <a:gdLst>
                  <a:gd name="T0" fmla="*/ 0 w 257"/>
                  <a:gd name="T1" fmla="*/ 0 h 237"/>
                  <a:gd name="T2" fmla="*/ 0 w 257"/>
                  <a:gd name="T3" fmla="*/ 125 h 237"/>
                  <a:gd name="T4" fmla="*/ 16 w 257"/>
                  <a:gd name="T5" fmla="*/ 251 h 237"/>
                  <a:gd name="T6" fmla="*/ 29 w 257"/>
                  <a:gd name="T7" fmla="*/ 376 h 237"/>
                  <a:gd name="T8" fmla="*/ 53 w 257"/>
                  <a:gd name="T9" fmla="*/ 493 h 237"/>
                  <a:gd name="T10" fmla="*/ 89 w 257"/>
                  <a:gd name="T11" fmla="*/ 598 h 237"/>
                  <a:gd name="T12" fmla="*/ 133 w 257"/>
                  <a:gd name="T13" fmla="*/ 708 h 237"/>
                  <a:gd name="T14" fmla="*/ 187 w 257"/>
                  <a:gd name="T15" fmla="*/ 809 h 237"/>
                  <a:gd name="T16" fmla="*/ 251 w 257"/>
                  <a:gd name="T17" fmla="*/ 894 h 237"/>
                  <a:gd name="T18" fmla="*/ 331 w 257"/>
                  <a:gd name="T19" fmla="*/ 975 h 237"/>
                  <a:gd name="T20" fmla="*/ 424 w 257"/>
                  <a:gd name="T21" fmla="*/ 1044 h 237"/>
                  <a:gd name="T22" fmla="*/ 524 w 257"/>
                  <a:gd name="T23" fmla="*/ 1100 h 237"/>
                  <a:gd name="T24" fmla="*/ 647 w 257"/>
                  <a:gd name="T25" fmla="*/ 1145 h 237"/>
                  <a:gd name="T26" fmla="*/ 780 w 257"/>
                  <a:gd name="T27" fmla="*/ 1174 h 237"/>
                  <a:gd name="T28" fmla="*/ 929 w 257"/>
                  <a:gd name="T29" fmla="*/ 1190 h 237"/>
                  <a:gd name="T30" fmla="*/ 1086 w 257"/>
                  <a:gd name="T31" fmla="*/ 1185 h 237"/>
                  <a:gd name="T32" fmla="*/ 1269 w 257"/>
                  <a:gd name="T33" fmla="*/ 1165 h 237"/>
                  <a:gd name="T34" fmla="*/ 1106 w 257"/>
                  <a:gd name="T35" fmla="*/ 1140 h 237"/>
                  <a:gd name="T36" fmla="*/ 962 w 257"/>
                  <a:gd name="T37" fmla="*/ 1105 h 237"/>
                  <a:gd name="T38" fmla="*/ 840 w 257"/>
                  <a:gd name="T39" fmla="*/ 1064 h 237"/>
                  <a:gd name="T40" fmla="*/ 731 w 257"/>
                  <a:gd name="T41" fmla="*/ 1024 h 237"/>
                  <a:gd name="T42" fmla="*/ 631 w 257"/>
                  <a:gd name="T43" fmla="*/ 968 h 237"/>
                  <a:gd name="T44" fmla="*/ 553 w 257"/>
                  <a:gd name="T45" fmla="*/ 914 h 237"/>
                  <a:gd name="T46" fmla="*/ 480 w 257"/>
                  <a:gd name="T47" fmla="*/ 849 h 237"/>
                  <a:gd name="T48" fmla="*/ 415 w 257"/>
                  <a:gd name="T49" fmla="*/ 777 h 237"/>
                  <a:gd name="T50" fmla="*/ 355 w 257"/>
                  <a:gd name="T51" fmla="*/ 708 h 237"/>
                  <a:gd name="T52" fmla="*/ 302 w 257"/>
                  <a:gd name="T53" fmla="*/ 627 h 237"/>
                  <a:gd name="T54" fmla="*/ 258 w 257"/>
                  <a:gd name="T55" fmla="*/ 538 h 237"/>
                  <a:gd name="T56" fmla="*/ 213 w 257"/>
                  <a:gd name="T57" fmla="*/ 441 h 237"/>
                  <a:gd name="T58" fmla="*/ 162 w 257"/>
                  <a:gd name="T59" fmla="*/ 347 h 237"/>
                  <a:gd name="T60" fmla="*/ 113 w 257"/>
                  <a:gd name="T61" fmla="*/ 235 h 237"/>
                  <a:gd name="T62" fmla="*/ 60 w 257"/>
                  <a:gd name="T63" fmla="*/ 121 h 237"/>
                  <a:gd name="T64" fmla="*/ 0 w 257"/>
                  <a:gd name="T65" fmla="*/ 0 h 23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57" h="237">
                    <a:moveTo>
                      <a:pt x="0" y="0"/>
                    </a:moveTo>
                    <a:lnTo>
                      <a:pt x="0" y="25"/>
                    </a:lnTo>
                    <a:lnTo>
                      <a:pt x="3" y="50"/>
                    </a:lnTo>
                    <a:lnTo>
                      <a:pt x="6" y="75"/>
                    </a:lnTo>
                    <a:lnTo>
                      <a:pt x="11" y="98"/>
                    </a:lnTo>
                    <a:lnTo>
                      <a:pt x="18" y="119"/>
                    </a:lnTo>
                    <a:lnTo>
                      <a:pt x="27" y="141"/>
                    </a:lnTo>
                    <a:lnTo>
                      <a:pt x="38" y="161"/>
                    </a:lnTo>
                    <a:lnTo>
                      <a:pt x="51" y="178"/>
                    </a:lnTo>
                    <a:lnTo>
                      <a:pt x="67" y="194"/>
                    </a:lnTo>
                    <a:lnTo>
                      <a:pt x="86" y="208"/>
                    </a:lnTo>
                    <a:lnTo>
                      <a:pt x="106" y="219"/>
                    </a:lnTo>
                    <a:lnTo>
                      <a:pt x="131" y="228"/>
                    </a:lnTo>
                    <a:lnTo>
                      <a:pt x="158" y="234"/>
                    </a:lnTo>
                    <a:lnTo>
                      <a:pt x="188" y="237"/>
                    </a:lnTo>
                    <a:lnTo>
                      <a:pt x="220" y="236"/>
                    </a:lnTo>
                    <a:lnTo>
                      <a:pt x="257" y="232"/>
                    </a:lnTo>
                    <a:lnTo>
                      <a:pt x="224" y="227"/>
                    </a:lnTo>
                    <a:lnTo>
                      <a:pt x="195" y="220"/>
                    </a:lnTo>
                    <a:lnTo>
                      <a:pt x="170" y="212"/>
                    </a:lnTo>
                    <a:lnTo>
                      <a:pt x="148" y="204"/>
                    </a:lnTo>
                    <a:lnTo>
                      <a:pt x="128" y="193"/>
                    </a:lnTo>
                    <a:lnTo>
                      <a:pt x="112" y="182"/>
                    </a:lnTo>
                    <a:lnTo>
                      <a:pt x="97" y="169"/>
                    </a:lnTo>
                    <a:lnTo>
                      <a:pt x="84" y="155"/>
                    </a:lnTo>
                    <a:lnTo>
                      <a:pt x="72" y="141"/>
                    </a:lnTo>
                    <a:lnTo>
                      <a:pt x="61" y="125"/>
                    </a:lnTo>
                    <a:lnTo>
                      <a:pt x="52" y="107"/>
                    </a:lnTo>
                    <a:lnTo>
                      <a:pt x="43" y="88"/>
                    </a:lnTo>
                    <a:lnTo>
                      <a:pt x="33" y="69"/>
                    </a:lnTo>
                    <a:lnTo>
                      <a:pt x="23" y="47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ltGray">
              <a:xfrm rot="12185230" flipV="1">
                <a:off x="3621" y="2137"/>
                <a:ext cx="277" cy="249"/>
              </a:xfrm>
              <a:custGeom>
                <a:avLst/>
                <a:gdLst>
                  <a:gd name="T0" fmla="*/ 384 w 124"/>
                  <a:gd name="T1" fmla="*/ 0 h 110"/>
                  <a:gd name="T2" fmla="*/ 619 w 124"/>
                  <a:gd name="T3" fmla="*/ 552 h 110"/>
                  <a:gd name="T4" fmla="*/ 599 w 124"/>
                  <a:gd name="T5" fmla="*/ 548 h 110"/>
                  <a:gd name="T6" fmla="*/ 534 w 124"/>
                  <a:gd name="T7" fmla="*/ 539 h 110"/>
                  <a:gd name="T8" fmla="*/ 445 w 124"/>
                  <a:gd name="T9" fmla="*/ 518 h 110"/>
                  <a:gd name="T10" fmla="*/ 340 w 124"/>
                  <a:gd name="T11" fmla="*/ 507 h 110"/>
                  <a:gd name="T12" fmla="*/ 226 w 124"/>
                  <a:gd name="T13" fmla="*/ 498 h 110"/>
                  <a:gd name="T14" fmla="*/ 125 w 124"/>
                  <a:gd name="T15" fmla="*/ 503 h 110"/>
                  <a:gd name="T16" fmla="*/ 45 w 124"/>
                  <a:gd name="T17" fmla="*/ 523 h 110"/>
                  <a:gd name="T18" fmla="*/ 0 w 124"/>
                  <a:gd name="T19" fmla="*/ 564 h 110"/>
                  <a:gd name="T20" fmla="*/ 20 w 124"/>
                  <a:gd name="T21" fmla="*/ 503 h 110"/>
                  <a:gd name="T22" fmla="*/ 40 w 124"/>
                  <a:gd name="T23" fmla="*/ 455 h 110"/>
                  <a:gd name="T24" fmla="*/ 80 w 124"/>
                  <a:gd name="T25" fmla="*/ 421 h 110"/>
                  <a:gd name="T26" fmla="*/ 125 w 124"/>
                  <a:gd name="T27" fmla="*/ 389 h 110"/>
                  <a:gd name="T28" fmla="*/ 179 w 124"/>
                  <a:gd name="T29" fmla="*/ 369 h 110"/>
                  <a:gd name="T30" fmla="*/ 235 w 124"/>
                  <a:gd name="T31" fmla="*/ 364 h 110"/>
                  <a:gd name="T32" fmla="*/ 295 w 124"/>
                  <a:gd name="T33" fmla="*/ 364 h 110"/>
                  <a:gd name="T34" fmla="*/ 360 w 124"/>
                  <a:gd name="T35" fmla="*/ 380 h 110"/>
                  <a:gd name="T36" fmla="*/ 364 w 124"/>
                  <a:gd name="T37" fmla="*/ 364 h 110"/>
                  <a:gd name="T38" fmla="*/ 348 w 124"/>
                  <a:gd name="T39" fmla="*/ 287 h 110"/>
                  <a:gd name="T40" fmla="*/ 335 w 124"/>
                  <a:gd name="T41" fmla="*/ 195 h 110"/>
                  <a:gd name="T42" fmla="*/ 324 w 124"/>
                  <a:gd name="T43" fmla="*/ 154 h 110"/>
                  <a:gd name="T44" fmla="*/ 315 w 124"/>
                  <a:gd name="T45" fmla="*/ 154 h 110"/>
                  <a:gd name="T46" fmla="*/ 304 w 124"/>
                  <a:gd name="T47" fmla="*/ 149 h 110"/>
                  <a:gd name="T48" fmla="*/ 295 w 124"/>
                  <a:gd name="T49" fmla="*/ 134 h 110"/>
                  <a:gd name="T50" fmla="*/ 284 w 124"/>
                  <a:gd name="T51" fmla="*/ 118 h 110"/>
                  <a:gd name="T52" fmla="*/ 284 w 124"/>
                  <a:gd name="T53" fmla="*/ 97 h 110"/>
                  <a:gd name="T54" fmla="*/ 295 w 124"/>
                  <a:gd name="T55" fmla="*/ 72 h 110"/>
                  <a:gd name="T56" fmla="*/ 328 w 124"/>
                  <a:gd name="T57" fmla="*/ 41 h 110"/>
                  <a:gd name="T58" fmla="*/ 384 w 124"/>
                  <a:gd name="T59" fmla="*/ 0 h 110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124" h="110">
                    <a:moveTo>
                      <a:pt x="77" y="0"/>
                    </a:moveTo>
                    <a:lnTo>
                      <a:pt x="124" y="108"/>
                    </a:lnTo>
                    <a:lnTo>
                      <a:pt x="120" y="107"/>
                    </a:lnTo>
                    <a:lnTo>
                      <a:pt x="107" y="105"/>
                    </a:lnTo>
                    <a:lnTo>
                      <a:pt x="89" y="101"/>
                    </a:lnTo>
                    <a:lnTo>
                      <a:pt x="68" y="99"/>
                    </a:lnTo>
                    <a:lnTo>
                      <a:pt x="45" y="97"/>
                    </a:lnTo>
                    <a:lnTo>
                      <a:pt x="25" y="98"/>
                    </a:lnTo>
                    <a:lnTo>
                      <a:pt x="9" y="102"/>
                    </a:lnTo>
                    <a:lnTo>
                      <a:pt x="0" y="110"/>
                    </a:lnTo>
                    <a:lnTo>
                      <a:pt x="4" y="98"/>
                    </a:lnTo>
                    <a:lnTo>
                      <a:pt x="8" y="89"/>
                    </a:lnTo>
                    <a:lnTo>
                      <a:pt x="16" y="82"/>
                    </a:lnTo>
                    <a:lnTo>
                      <a:pt x="25" y="76"/>
                    </a:lnTo>
                    <a:lnTo>
                      <a:pt x="36" y="72"/>
                    </a:lnTo>
                    <a:lnTo>
                      <a:pt x="47" y="71"/>
                    </a:lnTo>
                    <a:lnTo>
                      <a:pt x="59" y="71"/>
                    </a:lnTo>
                    <a:lnTo>
                      <a:pt x="72" y="74"/>
                    </a:lnTo>
                    <a:lnTo>
                      <a:pt x="73" y="71"/>
                    </a:lnTo>
                    <a:lnTo>
                      <a:pt x="70" y="56"/>
                    </a:lnTo>
                    <a:lnTo>
                      <a:pt x="67" y="38"/>
                    </a:lnTo>
                    <a:lnTo>
                      <a:pt x="65" y="30"/>
                    </a:lnTo>
                    <a:lnTo>
                      <a:pt x="63" y="30"/>
                    </a:lnTo>
                    <a:lnTo>
                      <a:pt x="61" y="29"/>
                    </a:lnTo>
                    <a:lnTo>
                      <a:pt x="59" y="26"/>
                    </a:lnTo>
                    <a:lnTo>
                      <a:pt x="57" y="23"/>
                    </a:lnTo>
                    <a:lnTo>
                      <a:pt x="57" y="19"/>
                    </a:lnTo>
                    <a:lnTo>
                      <a:pt x="59" y="14"/>
                    </a:lnTo>
                    <a:lnTo>
                      <a:pt x="66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Freeform 7"/>
              <p:cNvSpPr>
                <a:spLocks/>
              </p:cNvSpPr>
              <p:nvPr userDrawn="1"/>
            </p:nvSpPr>
            <p:spPr bwMode="ltGray">
              <a:xfrm rot="12185230" flipV="1">
                <a:off x="3977" y="967"/>
                <a:ext cx="245" cy="347"/>
              </a:xfrm>
              <a:custGeom>
                <a:avLst/>
                <a:gdLst>
                  <a:gd name="T0" fmla="*/ 0 w 109"/>
                  <a:gd name="T1" fmla="*/ 0 h 156"/>
                  <a:gd name="T2" fmla="*/ 25 w 109"/>
                  <a:gd name="T3" fmla="*/ 4 h 156"/>
                  <a:gd name="T4" fmla="*/ 90 w 109"/>
                  <a:gd name="T5" fmla="*/ 24 h 156"/>
                  <a:gd name="T6" fmla="*/ 187 w 109"/>
                  <a:gd name="T7" fmla="*/ 60 h 156"/>
                  <a:gd name="T8" fmla="*/ 292 w 109"/>
                  <a:gd name="T9" fmla="*/ 118 h 156"/>
                  <a:gd name="T10" fmla="*/ 393 w 109"/>
                  <a:gd name="T11" fmla="*/ 218 h 156"/>
                  <a:gd name="T12" fmla="*/ 486 w 109"/>
                  <a:gd name="T13" fmla="*/ 351 h 156"/>
                  <a:gd name="T14" fmla="*/ 542 w 109"/>
                  <a:gd name="T15" fmla="*/ 534 h 156"/>
                  <a:gd name="T16" fmla="*/ 551 w 109"/>
                  <a:gd name="T17" fmla="*/ 772 h 156"/>
                  <a:gd name="T18" fmla="*/ 530 w 109"/>
                  <a:gd name="T19" fmla="*/ 772 h 156"/>
                  <a:gd name="T20" fmla="*/ 501 w 109"/>
                  <a:gd name="T21" fmla="*/ 772 h 156"/>
                  <a:gd name="T22" fmla="*/ 470 w 109"/>
                  <a:gd name="T23" fmla="*/ 772 h 156"/>
                  <a:gd name="T24" fmla="*/ 441 w 109"/>
                  <a:gd name="T25" fmla="*/ 763 h 156"/>
                  <a:gd name="T26" fmla="*/ 409 w 109"/>
                  <a:gd name="T27" fmla="*/ 756 h 156"/>
                  <a:gd name="T28" fmla="*/ 373 w 109"/>
                  <a:gd name="T29" fmla="*/ 743 h 156"/>
                  <a:gd name="T30" fmla="*/ 333 w 109"/>
                  <a:gd name="T31" fmla="*/ 718 h 156"/>
                  <a:gd name="T32" fmla="*/ 292 w 109"/>
                  <a:gd name="T33" fmla="*/ 687 h 156"/>
                  <a:gd name="T34" fmla="*/ 267 w 109"/>
                  <a:gd name="T35" fmla="*/ 623 h 156"/>
                  <a:gd name="T36" fmla="*/ 267 w 109"/>
                  <a:gd name="T37" fmla="*/ 549 h 156"/>
                  <a:gd name="T38" fmla="*/ 283 w 109"/>
                  <a:gd name="T39" fmla="*/ 476 h 156"/>
                  <a:gd name="T40" fmla="*/ 299 w 109"/>
                  <a:gd name="T41" fmla="*/ 396 h 156"/>
                  <a:gd name="T42" fmla="*/ 283 w 109"/>
                  <a:gd name="T43" fmla="*/ 307 h 156"/>
                  <a:gd name="T44" fmla="*/ 243 w 109"/>
                  <a:gd name="T45" fmla="*/ 214 h 156"/>
                  <a:gd name="T46" fmla="*/ 157 w 109"/>
                  <a:gd name="T47" fmla="*/ 113 h 156"/>
                  <a:gd name="T48" fmla="*/ 0 w 109"/>
                  <a:gd name="T49" fmla="*/ 0 h 15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09" h="156">
                    <a:moveTo>
                      <a:pt x="0" y="0"/>
                    </a:moveTo>
                    <a:lnTo>
                      <a:pt x="5" y="1"/>
                    </a:lnTo>
                    <a:lnTo>
                      <a:pt x="18" y="5"/>
                    </a:lnTo>
                    <a:lnTo>
                      <a:pt x="37" y="12"/>
                    </a:lnTo>
                    <a:lnTo>
                      <a:pt x="58" y="24"/>
                    </a:lnTo>
                    <a:lnTo>
                      <a:pt x="78" y="44"/>
                    </a:lnTo>
                    <a:lnTo>
                      <a:pt x="96" y="71"/>
                    </a:lnTo>
                    <a:lnTo>
                      <a:pt x="107" y="108"/>
                    </a:lnTo>
                    <a:lnTo>
                      <a:pt x="109" y="156"/>
                    </a:lnTo>
                    <a:lnTo>
                      <a:pt x="105" y="156"/>
                    </a:lnTo>
                    <a:lnTo>
                      <a:pt x="99" y="156"/>
                    </a:lnTo>
                    <a:lnTo>
                      <a:pt x="93" y="156"/>
                    </a:lnTo>
                    <a:lnTo>
                      <a:pt x="87" y="154"/>
                    </a:lnTo>
                    <a:lnTo>
                      <a:pt x="81" y="153"/>
                    </a:lnTo>
                    <a:lnTo>
                      <a:pt x="74" y="150"/>
                    </a:lnTo>
                    <a:lnTo>
                      <a:pt x="66" y="145"/>
                    </a:lnTo>
                    <a:lnTo>
                      <a:pt x="58" y="139"/>
                    </a:lnTo>
                    <a:lnTo>
                      <a:pt x="53" y="126"/>
                    </a:lnTo>
                    <a:lnTo>
                      <a:pt x="53" y="111"/>
                    </a:lnTo>
                    <a:lnTo>
                      <a:pt x="56" y="96"/>
                    </a:lnTo>
                    <a:lnTo>
                      <a:pt x="59" y="80"/>
                    </a:lnTo>
                    <a:lnTo>
                      <a:pt x="56" y="62"/>
                    </a:lnTo>
                    <a:lnTo>
                      <a:pt x="48" y="43"/>
                    </a:lnTo>
                    <a:lnTo>
                      <a:pt x="31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ltGray">
              <a:xfrm rot="12185230" flipV="1">
                <a:off x="3817" y="2185"/>
                <a:ext cx="103" cy="209"/>
              </a:xfrm>
              <a:custGeom>
                <a:avLst/>
                <a:gdLst>
                  <a:gd name="T0" fmla="*/ 155 w 46"/>
                  <a:gd name="T1" fmla="*/ 0 h 94"/>
                  <a:gd name="T2" fmla="*/ 101 w 46"/>
                  <a:gd name="T3" fmla="*/ 187 h 94"/>
                  <a:gd name="T4" fmla="*/ 76 w 46"/>
                  <a:gd name="T5" fmla="*/ 307 h 94"/>
                  <a:gd name="T6" fmla="*/ 56 w 46"/>
                  <a:gd name="T7" fmla="*/ 391 h 94"/>
                  <a:gd name="T8" fmla="*/ 0 w 46"/>
                  <a:gd name="T9" fmla="*/ 465 h 94"/>
                  <a:gd name="T10" fmla="*/ 60 w 46"/>
                  <a:gd name="T11" fmla="*/ 436 h 94"/>
                  <a:gd name="T12" fmla="*/ 116 w 46"/>
                  <a:gd name="T13" fmla="*/ 396 h 94"/>
                  <a:gd name="T14" fmla="*/ 161 w 46"/>
                  <a:gd name="T15" fmla="*/ 340 h 94"/>
                  <a:gd name="T16" fmla="*/ 202 w 46"/>
                  <a:gd name="T17" fmla="*/ 282 h 94"/>
                  <a:gd name="T18" fmla="*/ 226 w 46"/>
                  <a:gd name="T19" fmla="*/ 218 h 94"/>
                  <a:gd name="T20" fmla="*/ 231 w 46"/>
                  <a:gd name="T21" fmla="*/ 149 h 94"/>
                  <a:gd name="T22" fmla="*/ 210 w 46"/>
                  <a:gd name="T23" fmla="*/ 73 h 94"/>
                  <a:gd name="T24" fmla="*/ 155 w 46"/>
                  <a:gd name="T25" fmla="*/ 0 h 9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6" h="94">
                    <a:moveTo>
                      <a:pt x="31" y="0"/>
                    </a:moveTo>
                    <a:lnTo>
                      <a:pt x="20" y="38"/>
                    </a:lnTo>
                    <a:lnTo>
                      <a:pt x="15" y="62"/>
                    </a:lnTo>
                    <a:lnTo>
                      <a:pt x="11" y="79"/>
                    </a:lnTo>
                    <a:lnTo>
                      <a:pt x="0" y="94"/>
                    </a:lnTo>
                    <a:lnTo>
                      <a:pt x="12" y="88"/>
                    </a:lnTo>
                    <a:lnTo>
                      <a:pt x="23" y="80"/>
                    </a:lnTo>
                    <a:lnTo>
                      <a:pt x="32" y="69"/>
                    </a:lnTo>
                    <a:lnTo>
                      <a:pt x="40" y="57"/>
                    </a:lnTo>
                    <a:lnTo>
                      <a:pt x="45" y="44"/>
                    </a:lnTo>
                    <a:lnTo>
                      <a:pt x="46" y="30"/>
                    </a:lnTo>
                    <a:lnTo>
                      <a:pt x="42" y="1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" name="Freeform 9"/>
              <p:cNvSpPr>
                <a:spLocks/>
              </p:cNvSpPr>
              <p:nvPr userDrawn="1"/>
            </p:nvSpPr>
            <p:spPr bwMode="ltGray">
              <a:xfrm rot="12185230" flipV="1">
                <a:off x="3871" y="1298"/>
                <a:ext cx="120" cy="90"/>
              </a:xfrm>
              <a:custGeom>
                <a:avLst/>
                <a:gdLst>
                  <a:gd name="T0" fmla="*/ 0 w 54"/>
                  <a:gd name="T1" fmla="*/ 0 h 40"/>
                  <a:gd name="T2" fmla="*/ 4 w 54"/>
                  <a:gd name="T3" fmla="*/ 5 h 40"/>
                  <a:gd name="T4" fmla="*/ 29 w 54"/>
                  <a:gd name="T5" fmla="*/ 16 h 40"/>
                  <a:gd name="T6" fmla="*/ 64 w 54"/>
                  <a:gd name="T7" fmla="*/ 41 h 40"/>
                  <a:gd name="T8" fmla="*/ 104 w 54"/>
                  <a:gd name="T9" fmla="*/ 61 h 40"/>
                  <a:gd name="T10" fmla="*/ 142 w 54"/>
                  <a:gd name="T11" fmla="*/ 77 h 40"/>
                  <a:gd name="T12" fmla="*/ 187 w 54"/>
                  <a:gd name="T13" fmla="*/ 86 h 40"/>
                  <a:gd name="T14" fmla="*/ 227 w 54"/>
                  <a:gd name="T15" fmla="*/ 92 h 40"/>
                  <a:gd name="T16" fmla="*/ 267 w 54"/>
                  <a:gd name="T17" fmla="*/ 81 h 40"/>
                  <a:gd name="T18" fmla="*/ 262 w 54"/>
                  <a:gd name="T19" fmla="*/ 126 h 40"/>
                  <a:gd name="T20" fmla="*/ 247 w 54"/>
                  <a:gd name="T21" fmla="*/ 167 h 40"/>
                  <a:gd name="T22" fmla="*/ 218 w 54"/>
                  <a:gd name="T23" fmla="*/ 194 h 40"/>
                  <a:gd name="T24" fmla="*/ 182 w 54"/>
                  <a:gd name="T25" fmla="*/ 203 h 40"/>
                  <a:gd name="T26" fmla="*/ 138 w 54"/>
                  <a:gd name="T27" fmla="*/ 198 h 40"/>
                  <a:gd name="T28" fmla="*/ 93 w 54"/>
                  <a:gd name="T29" fmla="*/ 162 h 40"/>
                  <a:gd name="T30" fmla="*/ 49 w 54"/>
                  <a:gd name="T31" fmla="*/ 101 h 40"/>
                  <a:gd name="T32" fmla="*/ 0 w 54"/>
                  <a:gd name="T33" fmla="*/ 0 h 4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4" h="40">
                    <a:moveTo>
                      <a:pt x="0" y="0"/>
                    </a:moveTo>
                    <a:lnTo>
                      <a:pt x="1" y="1"/>
                    </a:lnTo>
                    <a:lnTo>
                      <a:pt x="6" y="3"/>
                    </a:lnTo>
                    <a:lnTo>
                      <a:pt x="13" y="8"/>
                    </a:lnTo>
                    <a:lnTo>
                      <a:pt x="21" y="12"/>
                    </a:lnTo>
                    <a:lnTo>
                      <a:pt x="29" y="15"/>
                    </a:lnTo>
                    <a:lnTo>
                      <a:pt x="38" y="17"/>
                    </a:lnTo>
                    <a:lnTo>
                      <a:pt x="46" y="18"/>
                    </a:lnTo>
                    <a:lnTo>
                      <a:pt x="54" y="16"/>
                    </a:lnTo>
                    <a:lnTo>
                      <a:pt x="53" y="25"/>
                    </a:lnTo>
                    <a:lnTo>
                      <a:pt x="50" y="33"/>
                    </a:lnTo>
                    <a:lnTo>
                      <a:pt x="44" y="38"/>
                    </a:lnTo>
                    <a:lnTo>
                      <a:pt x="37" y="40"/>
                    </a:lnTo>
                    <a:lnTo>
                      <a:pt x="28" y="39"/>
                    </a:lnTo>
                    <a:lnTo>
                      <a:pt x="19" y="32"/>
                    </a:lnTo>
                    <a:lnTo>
                      <a:pt x="1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ltGray">
              <a:xfrm rot="12185230" flipV="1">
                <a:off x="2983" y="2325"/>
                <a:ext cx="330" cy="2059"/>
              </a:xfrm>
              <a:custGeom>
                <a:avLst/>
                <a:gdLst>
                  <a:gd name="T0" fmla="*/ 0 w 149"/>
                  <a:gd name="T1" fmla="*/ 0 h 704"/>
                  <a:gd name="T2" fmla="*/ 29 w 149"/>
                  <a:gd name="T3" fmla="*/ 53 h 704"/>
                  <a:gd name="T4" fmla="*/ 78 w 149"/>
                  <a:gd name="T5" fmla="*/ 120 h 704"/>
                  <a:gd name="T6" fmla="*/ 137 w 149"/>
                  <a:gd name="T7" fmla="*/ 205 h 704"/>
                  <a:gd name="T8" fmla="*/ 202 w 149"/>
                  <a:gd name="T9" fmla="*/ 316 h 704"/>
                  <a:gd name="T10" fmla="*/ 283 w 149"/>
                  <a:gd name="T11" fmla="*/ 453 h 704"/>
                  <a:gd name="T12" fmla="*/ 359 w 149"/>
                  <a:gd name="T13" fmla="*/ 600 h 704"/>
                  <a:gd name="T14" fmla="*/ 432 w 149"/>
                  <a:gd name="T15" fmla="*/ 769 h 704"/>
                  <a:gd name="T16" fmla="*/ 489 w 149"/>
                  <a:gd name="T17" fmla="*/ 965 h 704"/>
                  <a:gd name="T18" fmla="*/ 549 w 149"/>
                  <a:gd name="T19" fmla="*/ 1173 h 704"/>
                  <a:gd name="T20" fmla="*/ 589 w 149"/>
                  <a:gd name="T21" fmla="*/ 1413 h 704"/>
                  <a:gd name="T22" fmla="*/ 609 w 149"/>
                  <a:gd name="T23" fmla="*/ 1676 h 704"/>
                  <a:gd name="T24" fmla="*/ 618 w 149"/>
                  <a:gd name="T25" fmla="*/ 1951 h 704"/>
                  <a:gd name="T26" fmla="*/ 589 w 149"/>
                  <a:gd name="T27" fmla="*/ 2258 h 704"/>
                  <a:gd name="T28" fmla="*/ 534 w 149"/>
                  <a:gd name="T29" fmla="*/ 2583 h 704"/>
                  <a:gd name="T30" fmla="*/ 452 w 149"/>
                  <a:gd name="T31" fmla="*/ 2925 h 704"/>
                  <a:gd name="T32" fmla="*/ 328 w 149"/>
                  <a:gd name="T33" fmla="*/ 3302 h 704"/>
                  <a:gd name="T34" fmla="*/ 190 w 149"/>
                  <a:gd name="T35" fmla="*/ 3729 h 704"/>
                  <a:gd name="T36" fmla="*/ 104 w 149"/>
                  <a:gd name="T37" fmla="*/ 4124 h 704"/>
                  <a:gd name="T38" fmla="*/ 49 w 149"/>
                  <a:gd name="T39" fmla="*/ 4489 h 704"/>
                  <a:gd name="T40" fmla="*/ 29 w 149"/>
                  <a:gd name="T41" fmla="*/ 4840 h 704"/>
                  <a:gd name="T42" fmla="*/ 29 w 149"/>
                  <a:gd name="T43" fmla="*/ 5174 h 704"/>
                  <a:gd name="T44" fmla="*/ 40 w 149"/>
                  <a:gd name="T45" fmla="*/ 5484 h 704"/>
                  <a:gd name="T46" fmla="*/ 60 w 149"/>
                  <a:gd name="T47" fmla="*/ 5756 h 704"/>
                  <a:gd name="T48" fmla="*/ 69 w 149"/>
                  <a:gd name="T49" fmla="*/ 6022 h 704"/>
                  <a:gd name="T50" fmla="*/ 202 w 149"/>
                  <a:gd name="T51" fmla="*/ 5885 h 704"/>
                  <a:gd name="T52" fmla="*/ 190 w 149"/>
                  <a:gd name="T53" fmla="*/ 5817 h 704"/>
                  <a:gd name="T54" fmla="*/ 177 w 149"/>
                  <a:gd name="T55" fmla="*/ 5621 h 704"/>
                  <a:gd name="T56" fmla="*/ 162 w 149"/>
                  <a:gd name="T57" fmla="*/ 5320 h 704"/>
                  <a:gd name="T58" fmla="*/ 173 w 149"/>
                  <a:gd name="T59" fmla="*/ 4919 h 704"/>
                  <a:gd name="T60" fmla="*/ 202 w 149"/>
                  <a:gd name="T61" fmla="*/ 4440 h 704"/>
                  <a:gd name="T62" fmla="*/ 283 w 149"/>
                  <a:gd name="T63" fmla="*/ 3893 h 704"/>
                  <a:gd name="T64" fmla="*/ 421 w 149"/>
                  <a:gd name="T65" fmla="*/ 3302 h 704"/>
                  <a:gd name="T66" fmla="*/ 633 w 149"/>
                  <a:gd name="T67" fmla="*/ 2676 h 704"/>
                  <a:gd name="T68" fmla="*/ 702 w 149"/>
                  <a:gd name="T69" fmla="*/ 2387 h 704"/>
                  <a:gd name="T70" fmla="*/ 731 w 149"/>
                  <a:gd name="T71" fmla="*/ 2009 h 704"/>
                  <a:gd name="T72" fmla="*/ 707 w 149"/>
                  <a:gd name="T73" fmla="*/ 1573 h 704"/>
                  <a:gd name="T74" fmla="*/ 642 w 149"/>
                  <a:gd name="T75" fmla="*/ 1146 h 704"/>
                  <a:gd name="T76" fmla="*/ 534 w 149"/>
                  <a:gd name="T77" fmla="*/ 728 h 704"/>
                  <a:gd name="T78" fmla="*/ 396 w 149"/>
                  <a:gd name="T79" fmla="*/ 377 h 704"/>
                  <a:gd name="T80" fmla="*/ 215 w 149"/>
                  <a:gd name="T81" fmla="*/ 120 h 704"/>
                  <a:gd name="T82" fmla="*/ 0 w 149"/>
                  <a:gd name="T83" fmla="*/ 0 h 704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149" h="704">
                    <a:moveTo>
                      <a:pt x="0" y="0"/>
                    </a:moveTo>
                    <a:lnTo>
                      <a:pt x="6" y="6"/>
                    </a:lnTo>
                    <a:lnTo>
                      <a:pt x="16" y="14"/>
                    </a:lnTo>
                    <a:lnTo>
                      <a:pt x="28" y="24"/>
                    </a:lnTo>
                    <a:lnTo>
                      <a:pt x="41" y="37"/>
                    </a:lnTo>
                    <a:lnTo>
                      <a:pt x="58" y="53"/>
                    </a:lnTo>
                    <a:lnTo>
                      <a:pt x="73" y="70"/>
                    </a:lnTo>
                    <a:lnTo>
                      <a:pt x="88" y="90"/>
                    </a:lnTo>
                    <a:lnTo>
                      <a:pt x="100" y="113"/>
                    </a:lnTo>
                    <a:lnTo>
                      <a:pt x="112" y="137"/>
                    </a:lnTo>
                    <a:lnTo>
                      <a:pt x="120" y="165"/>
                    </a:lnTo>
                    <a:lnTo>
                      <a:pt x="124" y="196"/>
                    </a:lnTo>
                    <a:lnTo>
                      <a:pt x="126" y="228"/>
                    </a:lnTo>
                    <a:lnTo>
                      <a:pt x="120" y="264"/>
                    </a:lnTo>
                    <a:lnTo>
                      <a:pt x="109" y="302"/>
                    </a:lnTo>
                    <a:lnTo>
                      <a:pt x="92" y="342"/>
                    </a:lnTo>
                    <a:lnTo>
                      <a:pt x="67" y="386"/>
                    </a:lnTo>
                    <a:lnTo>
                      <a:pt x="39" y="436"/>
                    </a:lnTo>
                    <a:lnTo>
                      <a:pt x="21" y="482"/>
                    </a:lnTo>
                    <a:lnTo>
                      <a:pt x="10" y="525"/>
                    </a:lnTo>
                    <a:lnTo>
                      <a:pt x="6" y="566"/>
                    </a:lnTo>
                    <a:lnTo>
                      <a:pt x="6" y="605"/>
                    </a:lnTo>
                    <a:lnTo>
                      <a:pt x="8" y="641"/>
                    </a:lnTo>
                    <a:lnTo>
                      <a:pt x="12" y="673"/>
                    </a:lnTo>
                    <a:lnTo>
                      <a:pt x="14" y="704"/>
                    </a:lnTo>
                    <a:lnTo>
                      <a:pt x="41" y="688"/>
                    </a:lnTo>
                    <a:lnTo>
                      <a:pt x="39" y="680"/>
                    </a:lnTo>
                    <a:lnTo>
                      <a:pt x="36" y="657"/>
                    </a:lnTo>
                    <a:lnTo>
                      <a:pt x="33" y="622"/>
                    </a:lnTo>
                    <a:lnTo>
                      <a:pt x="35" y="575"/>
                    </a:lnTo>
                    <a:lnTo>
                      <a:pt x="41" y="519"/>
                    </a:lnTo>
                    <a:lnTo>
                      <a:pt x="58" y="455"/>
                    </a:lnTo>
                    <a:lnTo>
                      <a:pt x="86" y="386"/>
                    </a:lnTo>
                    <a:lnTo>
                      <a:pt x="129" y="313"/>
                    </a:lnTo>
                    <a:lnTo>
                      <a:pt x="143" y="279"/>
                    </a:lnTo>
                    <a:lnTo>
                      <a:pt x="149" y="235"/>
                    </a:lnTo>
                    <a:lnTo>
                      <a:pt x="144" y="184"/>
                    </a:lnTo>
                    <a:lnTo>
                      <a:pt x="131" y="134"/>
                    </a:lnTo>
                    <a:lnTo>
                      <a:pt x="109" y="85"/>
                    </a:lnTo>
                    <a:lnTo>
                      <a:pt x="81" y="44"/>
                    </a:lnTo>
                    <a:lnTo>
                      <a:pt x="44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" name="Freeform 11"/>
            <p:cNvSpPr>
              <a:spLocks/>
            </p:cNvSpPr>
            <p:nvPr userDrawn="1"/>
          </p:nvSpPr>
          <p:spPr bwMode="ltGray">
            <a:xfrm rot="373331" flipH="1">
              <a:off x="22" y="1957"/>
              <a:ext cx="323" cy="649"/>
            </a:xfrm>
            <a:custGeom>
              <a:avLst/>
              <a:gdLst>
                <a:gd name="T0" fmla="*/ 598 w 128"/>
                <a:gd name="T1" fmla="*/ 0 h 217"/>
                <a:gd name="T2" fmla="*/ 669 w 128"/>
                <a:gd name="T3" fmla="*/ 81 h 217"/>
                <a:gd name="T4" fmla="*/ 732 w 128"/>
                <a:gd name="T5" fmla="*/ 242 h 217"/>
                <a:gd name="T6" fmla="*/ 782 w 128"/>
                <a:gd name="T7" fmla="*/ 449 h 217"/>
                <a:gd name="T8" fmla="*/ 815 w 128"/>
                <a:gd name="T9" fmla="*/ 697 h 217"/>
                <a:gd name="T10" fmla="*/ 808 w 128"/>
                <a:gd name="T11" fmla="*/ 993 h 217"/>
                <a:gd name="T12" fmla="*/ 739 w 128"/>
                <a:gd name="T13" fmla="*/ 1298 h 217"/>
                <a:gd name="T14" fmla="*/ 598 w 128"/>
                <a:gd name="T15" fmla="*/ 1618 h 217"/>
                <a:gd name="T16" fmla="*/ 381 w 128"/>
                <a:gd name="T17" fmla="*/ 1941 h 217"/>
                <a:gd name="T18" fmla="*/ 313 w 128"/>
                <a:gd name="T19" fmla="*/ 1905 h 217"/>
                <a:gd name="T20" fmla="*/ 242 w 128"/>
                <a:gd name="T21" fmla="*/ 1878 h 217"/>
                <a:gd name="T22" fmla="*/ 167 w 128"/>
                <a:gd name="T23" fmla="*/ 1833 h 217"/>
                <a:gd name="T24" fmla="*/ 101 w 128"/>
                <a:gd name="T25" fmla="*/ 1797 h 217"/>
                <a:gd name="T26" fmla="*/ 50 w 128"/>
                <a:gd name="T27" fmla="*/ 1753 h 217"/>
                <a:gd name="T28" fmla="*/ 13 w 128"/>
                <a:gd name="T29" fmla="*/ 1699 h 217"/>
                <a:gd name="T30" fmla="*/ 0 w 128"/>
                <a:gd name="T31" fmla="*/ 1636 h 217"/>
                <a:gd name="T32" fmla="*/ 8 w 128"/>
                <a:gd name="T33" fmla="*/ 1591 h 217"/>
                <a:gd name="T34" fmla="*/ 83 w 128"/>
                <a:gd name="T35" fmla="*/ 1528 h 217"/>
                <a:gd name="T36" fmla="*/ 184 w 128"/>
                <a:gd name="T37" fmla="*/ 1442 h 217"/>
                <a:gd name="T38" fmla="*/ 293 w 128"/>
                <a:gd name="T39" fmla="*/ 1343 h 217"/>
                <a:gd name="T40" fmla="*/ 401 w 128"/>
                <a:gd name="T41" fmla="*/ 1199 h 217"/>
                <a:gd name="T42" fmla="*/ 502 w 128"/>
                <a:gd name="T43" fmla="*/ 1002 h 217"/>
                <a:gd name="T44" fmla="*/ 580 w 128"/>
                <a:gd name="T45" fmla="*/ 742 h 217"/>
                <a:gd name="T46" fmla="*/ 618 w 128"/>
                <a:gd name="T47" fmla="*/ 413 h 217"/>
                <a:gd name="T48" fmla="*/ 598 w 128"/>
                <a:gd name="T49" fmla="*/ 0 h 21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28" h="217">
                  <a:moveTo>
                    <a:pt x="94" y="0"/>
                  </a:moveTo>
                  <a:lnTo>
                    <a:pt x="105" y="9"/>
                  </a:lnTo>
                  <a:lnTo>
                    <a:pt x="115" y="27"/>
                  </a:lnTo>
                  <a:lnTo>
                    <a:pt x="123" y="50"/>
                  </a:lnTo>
                  <a:lnTo>
                    <a:pt x="128" y="78"/>
                  </a:lnTo>
                  <a:lnTo>
                    <a:pt x="127" y="111"/>
                  </a:lnTo>
                  <a:lnTo>
                    <a:pt x="116" y="145"/>
                  </a:lnTo>
                  <a:lnTo>
                    <a:pt x="94" y="181"/>
                  </a:lnTo>
                  <a:lnTo>
                    <a:pt x="60" y="217"/>
                  </a:lnTo>
                  <a:lnTo>
                    <a:pt x="49" y="213"/>
                  </a:lnTo>
                  <a:lnTo>
                    <a:pt x="38" y="210"/>
                  </a:lnTo>
                  <a:lnTo>
                    <a:pt x="26" y="205"/>
                  </a:lnTo>
                  <a:lnTo>
                    <a:pt x="16" y="201"/>
                  </a:lnTo>
                  <a:lnTo>
                    <a:pt x="8" y="196"/>
                  </a:lnTo>
                  <a:lnTo>
                    <a:pt x="2" y="190"/>
                  </a:lnTo>
                  <a:lnTo>
                    <a:pt x="0" y="183"/>
                  </a:lnTo>
                  <a:lnTo>
                    <a:pt x="1" y="178"/>
                  </a:lnTo>
                  <a:lnTo>
                    <a:pt x="13" y="171"/>
                  </a:lnTo>
                  <a:lnTo>
                    <a:pt x="29" y="161"/>
                  </a:lnTo>
                  <a:lnTo>
                    <a:pt x="46" y="150"/>
                  </a:lnTo>
                  <a:lnTo>
                    <a:pt x="63" y="134"/>
                  </a:lnTo>
                  <a:lnTo>
                    <a:pt x="79" y="112"/>
                  </a:lnTo>
                  <a:lnTo>
                    <a:pt x="91" y="83"/>
                  </a:lnTo>
                  <a:lnTo>
                    <a:pt x="97" y="46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ltGray">
            <a:xfrm>
              <a:off x="168" y="1260"/>
              <a:ext cx="1259" cy="1532"/>
            </a:xfrm>
            <a:custGeom>
              <a:avLst/>
              <a:gdLst>
                <a:gd name="T0" fmla="*/ 891 w 1259"/>
                <a:gd name="T1" fmla="*/ 1532 h 1532"/>
                <a:gd name="T2" fmla="*/ 954 w 1259"/>
                <a:gd name="T3" fmla="*/ 1452 h 1532"/>
                <a:gd name="T4" fmla="*/ 1032 w 1259"/>
                <a:gd name="T5" fmla="*/ 1338 h 1532"/>
                <a:gd name="T6" fmla="*/ 1115 w 1259"/>
                <a:gd name="T7" fmla="*/ 1188 h 1532"/>
                <a:gd name="T8" fmla="*/ 1194 w 1259"/>
                <a:gd name="T9" fmla="*/ 1023 h 1532"/>
                <a:gd name="T10" fmla="*/ 1244 w 1259"/>
                <a:gd name="T11" fmla="*/ 841 h 1532"/>
                <a:gd name="T12" fmla="*/ 1259 w 1259"/>
                <a:gd name="T13" fmla="*/ 647 h 1532"/>
                <a:gd name="T14" fmla="*/ 1230 w 1259"/>
                <a:gd name="T15" fmla="*/ 463 h 1532"/>
                <a:gd name="T16" fmla="*/ 1140 w 1259"/>
                <a:gd name="T17" fmla="*/ 294 h 1532"/>
                <a:gd name="T18" fmla="*/ 1043 w 1259"/>
                <a:gd name="T19" fmla="*/ 190 h 1532"/>
                <a:gd name="T20" fmla="*/ 961 w 1259"/>
                <a:gd name="T21" fmla="*/ 109 h 1532"/>
                <a:gd name="T22" fmla="*/ 894 w 1259"/>
                <a:gd name="T23" fmla="*/ 65 h 1532"/>
                <a:gd name="T24" fmla="*/ 786 w 1259"/>
                <a:gd name="T25" fmla="*/ 18 h 1532"/>
                <a:gd name="T26" fmla="*/ 642 w 1259"/>
                <a:gd name="T27" fmla="*/ 0 h 1532"/>
                <a:gd name="T28" fmla="*/ 440 w 1259"/>
                <a:gd name="T29" fmla="*/ 23 h 1532"/>
                <a:gd name="T30" fmla="*/ 366 w 1259"/>
                <a:gd name="T31" fmla="*/ 44 h 1532"/>
                <a:gd name="T32" fmla="*/ 292 w 1259"/>
                <a:gd name="T33" fmla="*/ 58 h 1532"/>
                <a:gd name="T34" fmla="*/ 229 w 1259"/>
                <a:gd name="T35" fmla="*/ 79 h 1532"/>
                <a:gd name="T36" fmla="*/ 178 w 1259"/>
                <a:gd name="T37" fmla="*/ 103 h 1532"/>
                <a:gd name="T38" fmla="*/ 127 w 1259"/>
                <a:gd name="T39" fmla="*/ 127 h 1532"/>
                <a:gd name="T40" fmla="*/ 82 w 1259"/>
                <a:gd name="T41" fmla="*/ 158 h 1532"/>
                <a:gd name="T42" fmla="*/ 41 w 1259"/>
                <a:gd name="T43" fmla="*/ 197 h 1532"/>
                <a:gd name="T44" fmla="*/ 0 w 1259"/>
                <a:gd name="T45" fmla="*/ 243 h 1532"/>
                <a:gd name="T46" fmla="*/ 76 w 1259"/>
                <a:gd name="T47" fmla="*/ 215 h 1532"/>
                <a:gd name="T48" fmla="*/ 144 w 1259"/>
                <a:gd name="T49" fmla="*/ 194 h 1532"/>
                <a:gd name="T50" fmla="*/ 212 w 1259"/>
                <a:gd name="T51" fmla="*/ 179 h 1532"/>
                <a:gd name="T52" fmla="*/ 280 w 1259"/>
                <a:gd name="T53" fmla="*/ 164 h 1532"/>
                <a:gd name="T54" fmla="*/ 336 w 1259"/>
                <a:gd name="T55" fmla="*/ 149 h 1532"/>
                <a:gd name="T56" fmla="*/ 397 w 1259"/>
                <a:gd name="T57" fmla="*/ 149 h 1532"/>
                <a:gd name="T58" fmla="*/ 458 w 1259"/>
                <a:gd name="T59" fmla="*/ 141 h 1532"/>
                <a:gd name="T60" fmla="*/ 511 w 1259"/>
                <a:gd name="T61" fmla="*/ 146 h 1532"/>
                <a:gd name="T62" fmla="*/ 565 w 1259"/>
                <a:gd name="T63" fmla="*/ 152 h 1532"/>
                <a:gd name="T64" fmla="*/ 618 w 1259"/>
                <a:gd name="T65" fmla="*/ 166 h 1532"/>
                <a:gd name="T66" fmla="*/ 669 w 1259"/>
                <a:gd name="T67" fmla="*/ 186 h 1532"/>
                <a:gd name="T68" fmla="*/ 715 w 1259"/>
                <a:gd name="T69" fmla="*/ 205 h 1532"/>
                <a:gd name="T70" fmla="*/ 760 w 1259"/>
                <a:gd name="T71" fmla="*/ 239 h 1532"/>
                <a:gd name="T72" fmla="*/ 811 w 1259"/>
                <a:gd name="T73" fmla="*/ 267 h 1532"/>
                <a:gd name="T74" fmla="*/ 855 w 1259"/>
                <a:gd name="T75" fmla="*/ 307 h 1532"/>
                <a:gd name="T76" fmla="*/ 899 w 1259"/>
                <a:gd name="T77" fmla="*/ 348 h 1532"/>
                <a:gd name="T78" fmla="*/ 971 w 1259"/>
                <a:gd name="T79" fmla="*/ 464 h 1532"/>
                <a:gd name="T80" fmla="*/ 1016 w 1259"/>
                <a:gd name="T81" fmla="*/ 606 h 1532"/>
                <a:gd name="T82" fmla="*/ 1027 w 1259"/>
                <a:gd name="T83" fmla="*/ 774 h 1532"/>
                <a:gd name="T84" fmla="*/ 1022 w 1259"/>
                <a:gd name="T85" fmla="*/ 939 h 1532"/>
                <a:gd name="T86" fmla="*/ 1002 w 1259"/>
                <a:gd name="T87" fmla="*/ 1117 h 1532"/>
                <a:gd name="T88" fmla="*/ 966 w 1259"/>
                <a:gd name="T89" fmla="*/ 1279 h 1532"/>
                <a:gd name="T90" fmla="*/ 933 w 1259"/>
                <a:gd name="T91" fmla="*/ 1421 h 1532"/>
                <a:gd name="T92" fmla="*/ 891 w 1259"/>
                <a:gd name="T93" fmla="*/ 1532 h 15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1259" h="1532">
                  <a:moveTo>
                    <a:pt x="891" y="1532"/>
                  </a:moveTo>
                  <a:lnTo>
                    <a:pt x="954" y="1452"/>
                  </a:lnTo>
                  <a:lnTo>
                    <a:pt x="1032" y="1338"/>
                  </a:lnTo>
                  <a:lnTo>
                    <a:pt x="1115" y="1188"/>
                  </a:lnTo>
                  <a:lnTo>
                    <a:pt x="1194" y="1023"/>
                  </a:lnTo>
                  <a:lnTo>
                    <a:pt x="1244" y="841"/>
                  </a:lnTo>
                  <a:lnTo>
                    <a:pt x="1259" y="647"/>
                  </a:lnTo>
                  <a:lnTo>
                    <a:pt x="1230" y="463"/>
                  </a:lnTo>
                  <a:lnTo>
                    <a:pt x="1140" y="294"/>
                  </a:lnTo>
                  <a:lnTo>
                    <a:pt x="1043" y="190"/>
                  </a:lnTo>
                  <a:lnTo>
                    <a:pt x="961" y="109"/>
                  </a:lnTo>
                  <a:lnTo>
                    <a:pt x="894" y="65"/>
                  </a:lnTo>
                  <a:lnTo>
                    <a:pt x="786" y="18"/>
                  </a:lnTo>
                  <a:lnTo>
                    <a:pt x="642" y="0"/>
                  </a:lnTo>
                  <a:lnTo>
                    <a:pt x="440" y="23"/>
                  </a:lnTo>
                  <a:lnTo>
                    <a:pt x="366" y="44"/>
                  </a:lnTo>
                  <a:lnTo>
                    <a:pt x="292" y="58"/>
                  </a:lnTo>
                  <a:lnTo>
                    <a:pt x="229" y="79"/>
                  </a:lnTo>
                  <a:lnTo>
                    <a:pt x="178" y="103"/>
                  </a:lnTo>
                  <a:lnTo>
                    <a:pt x="127" y="127"/>
                  </a:lnTo>
                  <a:lnTo>
                    <a:pt x="82" y="158"/>
                  </a:lnTo>
                  <a:lnTo>
                    <a:pt x="41" y="197"/>
                  </a:lnTo>
                  <a:lnTo>
                    <a:pt x="0" y="243"/>
                  </a:lnTo>
                  <a:lnTo>
                    <a:pt x="76" y="215"/>
                  </a:lnTo>
                  <a:lnTo>
                    <a:pt x="144" y="194"/>
                  </a:lnTo>
                  <a:lnTo>
                    <a:pt x="212" y="179"/>
                  </a:lnTo>
                  <a:lnTo>
                    <a:pt x="280" y="164"/>
                  </a:lnTo>
                  <a:lnTo>
                    <a:pt x="336" y="149"/>
                  </a:lnTo>
                  <a:lnTo>
                    <a:pt x="397" y="149"/>
                  </a:lnTo>
                  <a:lnTo>
                    <a:pt x="458" y="141"/>
                  </a:lnTo>
                  <a:lnTo>
                    <a:pt x="511" y="146"/>
                  </a:lnTo>
                  <a:lnTo>
                    <a:pt x="565" y="152"/>
                  </a:lnTo>
                  <a:lnTo>
                    <a:pt x="618" y="166"/>
                  </a:lnTo>
                  <a:lnTo>
                    <a:pt x="669" y="186"/>
                  </a:lnTo>
                  <a:lnTo>
                    <a:pt x="715" y="205"/>
                  </a:lnTo>
                  <a:lnTo>
                    <a:pt x="760" y="239"/>
                  </a:lnTo>
                  <a:lnTo>
                    <a:pt x="811" y="267"/>
                  </a:lnTo>
                  <a:lnTo>
                    <a:pt x="855" y="307"/>
                  </a:lnTo>
                  <a:lnTo>
                    <a:pt x="899" y="348"/>
                  </a:lnTo>
                  <a:lnTo>
                    <a:pt x="971" y="464"/>
                  </a:lnTo>
                  <a:lnTo>
                    <a:pt x="1016" y="606"/>
                  </a:lnTo>
                  <a:lnTo>
                    <a:pt x="1027" y="774"/>
                  </a:lnTo>
                  <a:lnTo>
                    <a:pt x="1022" y="939"/>
                  </a:lnTo>
                  <a:lnTo>
                    <a:pt x="1002" y="1117"/>
                  </a:lnTo>
                  <a:lnTo>
                    <a:pt x="966" y="1279"/>
                  </a:lnTo>
                  <a:lnTo>
                    <a:pt x="933" y="1421"/>
                  </a:lnTo>
                  <a:lnTo>
                    <a:pt x="891" y="1532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ltGray">
            <a:xfrm>
              <a:off x="0" y="2610"/>
              <a:ext cx="801" cy="459"/>
            </a:xfrm>
            <a:custGeom>
              <a:avLst/>
              <a:gdLst>
                <a:gd name="T0" fmla="*/ 0 w 801"/>
                <a:gd name="T1" fmla="*/ 0 h 459"/>
                <a:gd name="T2" fmla="*/ 37 w 801"/>
                <a:gd name="T3" fmla="*/ 69 h 459"/>
                <a:gd name="T4" fmla="*/ 68 w 801"/>
                <a:gd name="T5" fmla="*/ 132 h 459"/>
                <a:gd name="T6" fmla="*/ 110 w 801"/>
                <a:gd name="T7" fmla="*/ 188 h 459"/>
                <a:gd name="T8" fmla="*/ 149 w 801"/>
                <a:gd name="T9" fmla="*/ 229 h 459"/>
                <a:gd name="T10" fmla="*/ 192 w 801"/>
                <a:gd name="T11" fmla="*/ 278 h 459"/>
                <a:gd name="T12" fmla="*/ 250 w 801"/>
                <a:gd name="T13" fmla="*/ 314 h 459"/>
                <a:gd name="T14" fmla="*/ 308 w 801"/>
                <a:gd name="T15" fmla="*/ 336 h 459"/>
                <a:gd name="T16" fmla="*/ 365 w 801"/>
                <a:gd name="T17" fmla="*/ 365 h 459"/>
                <a:gd name="T18" fmla="*/ 430 w 801"/>
                <a:gd name="T19" fmla="*/ 381 h 459"/>
                <a:gd name="T20" fmla="*/ 501 w 801"/>
                <a:gd name="T21" fmla="*/ 390 h 459"/>
                <a:gd name="T22" fmla="*/ 573 w 801"/>
                <a:gd name="T23" fmla="*/ 392 h 459"/>
                <a:gd name="T24" fmla="*/ 646 w 801"/>
                <a:gd name="T25" fmla="*/ 381 h 459"/>
                <a:gd name="T26" fmla="*/ 726 w 801"/>
                <a:gd name="T27" fmla="*/ 362 h 459"/>
                <a:gd name="T28" fmla="*/ 801 w 801"/>
                <a:gd name="T29" fmla="*/ 335 h 459"/>
                <a:gd name="T30" fmla="*/ 731 w 801"/>
                <a:gd name="T31" fmla="*/ 377 h 459"/>
                <a:gd name="T32" fmla="*/ 662 w 801"/>
                <a:gd name="T33" fmla="*/ 404 h 459"/>
                <a:gd name="T34" fmla="*/ 594 w 801"/>
                <a:gd name="T35" fmla="*/ 432 h 459"/>
                <a:gd name="T36" fmla="*/ 532 w 801"/>
                <a:gd name="T37" fmla="*/ 445 h 459"/>
                <a:gd name="T38" fmla="*/ 471 w 801"/>
                <a:gd name="T39" fmla="*/ 459 h 459"/>
                <a:gd name="T40" fmla="*/ 411 w 801"/>
                <a:gd name="T41" fmla="*/ 458 h 459"/>
                <a:gd name="T42" fmla="*/ 350 w 801"/>
                <a:gd name="T43" fmla="*/ 458 h 459"/>
                <a:gd name="T44" fmla="*/ 291 w 801"/>
                <a:gd name="T45" fmla="*/ 450 h 459"/>
                <a:gd name="T46" fmla="*/ 244 w 801"/>
                <a:gd name="T47" fmla="*/ 436 h 459"/>
                <a:gd name="T48" fmla="*/ 192 w 801"/>
                <a:gd name="T49" fmla="*/ 415 h 459"/>
                <a:gd name="T50" fmla="*/ 145 w 801"/>
                <a:gd name="T51" fmla="*/ 394 h 459"/>
                <a:gd name="T52" fmla="*/ 100 w 801"/>
                <a:gd name="T53" fmla="*/ 373 h 459"/>
                <a:gd name="T54" fmla="*/ 60 w 801"/>
                <a:gd name="T55" fmla="*/ 347 h 459"/>
                <a:gd name="T56" fmla="*/ 0 w 801"/>
                <a:gd name="T57" fmla="*/ 294 h 459"/>
                <a:gd name="T58" fmla="*/ 0 w 801"/>
                <a:gd name="T59" fmla="*/ 0 h 45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801" h="459">
                  <a:moveTo>
                    <a:pt x="0" y="0"/>
                  </a:moveTo>
                  <a:lnTo>
                    <a:pt x="37" y="69"/>
                  </a:lnTo>
                  <a:lnTo>
                    <a:pt x="68" y="132"/>
                  </a:lnTo>
                  <a:lnTo>
                    <a:pt x="110" y="188"/>
                  </a:lnTo>
                  <a:lnTo>
                    <a:pt x="149" y="229"/>
                  </a:lnTo>
                  <a:lnTo>
                    <a:pt x="192" y="278"/>
                  </a:lnTo>
                  <a:lnTo>
                    <a:pt x="250" y="314"/>
                  </a:lnTo>
                  <a:lnTo>
                    <a:pt x="308" y="336"/>
                  </a:lnTo>
                  <a:lnTo>
                    <a:pt x="365" y="365"/>
                  </a:lnTo>
                  <a:lnTo>
                    <a:pt x="430" y="381"/>
                  </a:lnTo>
                  <a:lnTo>
                    <a:pt x="501" y="390"/>
                  </a:lnTo>
                  <a:lnTo>
                    <a:pt x="573" y="392"/>
                  </a:lnTo>
                  <a:lnTo>
                    <a:pt x="646" y="381"/>
                  </a:lnTo>
                  <a:lnTo>
                    <a:pt x="726" y="362"/>
                  </a:lnTo>
                  <a:lnTo>
                    <a:pt x="801" y="335"/>
                  </a:lnTo>
                  <a:lnTo>
                    <a:pt x="731" y="377"/>
                  </a:lnTo>
                  <a:lnTo>
                    <a:pt x="662" y="404"/>
                  </a:lnTo>
                  <a:lnTo>
                    <a:pt x="594" y="432"/>
                  </a:lnTo>
                  <a:lnTo>
                    <a:pt x="532" y="445"/>
                  </a:lnTo>
                  <a:lnTo>
                    <a:pt x="471" y="459"/>
                  </a:lnTo>
                  <a:lnTo>
                    <a:pt x="411" y="458"/>
                  </a:lnTo>
                  <a:lnTo>
                    <a:pt x="350" y="458"/>
                  </a:lnTo>
                  <a:lnTo>
                    <a:pt x="291" y="450"/>
                  </a:lnTo>
                  <a:lnTo>
                    <a:pt x="244" y="436"/>
                  </a:lnTo>
                  <a:lnTo>
                    <a:pt x="192" y="415"/>
                  </a:lnTo>
                  <a:lnTo>
                    <a:pt x="145" y="394"/>
                  </a:lnTo>
                  <a:lnTo>
                    <a:pt x="100" y="373"/>
                  </a:lnTo>
                  <a:lnTo>
                    <a:pt x="60" y="347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14"/>
            <p:cNvSpPr>
              <a:spLocks/>
            </p:cNvSpPr>
            <p:nvPr userDrawn="1"/>
          </p:nvSpPr>
          <p:spPr bwMode="ltGray">
            <a:xfrm rot="373331" flipH="1">
              <a:off x="898" y="2855"/>
              <a:ext cx="354" cy="464"/>
            </a:xfrm>
            <a:custGeom>
              <a:avLst/>
              <a:gdLst>
                <a:gd name="T0" fmla="*/ 687 w 117"/>
                <a:gd name="T1" fmla="*/ 0 h 132"/>
                <a:gd name="T2" fmla="*/ 0 w 117"/>
                <a:gd name="T3" fmla="*/ 309 h 132"/>
                <a:gd name="T4" fmla="*/ 27 w 117"/>
                <a:gd name="T5" fmla="*/ 320 h 132"/>
                <a:gd name="T6" fmla="*/ 127 w 117"/>
                <a:gd name="T7" fmla="*/ 359 h 132"/>
                <a:gd name="T8" fmla="*/ 266 w 117"/>
                <a:gd name="T9" fmla="*/ 446 h 132"/>
                <a:gd name="T10" fmla="*/ 421 w 117"/>
                <a:gd name="T11" fmla="*/ 580 h 132"/>
                <a:gd name="T12" fmla="*/ 605 w 117"/>
                <a:gd name="T13" fmla="*/ 766 h 132"/>
                <a:gd name="T14" fmla="*/ 769 w 117"/>
                <a:gd name="T15" fmla="*/ 988 h 132"/>
                <a:gd name="T16" fmla="*/ 935 w 117"/>
                <a:gd name="T17" fmla="*/ 1272 h 132"/>
                <a:gd name="T18" fmla="*/ 1062 w 117"/>
                <a:gd name="T19" fmla="*/ 1631 h 132"/>
                <a:gd name="T20" fmla="*/ 1071 w 117"/>
                <a:gd name="T21" fmla="*/ 1483 h 132"/>
                <a:gd name="T22" fmla="*/ 1053 w 117"/>
                <a:gd name="T23" fmla="*/ 1322 h 132"/>
                <a:gd name="T24" fmla="*/ 989 w 117"/>
                <a:gd name="T25" fmla="*/ 1111 h 132"/>
                <a:gd name="T26" fmla="*/ 908 w 117"/>
                <a:gd name="T27" fmla="*/ 914 h 132"/>
                <a:gd name="T28" fmla="*/ 814 w 117"/>
                <a:gd name="T29" fmla="*/ 717 h 132"/>
                <a:gd name="T30" fmla="*/ 714 w 117"/>
                <a:gd name="T31" fmla="*/ 555 h 132"/>
                <a:gd name="T32" fmla="*/ 614 w 117"/>
                <a:gd name="T33" fmla="*/ 446 h 132"/>
                <a:gd name="T34" fmla="*/ 529 w 117"/>
                <a:gd name="T35" fmla="*/ 394 h 132"/>
                <a:gd name="T36" fmla="*/ 632 w 117"/>
                <a:gd name="T37" fmla="*/ 359 h 132"/>
                <a:gd name="T38" fmla="*/ 723 w 117"/>
                <a:gd name="T39" fmla="*/ 344 h 132"/>
                <a:gd name="T40" fmla="*/ 814 w 117"/>
                <a:gd name="T41" fmla="*/ 320 h 132"/>
                <a:gd name="T42" fmla="*/ 899 w 117"/>
                <a:gd name="T43" fmla="*/ 309 h 132"/>
                <a:gd name="T44" fmla="*/ 962 w 117"/>
                <a:gd name="T45" fmla="*/ 295 h 132"/>
                <a:gd name="T46" fmla="*/ 998 w 117"/>
                <a:gd name="T47" fmla="*/ 271 h 132"/>
                <a:gd name="T48" fmla="*/ 1035 w 117"/>
                <a:gd name="T49" fmla="*/ 260 h 132"/>
                <a:gd name="T50" fmla="*/ 1044 w 117"/>
                <a:gd name="T51" fmla="*/ 260 h 132"/>
                <a:gd name="T52" fmla="*/ 687 w 117"/>
                <a:gd name="T53" fmla="*/ 0 h 13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17" h="132">
                  <a:moveTo>
                    <a:pt x="75" y="0"/>
                  </a:moveTo>
                  <a:lnTo>
                    <a:pt x="0" y="25"/>
                  </a:lnTo>
                  <a:lnTo>
                    <a:pt x="3" y="26"/>
                  </a:lnTo>
                  <a:lnTo>
                    <a:pt x="14" y="29"/>
                  </a:lnTo>
                  <a:lnTo>
                    <a:pt x="29" y="36"/>
                  </a:lnTo>
                  <a:lnTo>
                    <a:pt x="46" y="47"/>
                  </a:lnTo>
                  <a:lnTo>
                    <a:pt x="66" y="62"/>
                  </a:lnTo>
                  <a:lnTo>
                    <a:pt x="84" y="80"/>
                  </a:lnTo>
                  <a:lnTo>
                    <a:pt x="102" y="103"/>
                  </a:lnTo>
                  <a:lnTo>
                    <a:pt x="116" y="132"/>
                  </a:lnTo>
                  <a:lnTo>
                    <a:pt x="117" y="120"/>
                  </a:lnTo>
                  <a:lnTo>
                    <a:pt x="115" y="107"/>
                  </a:lnTo>
                  <a:lnTo>
                    <a:pt x="108" y="90"/>
                  </a:lnTo>
                  <a:lnTo>
                    <a:pt x="99" y="74"/>
                  </a:lnTo>
                  <a:lnTo>
                    <a:pt x="89" y="58"/>
                  </a:lnTo>
                  <a:lnTo>
                    <a:pt x="78" y="45"/>
                  </a:lnTo>
                  <a:lnTo>
                    <a:pt x="67" y="36"/>
                  </a:lnTo>
                  <a:lnTo>
                    <a:pt x="58" y="32"/>
                  </a:lnTo>
                  <a:lnTo>
                    <a:pt x="69" y="29"/>
                  </a:lnTo>
                  <a:lnTo>
                    <a:pt x="79" y="28"/>
                  </a:lnTo>
                  <a:lnTo>
                    <a:pt x="89" y="26"/>
                  </a:lnTo>
                  <a:lnTo>
                    <a:pt x="98" y="25"/>
                  </a:lnTo>
                  <a:lnTo>
                    <a:pt x="105" y="24"/>
                  </a:lnTo>
                  <a:lnTo>
                    <a:pt x="109" y="22"/>
                  </a:lnTo>
                  <a:lnTo>
                    <a:pt x="113" y="21"/>
                  </a:lnTo>
                  <a:lnTo>
                    <a:pt x="114" y="2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5"/>
            <p:cNvSpPr>
              <a:spLocks/>
            </p:cNvSpPr>
            <p:nvPr userDrawn="1"/>
          </p:nvSpPr>
          <p:spPr bwMode="ltGray">
            <a:xfrm rot="373331" flipH="1">
              <a:off x="799" y="2979"/>
              <a:ext cx="87" cy="274"/>
            </a:xfrm>
            <a:custGeom>
              <a:avLst/>
              <a:gdLst>
                <a:gd name="T0" fmla="*/ 261 w 29"/>
                <a:gd name="T1" fmla="*/ 0 h 77"/>
                <a:gd name="T2" fmla="*/ 207 w 29"/>
                <a:gd name="T3" fmla="*/ 0 h 77"/>
                <a:gd name="T4" fmla="*/ 144 w 29"/>
                <a:gd name="T5" fmla="*/ 50 h 77"/>
                <a:gd name="T6" fmla="*/ 81 w 29"/>
                <a:gd name="T7" fmla="*/ 114 h 77"/>
                <a:gd name="T8" fmla="*/ 36 w 29"/>
                <a:gd name="T9" fmla="*/ 242 h 77"/>
                <a:gd name="T10" fmla="*/ 9 w 29"/>
                <a:gd name="T11" fmla="*/ 381 h 77"/>
                <a:gd name="T12" fmla="*/ 0 w 29"/>
                <a:gd name="T13" fmla="*/ 559 h 77"/>
                <a:gd name="T14" fmla="*/ 27 w 29"/>
                <a:gd name="T15" fmla="*/ 762 h 77"/>
                <a:gd name="T16" fmla="*/ 99 w 29"/>
                <a:gd name="T17" fmla="*/ 975 h 77"/>
                <a:gd name="T18" fmla="*/ 135 w 29"/>
                <a:gd name="T19" fmla="*/ 673 h 77"/>
                <a:gd name="T20" fmla="*/ 171 w 29"/>
                <a:gd name="T21" fmla="*/ 470 h 77"/>
                <a:gd name="T22" fmla="*/ 207 w 29"/>
                <a:gd name="T23" fmla="*/ 278 h 77"/>
                <a:gd name="T24" fmla="*/ 261 w 29"/>
                <a:gd name="T25" fmla="*/ 0 h 7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9" h="77">
                  <a:moveTo>
                    <a:pt x="29" y="0"/>
                  </a:moveTo>
                  <a:lnTo>
                    <a:pt x="23" y="0"/>
                  </a:lnTo>
                  <a:lnTo>
                    <a:pt x="16" y="4"/>
                  </a:lnTo>
                  <a:lnTo>
                    <a:pt x="9" y="9"/>
                  </a:lnTo>
                  <a:lnTo>
                    <a:pt x="4" y="19"/>
                  </a:lnTo>
                  <a:lnTo>
                    <a:pt x="1" y="30"/>
                  </a:lnTo>
                  <a:lnTo>
                    <a:pt x="0" y="44"/>
                  </a:lnTo>
                  <a:lnTo>
                    <a:pt x="3" y="60"/>
                  </a:lnTo>
                  <a:lnTo>
                    <a:pt x="11" y="77"/>
                  </a:lnTo>
                  <a:lnTo>
                    <a:pt x="15" y="53"/>
                  </a:lnTo>
                  <a:lnTo>
                    <a:pt x="19" y="37"/>
                  </a:lnTo>
                  <a:lnTo>
                    <a:pt x="23" y="2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6"/>
            <p:cNvSpPr>
              <a:spLocks/>
            </p:cNvSpPr>
            <p:nvPr userDrawn="1"/>
          </p:nvSpPr>
          <p:spPr bwMode="ltGray">
            <a:xfrm>
              <a:off x="1190" y="3273"/>
              <a:ext cx="1108" cy="1047"/>
            </a:xfrm>
            <a:custGeom>
              <a:avLst/>
              <a:gdLst>
                <a:gd name="T0" fmla="*/ 784 w 1108"/>
                <a:gd name="T1" fmla="*/ 1047 h 1047"/>
                <a:gd name="T2" fmla="*/ 692 w 1108"/>
                <a:gd name="T3" fmla="*/ 1011 h 1047"/>
                <a:gd name="T4" fmla="*/ 607 w 1108"/>
                <a:gd name="T5" fmla="*/ 945 h 1047"/>
                <a:gd name="T6" fmla="*/ 517 w 1108"/>
                <a:gd name="T7" fmla="*/ 861 h 1047"/>
                <a:gd name="T8" fmla="*/ 432 w 1108"/>
                <a:gd name="T9" fmla="*/ 776 h 1047"/>
                <a:gd name="T10" fmla="*/ 350 w 1108"/>
                <a:gd name="T11" fmla="*/ 677 h 1047"/>
                <a:gd name="T12" fmla="*/ 266 w 1108"/>
                <a:gd name="T13" fmla="*/ 563 h 1047"/>
                <a:gd name="T14" fmla="*/ 188 w 1108"/>
                <a:gd name="T15" fmla="*/ 447 h 1047"/>
                <a:gd name="T16" fmla="*/ 122 w 1108"/>
                <a:gd name="T17" fmla="*/ 325 h 1047"/>
                <a:gd name="T18" fmla="*/ 65 w 1108"/>
                <a:gd name="T19" fmla="*/ 211 h 1047"/>
                <a:gd name="T20" fmla="*/ 21 w 1108"/>
                <a:gd name="T21" fmla="*/ 101 h 1047"/>
                <a:gd name="T22" fmla="*/ 0 w 1108"/>
                <a:gd name="T23" fmla="*/ 0 h 1047"/>
                <a:gd name="T24" fmla="*/ 109 w 1108"/>
                <a:gd name="T25" fmla="*/ 217 h 1047"/>
                <a:gd name="T26" fmla="*/ 209 w 1108"/>
                <a:gd name="T27" fmla="*/ 378 h 1047"/>
                <a:gd name="T28" fmla="*/ 294 w 1108"/>
                <a:gd name="T29" fmla="*/ 500 h 1047"/>
                <a:gd name="T30" fmla="*/ 373 w 1108"/>
                <a:gd name="T31" fmla="*/ 590 h 1047"/>
                <a:gd name="T32" fmla="*/ 441 w 1108"/>
                <a:gd name="T33" fmla="*/ 661 h 1047"/>
                <a:gd name="T34" fmla="*/ 506 w 1108"/>
                <a:gd name="T35" fmla="*/ 713 h 1047"/>
                <a:gd name="T36" fmla="*/ 564 w 1108"/>
                <a:gd name="T37" fmla="*/ 754 h 1047"/>
                <a:gd name="T38" fmla="*/ 620 w 1108"/>
                <a:gd name="T39" fmla="*/ 801 h 1047"/>
                <a:gd name="T40" fmla="*/ 754 w 1108"/>
                <a:gd name="T41" fmla="*/ 899 h 1047"/>
                <a:gd name="T42" fmla="*/ 925 w 1108"/>
                <a:gd name="T43" fmla="*/ 977 h 1047"/>
                <a:gd name="T44" fmla="*/ 1108 w 1108"/>
                <a:gd name="T45" fmla="*/ 1047 h 1047"/>
                <a:gd name="T46" fmla="*/ 784 w 1108"/>
                <a:gd name="T47" fmla="*/ 1047 h 104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108" h="1047">
                  <a:moveTo>
                    <a:pt x="784" y="1047"/>
                  </a:moveTo>
                  <a:lnTo>
                    <a:pt x="692" y="1011"/>
                  </a:lnTo>
                  <a:lnTo>
                    <a:pt x="607" y="945"/>
                  </a:lnTo>
                  <a:lnTo>
                    <a:pt x="517" y="861"/>
                  </a:lnTo>
                  <a:lnTo>
                    <a:pt x="432" y="776"/>
                  </a:lnTo>
                  <a:lnTo>
                    <a:pt x="350" y="677"/>
                  </a:lnTo>
                  <a:lnTo>
                    <a:pt x="266" y="563"/>
                  </a:lnTo>
                  <a:lnTo>
                    <a:pt x="188" y="447"/>
                  </a:lnTo>
                  <a:lnTo>
                    <a:pt x="122" y="325"/>
                  </a:lnTo>
                  <a:lnTo>
                    <a:pt x="65" y="211"/>
                  </a:lnTo>
                  <a:lnTo>
                    <a:pt x="21" y="101"/>
                  </a:lnTo>
                  <a:lnTo>
                    <a:pt x="0" y="0"/>
                  </a:lnTo>
                  <a:lnTo>
                    <a:pt x="109" y="217"/>
                  </a:lnTo>
                  <a:lnTo>
                    <a:pt x="209" y="378"/>
                  </a:lnTo>
                  <a:lnTo>
                    <a:pt x="294" y="500"/>
                  </a:lnTo>
                  <a:lnTo>
                    <a:pt x="373" y="590"/>
                  </a:lnTo>
                  <a:lnTo>
                    <a:pt x="441" y="661"/>
                  </a:lnTo>
                  <a:lnTo>
                    <a:pt x="506" y="713"/>
                  </a:lnTo>
                  <a:lnTo>
                    <a:pt x="564" y="754"/>
                  </a:lnTo>
                  <a:lnTo>
                    <a:pt x="620" y="801"/>
                  </a:lnTo>
                  <a:lnTo>
                    <a:pt x="754" y="899"/>
                  </a:lnTo>
                  <a:lnTo>
                    <a:pt x="925" y="977"/>
                  </a:lnTo>
                  <a:lnTo>
                    <a:pt x="1108" y="1047"/>
                  </a:lnTo>
                  <a:lnTo>
                    <a:pt x="784" y="1047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2" name="Group 17"/>
            <p:cNvGrpSpPr>
              <a:grpSpLocks/>
            </p:cNvGrpSpPr>
            <p:nvPr userDrawn="1"/>
          </p:nvGrpSpPr>
          <p:grpSpPr bwMode="auto">
            <a:xfrm rot="3220060">
              <a:off x="2636" y="751"/>
              <a:ext cx="569" cy="636"/>
              <a:chOff x="1727" y="866"/>
              <a:chExt cx="129" cy="157"/>
            </a:xfrm>
          </p:grpSpPr>
          <p:sp>
            <p:nvSpPr>
              <p:cNvPr id="36" name="Freeform 1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20 w 83"/>
                  <a:gd name="T1" fmla="*/ 7 h 117"/>
                  <a:gd name="T2" fmla="*/ 6 w 83"/>
                  <a:gd name="T3" fmla="*/ 0 h 117"/>
                  <a:gd name="T4" fmla="*/ 0 w 83"/>
                  <a:gd name="T5" fmla="*/ 30 h 117"/>
                  <a:gd name="T6" fmla="*/ 20 w 83"/>
                  <a:gd name="T7" fmla="*/ 7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Freeform 1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25 h 98"/>
                  <a:gd name="T2" fmla="*/ 30 w 140"/>
                  <a:gd name="T3" fmla="*/ 0 h 98"/>
                  <a:gd name="T4" fmla="*/ 35 w 140"/>
                  <a:gd name="T5" fmla="*/ 13 h 98"/>
                  <a:gd name="T6" fmla="*/ 0 w 140"/>
                  <a:gd name="T7" fmla="*/ 25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Freeform 2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2 h 49"/>
                  <a:gd name="T2" fmla="*/ 37 w 145"/>
                  <a:gd name="T3" fmla="*/ 0 h 49"/>
                  <a:gd name="T4" fmla="*/ 33 w 145"/>
                  <a:gd name="T5" fmla="*/ 13 h 49"/>
                  <a:gd name="T6" fmla="*/ 0 w 145"/>
                  <a:gd name="T7" fmla="*/ 2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3" name="Group 21"/>
            <p:cNvGrpSpPr>
              <a:grpSpLocks/>
            </p:cNvGrpSpPr>
            <p:nvPr userDrawn="1"/>
          </p:nvGrpSpPr>
          <p:grpSpPr bwMode="auto">
            <a:xfrm rot="-6691250">
              <a:off x="3633" y="109"/>
              <a:ext cx="356" cy="608"/>
              <a:chOff x="1737" y="866"/>
              <a:chExt cx="129" cy="157"/>
            </a:xfrm>
          </p:grpSpPr>
          <p:sp>
            <p:nvSpPr>
              <p:cNvPr id="33" name="Freeform 22"/>
              <p:cNvSpPr>
                <a:spLocks/>
              </p:cNvSpPr>
              <p:nvPr userDrawn="1"/>
            </p:nvSpPr>
            <p:spPr bwMode="ltGray">
              <a:xfrm>
                <a:off x="1741" y="866"/>
                <a:ext cx="41" cy="59"/>
              </a:xfrm>
              <a:custGeom>
                <a:avLst/>
                <a:gdLst>
                  <a:gd name="T0" fmla="*/ 20 w 83"/>
                  <a:gd name="T1" fmla="*/ 7 h 117"/>
                  <a:gd name="T2" fmla="*/ 6 w 83"/>
                  <a:gd name="T3" fmla="*/ 0 h 117"/>
                  <a:gd name="T4" fmla="*/ 0 w 83"/>
                  <a:gd name="T5" fmla="*/ 30 h 117"/>
                  <a:gd name="T6" fmla="*/ 20 w 83"/>
                  <a:gd name="T7" fmla="*/ 7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Freeform 23"/>
              <p:cNvSpPr>
                <a:spLocks/>
              </p:cNvSpPr>
              <p:nvPr userDrawn="1"/>
            </p:nvSpPr>
            <p:spPr bwMode="ltGray">
              <a:xfrm>
                <a:off x="1798" y="894"/>
                <a:ext cx="70" cy="49"/>
              </a:xfrm>
              <a:custGeom>
                <a:avLst/>
                <a:gdLst>
                  <a:gd name="T0" fmla="*/ 0 w 140"/>
                  <a:gd name="T1" fmla="*/ 25 h 98"/>
                  <a:gd name="T2" fmla="*/ 30 w 140"/>
                  <a:gd name="T3" fmla="*/ 0 h 98"/>
                  <a:gd name="T4" fmla="*/ 35 w 140"/>
                  <a:gd name="T5" fmla="*/ 13 h 98"/>
                  <a:gd name="T6" fmla="*/ 0 w 140"/>
                  <a:gd name="T7" fmla="*/ 25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Freeform 24"/>
              <p:cNvSpPr>
                <a:spLocks/>
              </p:cNvSpPr>
              <p:nvPr userDrawn="1"/>
            </p:nvSpPr>
            <p:spPr bwMode="ltGray">
              <a:xfrm>
                <a:off x="1781" y="998"/>
                <a:ext cx="73" cy="25"/>
              </a:xfrm>
              <a:custGeom>
                <a:avLst/>
                <a:gdLst>
                  <a:gd name="T0" fmla="*/ 0 w 145"/>
                  <a:gd name="T1" fmla="*/ 2 h 49"/>
                  <a:gd name="T2" fmla="*/ 37 w 145"/>
                  <a:gd name="T3" fmla="*/ 0 h 49"/>
                  <a:gd name="T4" fmla="*/ 33 w 145"/>
                  <a:gd name="T5" fmla="*/ 13 h 49"/>
                  <a:gd name="T6" fmla="*/ 0 w 145"/>
                  <a:gd name="T7" fmla="*/ 2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4" name="Group 25"/>
            <p:cNvGrpSpPr>
              <a:grpSpLocks/>
            </p:cNvGrpSpPr>
            <p:nvPr userDrawn="1"/>
          </p:nvGrpSpPr>
          <p:grpSpPr bwMode="auto">
            <a:xfrm rot="8524840">
              <a:off x="677" y="3299"/>
              <a:ext cx="500" cy="500"/>
              <a:chOff x="1727" y="876"/>
              <a:chExt cx="129" cy="156"/>
            </a:xfrm>
          </p:grpSpPr>
          <p:sp>
            <p:nvSpPr>
              <p:cNvPr id="30" name="Freeform 26"/>
              <p:cNvSpPr>
                <a:spLocks/>
              </p:cNvSpPr>
              <p:nvPr userDrawn="1"/>
            </p:nvSpPr>
            <p:spPr bwMode="ltGray">
              <a:xfrm>
                <a:off x="1727" y="878"/>
                <a:ext cx="41" cy="59"/>
              </a:xfrm>
              <a:custGeom>
                <a:avLst/>
                <a:gdLst>
                  <a:gd name="T0" fmla="*/ 20 w 83"/>
                  <a:gd name="T1" fmla="*/ 7 h 117"/>
                  <a:gd name="T2" fmla="*/ 6 w 83"/>
                  <a:gd name="T3" fmla="*/ 0 h 117"/>
                  <a:gd name="T4" fmla="*/ 0 w 83"/>
                  <a:gd name="T5" fmla="*/ 30 h 117"/>
                  <a:gd name="T6" fmla="*/ 20 w 83"/>
                  <a:gd name="T7" fmla="*/ 7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Freeform 27"/>
              <p:cNvSpPr>
                <a:spLocks/>
              </p:cNvSpPr>
              <p:nvPr userDrawn="1"/>
            </p:nvSpPr>
            <p:spPr bwMode="ltGray">
              <a:xfrm>
                <a:off x="1786" y="905"/>
                <a:ext cx="70" cy="49"/>
              </a:xfrm>
              <a:custGeom>
                <a:avLst/>
                <a:gdLst>
                  <a:gd name="T0" fmla="*/ 0 w 140"/>
                  <a:gd name="T1" fmla="*/ 25 h 98"/>
                  <a:gd name="T2" fmla="*/ 30 w 140"/>
                  <a:gd name="T3" fmla="*/ 0 h 98"/>
                  <a:gd name="T4" fmla="*/ 35 w 140"/>
                  <a:gd name="T5" fmla="*/ 13 h 98"/>
                  <a:gd name="T6" fmla="*/ 0 w 140"/>
                  <a:gd name="T7" fmla="*/ 25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Freeform 28"/>
              <p:cNvSpPr>
                <a:spLocks/>
              </p:cNvSpPr>
              <p:nvPr userDrawn="1"/>
            </p:nvSpPr>
            <p:spPr bwMode="ltGray">
              <a:xfrm>
                <a:off x="1772" y="1008"/>
                <a:ext cx="73" cy="25"/>
              </a:xfrm>
              <a:custGeom>
                <a:avLst/>
                <a:gdLst>
                  <a:gd name="T0" fmla="*/ 0 w 145"/>
                  <a:gd name="T1" fmla="*/ 2 h 49"/>
                  <a:gd name="T2" fmla="*/ 37 w 145"/>
                  <a:gd name="T3" fmla="*/ 0 h 49"/>
                  <a:gd name="T4" fmla="*/ 33 w 145"/>
                  <a:gd name="T5" fmla="*/ 13 h 49"/>
                  <a:gd name="T6" fmla="*/ 0 w 145"/>
                  <a:gd name="T7" fmla="*/ 2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" name="Group 29"/>
            <p:cNvGrpSpPr>
              <a:grpSpLocks/>
            </p:cNvGrpSpPr>
            <p:nvPr userDrawn="1"/>
          </p:nvGrpSpPr>
          <p:grpSpPr bwMode="auto">
            <a:xfrm rot="4106450" flipH="1">
              <a:off x="404" y="252"/>
              <a:ext cx="708" cy="891"/>
              <a:chOff x="1727" y="866"/>
              <a:chExt cx="129" cy="157"/>
            </a:xfrm>
          </p:grpSpPr>
          <p:sp>
            <p:nvSpPr>
              <p:cNvPr id="27" name="Freeform 3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20 w 83"/>
                  <a:gd name="T1" fmla="*/ 7 h 117"/>
                  <a:gd name="T2" fmla="*/ 6 w 83"/>
                  <a:gd name="T3" fmla="*/ 0 h 117"/>
                  <a:gd name="T4" fmla="*/ 0 w 83"/>
                  <a:gd name="T5" fmla="*/ 30 h 117"/>
                  <a:gd name="T6" fmla="*/ 20 w 83"/>
                  <a:gd name="T7" fmla="*/ 7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Freeform 3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25 h 98"/>
                  <a:gd name="T2" fmla="*/ 30 w 140"/>
                  <a:gd name="T3" fmla="*/ 0 h 98"/>
                  <a:gd name="T4" fmla="*/ 35 w 140"/>
                  <a:gd name="T5" fmla="*/ 13 h 98"/>
                  <a:gd name="T6" fmla="*/ 0 w 140"/>
                  <a:gd name="T7" fmla="*/ 25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Freeform 3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2 h 49"/>
                  <a:gd name="T2" fmla="*/ 37 w 145"/>
                  <a:gd name="T3" fmla="*/ 0 h 49"/>
                  <a:gd name="T4" fmla="*/ 33 w 145"/>
                  <a:gd name="T5" fmla="*/ 13 h 49"/>
                  <a:gd name="T6" fmla="*/ 0 w 145"/>
                  <a:gd name="T7" fmla="*/ 2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6" name="Group 33"/>
            <p:cNvGrpSpPr>
              <a:grpSpLocks/>
            </p:cNvGrpSpPr>
            <p:nvPr userDrawn="1"/>
          </p:nvGrpSpPr>
          <p:grpSpPr bwMode="auto">
            <a:xfrm rot="10015322" flipH="1">
              <a:off x="4634" y="2392"/>
              <a:ext cx="708" cy="891"/>
              <a:chOff x="1727" y="866"/>
              <a:chExt cx="129" cy="157"/>
            </a:xfrm>
          </p:grpSpPr>
          <p:sp>
            <p:nvSpPr>
              <p:cNvPr id="24" name="Freeform 3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20 w 83"/>
                  <a:gd name="T1" fmla="*/ 7 h 117"/>
                  <a:gd name="T2" fmla="*/ 6 w 83"/>
                  <a:gd name="T3" fmla="*/ 0 h 117"/>
                  <a:gd name="T4" fmla="*/ 0 w 83"/>
                  <a:gd name="T5" fmla="*/ 30 h 117"/>
                  <a:gd name="T6" fmla="*/ 20 w 83"/>
                  <a:gd name="T7" fmla="*/ 7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Freeform 3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25 h 98"/>
                  <a:gd name="T2" fmla="*/ 30 w 140"/>
                  <a:gd name="T3" fmla="*/ 0 h 98"/>
                  <a:gd name="T4" fmla="*/ 35 w 140"/>
                  <a:gd name="T5" fmla="*/ 13 h 98"/>
                  <a:gd name="T6" fmla="*/ 0 w 140"/>
                  <a:gd name="T7" fmla="*/ 25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Freeform 3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2 h 49"/>
                  <a:gd name="T2" fmla="*/ 37 w 145"/>
                  <a:gd name="T3" fmla="*/ 0 h 49"/>
                  <a:gd name="T4" fmla="*/ 33 w 145"/>
                  <a:gd name="T5" fmla="*/ 13 h 49"/>
                  <a:gd name="T6" fmla="*/ 0 w 145"/>
                  <a:gd name="T7" fmla="*/ 2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7" name="Freeform 37"/>
            <p:cNvSpPr>
              <a:spLocks/>
            </p:cNvSpPr>
            <p:nvPr userDrawn="1"/>
          </p:nvSpPr>
          <p:spPr bwMode="ltGray">
            <a:xfrm>
              <a:off x="1217" y="2"/>
              <a:ext cx="862" cy="886"/>
            </a:xfrm>
            <a:custGeom>
              <a:avLst/>
              <a:gdLst>
                <a:gd name="T0" fmla="*/ 0 w 862"/>
                <a:gd name="T1" fmla="*/ 0 h 886"/>
                <a:gd name="T2" fmla="*/ 6 w 862"/>
                <a:gd name="T3" fmla="*/ 107 h 886"/>
                <a:gd name="T4" fmla="*/ 37 w 862"/>
                <a:gd name="T5" fmla="*/ 262 h 886"/>
                <a:gd name="T6" fmla="*/ 83 w 862"/>
                <a:gd name="T7" fmla="*/ 410 h 886"/>
                <a:gd name="T8" fmla="*/ 149 w 862"/>
                <a:gd name="T9" fmla="*/ 546 h 886"/>
                <a:gd name="T10" fmla="*/ 237 w 862"/>
                <a:gd name="T11" fmla="*/ 666 h 886"/>
                <a:gd name="T12" fmla="*/ 338 w 862"/>
                <a:gd name="T13" fmla="*/ 764 h 886"/>
                <a:gd name="T14" fmla="*/ 450 w 862"/>
                <a:gd name="T15" fmla="*/ 838 h 886"/>
                <a:gd name="T16" fmla="*/ 579 w 862"/>
                <a:gd name="T17" fmla="*/ 879 h 886"/>
                <a:gd name="T18" fmla="*/ 714 w 862"/>
                <a:gd name="T19" fmla="*/ 886 h 886"/>
                <a:gd name="T20" fmla="*/ 862 w 862"/>
                <a:gd name="T21" fmla="*/ 851 h 886"/>
                <a:gd name="T22" fmla="*/ 784 w 862"/>
                <a:gd name="T23" fmla="*/ 856 h 886"/>
                <a:gd name="T24" fmla="*/ 700 w 862"/>
                <a:gd name="T25" fmla="*/ 835 h 886"/>
                <a:gd name="T26" fmla="*/ 621 w 862"/>
                <a:gd name="T27" fmla="*/ 794 h 886"/>
                <a:gd name="T28" fmla="*/ 542 w 862"/>
                <a:gd name="T29" fmla="*/ 728 h 886"/>
                <a:gd name="T30" fmla="*/ 466 w 862"/>
                <a:gd name="T31" fmla="*/ 649 h 886"/>
                <a:gd name="T32" fmla="*/ 397 w 862"/>
                <a:gd name="T33" fmla="*/ 557 h 886"/>
                <a:gd name="T34" fmla="*/ 334 w 862"/>
                <a:gd name="T35" fmla="*/ 454 h 886"/>
                <a:gd name="T36" fmla="*/ 279 w 862"/>
                <a:gd name="T37" fmla="*/ 339 h 886"/>
                <a:gd name="T38" fmla="*/ 238 w 862"/>
                <a:gd name="T39" fmla="*/ 225 h 886"/>
                <a:gd name="T40" fmla="*/ 205 w 862"/>
                <a:gd name="T41" fmla="*/ 105 h 886"/>
                <a:gd name="T42" fmla="*/ 184 w 862"/>
                <a:gd name="T43" fmla="*/ 3 h 88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862" h="886">
                  <a:moveTo>
                    <a:pt x="0" y="0"/>
                  </a:moveTo>
                  <a:lnTo>
                    <a:pt x="6" y="107"/>
                  </a:lnTo>
                  <a:lnTo>
                    <a:pt x="37" y="262"/>
                  </a:lnTo>
                  <a:lnTo>
                    <a:pt x="83" y="410"/>
                  </a:lnTo>
                  <a:lnTo>
                    <a:pt x="149" y="546"/>
                  </a:lnTo>
                  <a:lnTo>
                    <a:pt x="237" y="666"/>
                  </a:lnTo>
                  <a:lnTo>
                    <a:pt x="338" y="764"/>
                  </a:lnTo>
                  <a:lnTo>
                    <a:pt x="450" y="838"/>
                  </a:lnTo>
                  <a:lnTo>
                    <a:pt x="579" y="879"/>
                  </a:lnTo>
                  <a:lnTo>
                    <a:pt x="714" y="886"/>
                  </a:lnTo>
                  <a:lnTo>
                    <a:pt x="862" y="851"/>
                  </a:lnTo>
                  <a:lnTo>
                    <a:pt x="784" y="856"/>
                  </a:lnTo>
                  <a:lnTo>
                    <a:pt x="700" y="835"/>
                  </a:lnTo>
                  <a:lnTo>
                    <a:pt x="621" y="794"/>
                  </a:lnTo>
                  <a:lnTo>
                    <a:pt x="542" y="728"/>
                  </a:lnTo>
                  <a:lnTo>
                    <a:pt x="466" y="649"/>
                  </a:lnTo>
                  <a:lnTo>
                    <a:pt x="397" y="557"/>
                  </a:lnTo>
                  <a:lnTo>
                    <a:pt x="334" y="454"/>
                  </a:lnTo>
                  <a:lnTo>
                    <a:pt x="279" y="339"/>
                  </a:lnTo>
                  <a:lnTo>
                    <a:pt x="238" y="225"/>
                  </a:lnTo>
                  <a:lnTo>
                    <a:pt x="205" y="105"/>
                  </a:lnTo>
                  <a:lnTo>
                    <a:pt x="184" y="3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38"/>
            <p:cNvSpPr>
              <a:spLocks/>
            </p:cNvSpPr>
            <p:nvPr userDrawn="1"/>
          </p:nvSpPr>
          <p:spPr bwMode="ltGray">
            <a:xfrm rot="9832527" flipV="1">
              <a:off x="2158" y="102"/>
              <a:ext cx="681" cy="593"/>
            </a:xfrm>
            <a:custGeom>
              <a:avLst/>
              <a:gdLst>
                <a:gd name="T0" fmla="*/ 0 w 257"/>
                <a:gd name="T1" fmla="*/ 0 h 237"/>
                <a:gd name="T2" fmla="*/ 0 w 257"/>
                <a:gd name="T3" fmla="*/ 158 h 237"/>
                <a:gd name="T4" fmla="*/ 21 w 257"/>
                <a:gd name="T5" fmla="*/ 313 h 237"/>
                <a:gd name="T6" fmla="*/ 42 w 257"/>
                <a:gd name="T7" fmla="*/ 470 h 237"/>
                <a:gd name="T8" fmla="*/ 77 w 257"/>
                <a:gd name="T9" fmla="*/ 613 h 237"/>
                <a:gd name="T10" fmla="*/ 127 w 257"/>
                <a:gd name="T11" fmla="*/ 746 h 237"/>
                <a:gd name="T12" fmla="*/ 191 w 257"/>
                <a:gd name="T13" fmla="*/ 883 h 237"/>
                <a:gd name="T14" fmla="*/ 268 w 257"/>
                <a:gd name="T15" fmla="*/ 1008 h 237"/>
                <a:gd name="T16" fmla="*/ 358 w 257"/>
                <a:gd name="T17" fmla="*/ 1113 h 237"/>
                <a:gd name="T18" fmla="*/ 472 w 257"/>
                <a:gd name="T19" fmla="*/ 1214 h 237"/>
                <a:gd name="T20" fmla="*/ 604 w 257"/>
                <a:gd name="T21" fmla="*/ 1301 h 237"/>
                <a:gd name="T22" fmla="*/ 745 w 257"/>
                <a:gd name="T23" fmla="*/ 1371 h 237"/>
                <a:gd name="T24" fmla="*/ 919 w 257"/>
                <a:gd name="T25" fmla="*/ 1426 h 237"/>
                <a:gd name="T26" fmla="*/ 1110 w 257"/>
                <a:gd name="T27" fmla="*/ 1464 h 237"/>
                <a:gd name="T28" fmla="*/ 1320 w 257"/>
                <a:gd name="T29" fmla="*/ 1484 h 237"/>
                <a:gd name="T30" fmla="*/ 1545 w 257"/>
                <a:gd name="T31" fmla="*/ 1476 h 237"/>
                <a:gd name="T32" fmla="*/ 1805 w 257"/>
                <a:gd name="T33" fmla="*/ 1451 h 237"/>
                <a:gd name="T34" fmla="*/ 1574 w 257"/>
                <a:gd name="T35" fmla="*/ 1421 h 237"/>
                <a:gd name="T36" fmla="*/ 1370 w 257"/>
                <a:gd name="T37" fmla="*/ 1376 h 237"/>
                <a:gd name="T38" fmla="*/ 1192 w 257"/>
                <a:gd name="T39" fmla="*/ 1326 h 237"/>
                <a:gd name="T40" fmla="*/ 1039 w 257"/>
                <a:gd name="T41" fmla="*/ 1276 h 237"/>
                <a:gd name="T42" fmla="*/ 898 w 257"/>
                <a:gd name="T43" fmla="*/ 1209 h 237"/>
                <a:gd name="T44" fmla="*/ 787 w 257"/>
                <a:gd name="T45" fmla="*/ 1138 h 237"/>
                <a:gd name="T46" fmla="*/ 681 w 257"/>
                <a:gd name="T47" fmla="*/ 1058 h 237"/>
                <a:gd name="T48" fmla="*/ 591 w 257"/>
                <a:gd name="T49" fmla="*/ 971 h 237"/>
                <a:gd name="T50" fmla="*/ 506 w 257"/>
                <a:gd name="T51" fmla="*/ 883 h 237"/>
                <a:gd name="T52" fmla="*/ 429 w 257"/>
                <a:gd name="T53" fmla="*/ 783 h 237"/>
                <a:gd name="T54" fmla="*/ 366 w 257"/>
                <a:gd name="T55" fmla="*/ 671 h 237"/>
                <a:gd name="T56" fmla="*/ 302 w 257"/>
                <a:gd name="T57" fmla="*/ 550 h 237"/>
                <a:gd name="T58" fmla="*/ 231 w 257"/>
                <a:gd name="T59" fmla="*/ 433 h 237"/>
                <a:gd name="T60" fmla="*/ 162 w 257"/>
                <a:gd name="T61" fmla="*/ 295 h 237"/>
                <a:gd name="T62" fmla="*/ 85 w 257"/>
                <a:gd name="T63" fmla="*/ 150 h 237"/>
                <a:gd name="T64" fmla="*/ 0 w 257"/>
                <a:gd name="T65" fmla="*/ 0 h 23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39"/>
            <p:cNvSpPr>
              <a:spLocks/>
            </p:cNvSpPr>
            <p:nvPr userDrawn="1"/>
          </p:nvSpPr>
          <p:spPr bwMode="ltGray">
            <a:xfrm rot="9832527" flipV="1">
              <a:off x="1997" y="858"/>
              <a:ext cx="330" cy="278"/>
            </a:xfrm>
            <a:custGeom>
              <a:avLst/>
              <a:gdLst>
                <a:gd name="T0" fmla="*/ 546 w 124"/>
                <a:gd name="T1" fmla="*/ 0 h 110"/>
                <a:gd name="T2" fmla="*/ 878 w 124"/>
                <a:gd name="T3" fmla="*/ 690 h 110"/>
                <a:gd name="T4" fmla="*/ 849 w 124"/>
                <a:gd name="T5" fmla="*/ 682 h 110"/>
                <a:gd name="T6" fmla="*/ 758 w 124"/>
                <a:gd name="T7" fmla="*/ 670 h 110"/>
                <a:gd name="T8" fmla="*/ 631 w 124"/>
                <a:gd name="T9" fmla="*/ 644 h 110"/>
                <a:gd name="T10" fmla="*/ 482 w 124"/>
                <a:gd name="T11" fmla="*/ 632 h 110"/>
                <a:gd name="T12" fmla="*/ 319 w 124"/>
                <a:gd name="T13" fmla="*/ 619 h 110"/>
                <a:gd name="T14" fmla="*/ 178 w 124"/>
                <a:gd name="T15" fmla="*/ 627 h 110"/>
                <a:gd name="T16" fmla="*/ 64 w 124"/>
                <a:gd name="T17" fmla="*/ 652 h 110"/>
                <a:gd name="T18" fmla="*/ 0 w 124"/>
                <a:gd name="T19" fmla="*/ 703 h 110"/>
                <a:gd name="T20" fmla="*/ 29 w 124"/>
                <a:gd name="T21" fmla="*/ 627 h 110"/>
                <a:gd name="T22" fmla="*/ 56 w 124"/>
                <a:gd name="T23" fmla="*/ 569 h 110"/>
                <a:gd name="T24" fmla="*/ 114 w 124"/>
                <a:gd name="T25" fmla="*/ 523 h 110"/>
                <a:gd name="T26" fmla="*/ 178 w 124"/>
                <a:gd name="T27" fmla="*/ 485 h 110"/>
                <a:gd name="T28" fmla="*/ 255 w 124"/>
                <a:gd name="T29" fmla="*/ 460 h 110"/>
                <a:gd name="T30" fmla="*/ 333 w 124"/>
                <a:gd name="T31" fmla="*/ 452 h 110"/>
                <a:gd name="T32" fmla="*/ 418 w 124"/>
                <a:gd name="T33" fmla="*/ 452 h 110"/>
                <a:gd name="T34" fmla="*/ 511 w 124"/>
                <a:gd name="T35" fmla="*/ 473 h 110"/>
                <a:gd name="T36" fmla="*/ 516 w 124"/>
                <a:gd name="T37" fmla="*/ 452 h 110"/>
                <a:gd name="T38" fmla="*/ 495 w 124"/>
                <a:gd name="T39" fmla="*/ 359 h 110"/>
                <a:gd name="T40" fmla="*/ 474 w 124"/>
                <a:gd name="T41" fmla="*/ 243 h 110"/>
                <a:gd name="T42" fmla="*/ 460 w 124"/>
                <a:gd name="T43" fmla="*/ 192 h 110"/>
                <a:gd name="T44" fmla="*/ 447 w 124"/>
                <a:gd name="T45" fmla="*/ 192 h 110"/>
                <a:gd name="T46" fmla="*/ 431 w 124"/>
                <a:gd name="T47" fmla="*/ 184 h 110"/>
                <a:gd name="T48" fmla="*/ 418 w 124"/>
                <a:gd name="T49" fmla="*/ 167 h 110"/>
                <a:gd name="T50" fmla="*/ 405 w 124"/>
                <a:gd name="T51" fmla="*/ 147 h 110"/>
                <a:gd name="T52" fmla="*/ 405 w 124"/>
                <a:gd name="T53" fmla="*/ 121 h 110"/>
                <a:gd name="T54" fmla="*/ 418 w 124"/>
                <a:gd name="T55" fmla="*/ 88 h 110"/>
                <a:gd name="T56" fmla="*/ 468 w 124"/>
                <a:gd name="T57" fmla="*/ 51 h 110"/>
                <a:gd name="T58" fmla="*/ 546 w 124"/>
                <a:gd name="T59" fmla="*/ 0 h 11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40"/>
            <p:cNvSpPr>
              <a:spLocks/>
            </p:cNvSpPr>
            <p:nvPr userDrawn="1"/>
          </p:nvSpPr>
          <p:spPr bwMode="ltGray">
            <a:xfrm rot="9832527" flipV="1">
              <a:off x="2224" y="808"/>
              <a:ext cx="123" cy="233"/>
            </a:xfrm>
            <a:custGeom>
              <a:avLst/>
              <a:gdLst>
                <a:gd name="T0" fmla="*/ 222 w 46"/>
                <a:gd name="T1" fmla="*/ 0 h 94"/>
                <a:gd name="T2" fmla="*/ 142 w 46"/>
                <a:gd name="T3" fmla="*/ 233 h 94"/>
                <a:gd name="T4" fmla="*/ 107 w 46"/>
                <a:gd name="T5" fmla="*/ 382 h 94"/>
                <a:gd name="T6" fmla="*/ 78 w 46"/>
                <a:gd name="T7" fmla="*/ 486 h 94"/>
                <a:gd name="T8" fmla="*/ 0 w 46"/>
                <a:gd name="T9" fmla="*/ 578 h 94"/>
                <a:gd name="T10" fmla="*/ 86 w 46"/>
                <a:gd name="T11" fmla="*/ 540 h 94"/>
                <a:gd name="T12" fmla="*/ 166 w 46"/>
                <a:gd name="T13" fmla="*/ 491 h 94"/>
                <a:gd name="T14" fmla="*/ 230 w 46"/>
                <a:gd name="T15" fmla="*/ 424 h 94"/>
                <a:gd name="T16" fmla="*/ 286 w 46"/>
                <a:gd name="T17" fmla="*/ 350 h 94"/>
                <a:gd name="T18" fmla="*/ 321 w 46"/>
                <a:gd name="T19" fmla="*/ 270 h 94"/>
                <a:gd name="T20" fmla="*/ 329 w 46"/>
                <a:gd name="T21" fmla="*/ 183 h 94"/>
                <a:gd name="T22" fmla="*/ 299 w 46"/>
                <a:gd name="T23" fmla="*/ 92 h 94"/>
                <a:gd name="T24" fmla="*/ 222 w 46"/>
                <a:gd name="T25" fmla="*/ 0 h 9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41"/>
            <p:cNvSpPr>
              <a:spLocks/>
            </p:cNvSpPr>
            <p:nvPr userDrawn="1"/>
          </p:nvSpPr>
          <p:spPr bwMode="ltGray">
            <a:xfrm>
              <a:off x="1603" y="0"/>
              <a:ext cx="124" cy="121"/>
            </a:xfrm>
            <a:custGeom>
              <a:avLst/>
              <a:gdLst>
                <a:gd name="T0" fmla="*/ 124 w 124"/>
                <a:gd name="T1" fmla="*/ 0 h 121"/>
                <a:gd name="T2" fmla="*/ 113 w 124"/>
                <a:gd name="T3" fmla="*/ 9 h 121"/>
                <a:gd name="T4" fmla="*/ 99 w 124"/>
                <a:gd name="T5" fmla="*/ 25 h 121"/>
                <a:gd name="T6" fmla="*/ 81 w 124"/>
                <a:gd name="T7" fmla="*/ 41 h 121"/>
                <a:gd name="T8" fmla="*/ 63 w 124"/>
                <a:gd name="T9" fmla="*/ 54 h 121"/>
                <a:gd name="T10" fmla="*/ 41 w 124"/>
                <a:gd name="T11" fmla="*/ 66 h 121"/>
                <a:gd name="T12" fmla="*/ 22 w 124"/>
                <a:gd name="T13" fmla="*/ 74 h 121"/>
                <a:gd name="T14" fmla="*/ 0 w 124"/>
                <a:gd name="T15" fmla="*/ 75 h 121"/>
                <a:gd name="T16" fmla="*/ 10 w 124"/>
                <a:gd name="T17" fmla="*/ 96 h 121"/>
                <a:gd name="T18" fmla="*/ 23 w 124"/>
                <a:gd name="T19" fmla="*/ 113 h 121"/>
                <a:gd name="T20" fmla="*/ 41 w 124"/>
                <a:gd name="T21" fmla="*/ 121 h 121"/>
                <a:gd name="T22" fmla="*/ 60 w 124"/>
                <a:gd name="T23" fmla="*/ 121 h 121"/>
                <a:gd name="T24" fmla="*/ 83 w 124"/>
                <a:gd name="T25" fmla="*/ 111 h 121"/>
                <a:gd name="T26" fmla="*/ 101 w 124"/>
                <a:gd name="T27" fmla="*/ 88 h 121"/>
                <a:gd name="T28" fmla="*/ 116 w 124"/>
                <a:gd name="T29" fmla="*/ 53 h 121"/>
                <a:gd name="T30" fmla="*/ 124 w 124"/>
                <a:gd name="T31" fmla="*/ 0 h 12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4" h="121">
                  <a:moveTo>
                    <a:pt x="124" y="0"/>
                  </a:moveTo>
                  <a:lnTo>
                    <a:pt x="113" y="9"/>
                  </a:lnTo>
                  <a:lnTo>
                    <a:pt x="99" y="25"/>
                  </a:lnTo>
                  <a:lnTo>
                    <a:pt x="81" y="41"/>
                  </a:lnTo>
                  <a:lnTo>
                    <a:pt x="63" y="54"/>
                  </a:lnTo>
                  <a:lnTo>
                    <a:pt x="41" y="66"/>
                  </a:lnTo>
                  <a:lnTo>
                    <a:pt x="22" y="74"/>
                  </a:lnTo>
                  <a:lnTo>
                    <a:pt x="0" y="75"/>
                  </a:lnTo>
                  <a:lnTo>
                    <a:pt x="10" y="96"/>
                  </a:lnTo>
                  <a:lnTo>
                    <a:pt x="23" y="113"/>
                  </a:lnTo>
                  <a:lnTo>
                    <a:pt x="41" y="121"/>
                  </a:lnTo>
                  <a:lnTo>
                    <a:pt x="60" y="121"/>
                  </a:lnTo>
                  <a:lnTo>
                    <a:pt x="83" y="111"/>
                  </a:lnTo>
                  <a:lnTo>
                    <a:pt x="101" y="88"/>
                  </a:lnTo>
                  <a:lnTo>
                    <a:pt x="116" y="53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42"/>
            <p:cNvSpPr>
              <a:spLocks/>
            </p:cNvSpPr>
            <p:nvPr userDrawn="1"/>
          </p:nvSpPr>
          <p:spPr bwMode="ltGray">
            <a:xfrm rot="9832527" flipV="1">
              <a:off x="2173" y="1238"/>
              <a:ext cx="393" cy="2300"/>
            </a:xfrm>
            <a:custGeom>
              <a:avLst/>
              <a:gdLst>
                <a:gd name="T0" fmla="*/ 0 w 149"/>
                <a:gd name="T1" fmla="*/ 0 h 704"/>
                <a:gd name="T2" fmla="*/ 42 w 149"/>
                <a:gd name="T3" fmla="*/ 65 h 704"/>
                <a:gd name="T4" fmla="*/ 111 w 149"/>
                <a:gd name="T5" fmla="*/ 150 h 704"/>
                <a:gd name="T6" fmla="*/ 195 w 149"/>
                <a:gd name="T7" fmla="*/ 255 h 704"/>
                <a:gd name="T8" fmla="*/ 285 w 149"/>
                <a:gd name="T9" fmla="*/ 395 h 704"/>
                <a:gd name="T10" fmla="*/ 404 w 149"/>
                <a:gd name="T11" fmla="*/ 565 h 704"/>
                <a:gd name="T12" fmla="*/ 509 w 149"/>
                <a:gd name="T13" fmla="*/ 748 h 704"/>
                <a:gd name="T14" fmla="*/ 612 w 149"/>
                <a:gd name="T15" fmla="*/ 961 h 704"/>
                <a:gd name="T16" fmla="*/ 696 w 149"/>
                <a:gd name="T17" fmla="*/ 1206 h 704"/>
                <a:gd name="T18" fmla="*/ 778 w 149"/>
                <a:gd name="T19" fmla="*/ 1464 h 704"/>
                <a:gd name="T20" fmla="*/ 836 w 149"/>
                <a:gd name="T21" fmla="*/ 1761 h 704"/>
                <a:gd name="T22" fmla="*/ 862 w 149"/>
                <a:gd name="T23" fmla="*/ 2091 h 704"/>
                <a:gd name="T24" fmla="*/ 876 w 149"/>
                <a:gd name="T25" fmla="*/ 2434 h 704"/>
                <a:gd name="T26" fmla="*/ 836 w 149"/>
                <a:gd name="T27" fmla="*/ 2819 h 704"/>
                <a:gd name="T28" fmla="*/ 757 w 149"/>
                <a:gd name="T29" fmla="*/ 3225 h 704"/>
                <a:gd name="T30" fmla="*/ 641 w 149"/>
                <a:gd name="T31" fmla="*/ 3649 h 704"/>
                <a:gd name="T32" fmla="*/ 467 w 149"/>
                <a:gd name="T33" fmla="*/ 4120 h 704"/>
                <a:gd name="T34" fmla="*/ 272 w 149"/>
                <a:gd name="T35" fmla="*/ 4652 h 704"/>
                <a:gd name="T36" fmla="*/ 145 w 149"/>
                <a:gd name="T37" fmla="*/ 5146 h 704"/>
                <a:gd name="T38" fmla="*/ 69 w 149"/>
                <a:gd name="T39" fmla="*/ 5603 h 704"/>
                <a:gd name="T40" fmla="*/ 42 w 149"/>
                <a:gd name="T41" fmla="*/ 6041 h 704"/>
                <a:gd name="T42" fmla="*/ 42 w 149"/>
                <a:gd name="T43" fmla="*/ 6459 h 704"/>
                <a:gd name="T44" fmla="*/ 55 w 149"/>
                <a:gd name="T45" fmla="*/ 6841 h 704"/>
                <a:gd name="T46" fmla="*/ 84 w 149"/>
                <a:gd name="T47" fmla="*/ 7184 h 704"/>
                <a:gd name="T48" fmla="*/ 98 w 149"/>
                <a:gd name="T49" fmla="*/ 7514 h 704"/>
                <a:gd name="T50" fmla="*/ 285 w 149"/>
                <a:gd name="T51" fmla="*/ 7344 h 704"/>
                <a:gd name="T52" fmla="*/ 272 w 149"/>
                <a:gd name="T53" fmla="*/ 7259 h 704"/>
                <a:gd name="T54" fmla="*/ 251 w 149"/>
                <a:gd name="T55" fmla="*/ 7011 h 704"/>
                <a:gd name="T56" fmla="*/ 229 w 149"/>
                <a:gd name="T57" fmla="*/ 6639 h 704"/>
                <a:gd name="T58" fmla="*/ 243 w 149"/>
                <a:gd name="T59" fmla="*/ 6139 h 704"/>
                <a:gd name="T60" fmla="*/ 285 w 149"/>
                <a:gd name="T61" fmla="*/ 5541 h 704"/>
                <a:gd name="T62" fmla="*/ 404 w 149"/>
                <a:gd name="T63" fmla="*/ 4858 h 704"/>
                <a:gd name="T64" fmla="*/ 599 w 149"/>
                <a:gd name="T65" fmla="*/ 4120 h 704"/>
                <a:gd name="T66" fmla="*/ 897 w 149"/>
                <a:gd name="T67" fmla="*/ 3342 h 704"/>
                <a:gd name="T68" fmla="*/ 994 w 149"/>
                <a:gd name="T69" fmla="*/ 2980 h 704"/>
                <a:gd name="T70" fmla="*/ 1037 w 149"/>
                <a:gd name="T71" fmla="*/ 2509 h 704"/>
                <a:gd name="T72" fmla="*/ 1002 w 149"/>
                <a:gd name="T73" fmla="*/ 1963 h 704"/>
                <a:gd name="T74" fmla="*/ 913 w 149"/>
                <a:gd name="T75" fmla="*/ 1431 h 704"/>
                <a:gd name="T76" fmla="*/ 757 w 149"/>
                <a:gd name="T77" fmla="*/ 908 h 704"/>
                <a:gd name="T78" fmla="*/ 564 w 149"/>
                <a:gd name="T79" fmla="*/ 470 h 704"/>
                <a:gd name="T80" fmla="*/ 306 w 149"/>
                <a:gd name="T81" fmla="*/ 150 h 704"/>
                <a:gd name="T82" fmla="*/ 0 w 149"/>
                <a:gd name="T83" fmla="*/ 0 h 70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49" h="704">
                  <a:moveTo>
                    <a:pt x="0" y="0"/>
                  </a:moveTo>
                  <a:lnTo>
                    <a:pt x="6" y="6"/>
                  </a:lnTo>
                  <a:lnTo>
                    <a:pt x="16" y="14"/>
                  </a:lnTo>
                  <a:lnTo>
                    <a:pt x="28" y="24"/>
                  </a:lnTo>
                  <a:lnTo>
                    <a:pt x="41" y="37"/>
                  </a:lnTo>
                  <a:lnTo>
                    <a:pt x="58" y="53"/>
                  </a:lnTo>
                  <a:lnTo>
                    <a:pt x="73" y="70"/>
                  </a:lnTo>
                  <a:lnTo>
                    <a:pt x="88" y="90"/>
                  </a:lnTo>
                  <a:lnTo>
                    <a:pt x="100" y="113"/>
                  </a:lnTo>
                  <a:lnTo>
                    <a:pt x="112" y="137"/>
                  </a:lnTo>
                  <a:lnTo>
                    <a:pt x="120" y="165"/>
                  </a:lnTo>
                  <a:lnTo>
                    <a:pt x="124" y="196"/>
                  </a:lnTo>
                  <a:lnTo>
                    <a:pt x="126" y="228"/>
                  </a:lnTo>
                  <a:lnTo>
                    <a:pt x="120" y="264"/>
                  </a:lnTo>
                  <a:lnTo>
                    <a:pt x="109" y="302"/>
                  </a:lnTo>
                  <a:lnTo>
                    <a:pt x="92" y="342"/>
                  </a:lnTo>
                  <a:lnTo>
                    <a:pt x="67" y="386"/>
                  </a:lnTo>
                  <a:lnTo>
                    <a:pt x="39" y="436"/>
                  </a:lnTo>
                  <a:lnTo>
                    <a:pt x="21" y="482"/>
                  </a:lnTo>
                  <a:lnTo>
                    <a:pt x="10" y="525"/>
                  </a:lnTo>
                  <a:lnTo>
                    <a:pt x="6" y="566"/>
                  </a:lnTo>
                  <a:lnTo>
                    <a:pt x="6" y="605"/>
                  </a:lnTo>
                  <a:lnTo>
                    <a:pt x="8" y="641"/>
                  </a:lnTo>
                  <a:lnTo>
                    <a:pt x="12" y="673"/>
                  </a:lnTo>
                  <a:lnTo>
                    <a:pt x="14" y="704"/>
                  </a:lnTo>
                  <a:lnTo>
                    <a:pt x="41" y="688"/>
                  </a:lnTo>
                  <a:lnTo>
                    <a:pt x="39" y="680"/>
                  </a:lnTo>
                  <a:lnTo>
                    <a:pt x="36" y="657"/>
                  </a:lnTo>
                  <a:lnTo>
                    <a:pt x="33" y="622"/>
                  </a:lnTo>
                  <a:lnTo>
                    <a:pt x="35" y="575"/>
                  </a:lnTo>
                  <a:lnTo>
                    <a:pt x="41" y="519"/>
                  </a:lnTo>
                  <a:lnTo>
                    <a:pt x="58" y="455"/>
                  </a:lnTo>
                  <a:lnTo>
                    <a:pt x="86" y="386"/>
                  </a:lnTo>
                  <a:lnTo>
                    <a:pt x="129" y="313"/>
                  </a:lnTo>
                  <a:lnTo>
                    <a:pt x="143" y="279"/>
                  </a:lnTo>
                  <a:lnTo>
                    <a:pt x="149" y="235"/>
                  </a:lnTo>
                  <a:lnTo>
                    <a:pt x="144" y="184"/>
                  </a:lnTo>
                  <a:lnTo>
                    <a:pt x="131" y="134"/>
                  </a:lnTo>
                  <a:lnTo>
                    <a:pt x="109" y="85"/>
                  </a:lnTo>
                  <a:lnTo>
                    <a:pt x="81" y="44"/>
                  </a:lnTo>
                  <a:lnTo>
                    <a:pt x="4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43"/>
            <p:cNvSpPr>
              <a:spLocks/>
            </p:cNvSpPr>
            <p:nvPr userDrawn="1"/>
          </p:nvSpPr>
          <p:spPr bwMode="ltGray">
            <a:xfrm>
              <a:off x="0" y="1848"/>
              <a:ext cx="36" cy="132"/>
            </a:xfrm>
            <a:custGeom>
              <a:avLst/>
              <a:gdLst>
                <a:gd name="T0" fmla="*/ 0 w 36"/>
                <a:gd name="T1" fmla="*/ 0 h 132"/>
                <a:gd name="T2" fmla="*/ 36 w 36"/>
                <a:gd name="T3" fmla="*/ 12 h 132"/>
                <a:gd name="T4" fmla="*/ 0 w 36"/>
                <a:gd name="T5" fmla="*/ 132 h 132"/>
                <a:gd name="T6" fmla="*/ 0 w 36"/>
                <a:gd name="T7" fmla="*/ 0 h 13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6" h="132">
                  <a:moveTo>
                    <a:pt x="0" y="0"/>
                  </a:moveTo>
                  <a:lnTo>
                    <a:pt x="36" y="1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3103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2455863" y="596900"/>
            <a:ext cx="6192837" cy="3581400"/>
          </a:xfrm>
        </p:spPr>
        <p:txBody>
          <a:bodyPr/>
          <a:lstStyle>
            <a:lvl1pPr>
              <a:defRPr sz="5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3104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2489200" y="4279900"/>
            <a:ext cx="6146800" cy="1485900"/>
          </a:xfrm>
        </p:spPr>
        <p:txBody>
          <a:bodyPr/>
          <a:lstStyle>
            <a:lvl1pPr marL="0" indent="0" algn="ctr">
              <a:buFontTx/>
              <a:buNone/>
              <a:defRPr b="1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6" name="Rectangle 4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19F742-38C4-BE4E-9B93-CC2DFECA17F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754938"/>
      </p:ext>
    </p:extLst>
  </p:cSld>
  <p:clrMapOvr>
    <a:masterClrMapping/>
  </p:clrMapOvr>
  <p:transition xmlns:p14="http://schemas.microsoft.com/office/powerpoint/2010/main" spd="med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6CDCAD-AD31-BD4B-BED3-187B30422AE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472112"/>
      </p:ext>
    </p:extLst>
  </p:cSld>
  <p:clrMapOvr>
    <a:masterClrMapping/>
  </p:clrMapOvr>
  <p:transition xmlns:p14="http://schemas.microsoft.com/office/powerpoint/2010/main" spd="med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102945-EBA9-0943-AC6C-6DDD2DF9865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335873"/>
      </p:ext>
    </p:extLst>
  </p:cSld>
  <p:clrMapOvr>
    <a:masterClrMapping/>
  </p:clrMapOvr>
  <p:transition xmlns:p14="http://schemas.microsoft.com/office/powerpoint/2010/main" spd="med"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0B8007-648C-2645-8BD5-536A4C6F6E3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88327"/>
      </p:ext>
    </p:extLst>
  </p:cSld>
  <p:clrMapOvr>
    <a:masterClrMapping/>
  </p:clrMapOvr>
  <p:transition xmlns:p14="http://schemas.microsoft.com/office/powerpoint/2010/main" spd="med"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C9158E-3B9C-2A45-8817-CC96360C703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902651"/>
      </p:ext>
    </p:extLst>
  </p:cSld>
  <p:clrMapOvr>
    <a:masterClrMapping/>
  </p:clrMapOvr>
  <p:transition xmlns:p14="http://schemas.microsoft.com/office/powerpoint/2010/main" spd="med"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73892D-6470-CB4F-AD3E-D28F3D78D31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173360"/>
      </p:ext>
    </p:extLst>
  </p:cSld>
  <p:clrMapOvr>
    <a:masterClrMapping/>
  </p:clrMapOvr>
  <p:transition xmlns:p14="http://schemas.microsoft.com/office/powerpoint/2010/main" spd="med"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1EB18B-B4C5-554D-BB24-116A970EE49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199485"/>
      </p:ext>
    </p:extLst>
  </p:cSld>
  <p:clrMapOvr>
    <a:masterClrMapping/>
  </p:clrMapOvr>
  <p:transition xmlns:p14="http://schemas.microsoft.com/office/powerpoint/2010/main" spd="med"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F6E11D-340C-5E43-9FE8-9C88D7CFD28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535826"/>
      </p:ext>
    </p:extLst>
  </p:cSld>
  <p:clrMapOvr>
    <a:masterClrMapping/>
  </p:clrMapOvr>
  <p:transition xmlns:p14="http://schemas.microsoft.com/office/powerpoint/2010/main"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210D51-8400-FE4F-B129-796359F70A6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4459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5405BE-EAC6-5546-866A-29953DC929B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2353"/>
      </p:ext>
    </p:extLst>
  </p:cSld>
  <p:clrMapOvr>
    <a:masterClrMapping/>
  </p:clrMapOvr>
  <p:transition xmlns:p14="http://schemas.microsoft.com/office/powerpoint/2010/main" spd="med"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D360E7-9E58-5047-98F8-16FAA87D119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055973"/>
      </p:ext>
    </p:extLst>
  </p:cSld>
  <p:clrMapOvr>
    <a:masterClrMapping/>
  </p:clrMapOvr>
  <p:transition xmlns:p14="http://schemas.microsoft.com/office/powerpoint/2010/main" spd="med"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6225" y="103188"/>
            <a:ext cx="2060575" cy="5953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2913" y="103188"/>
            <a:ext cx="6030912" cy="5953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0DA991-FAFD-3C46-B7FA-4293807ADED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90539"/>
      </p:ext>
    </p:extLst>
  </p:cSld>
  <p:clrMapOvr>
    <a:masterClrMapping/>
  </p:clrMapOvr>
  <p:transition xmlns:p14="http://schemas.microsoft.com/office/powerpoint/2010/main"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250765-D35D-7546-B8CE-44FC7ACD9F6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084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9525" y="1600200"/>
            <a:ext cx="2552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84625" y="1600200"/>
            <a:ext cx="2552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8C6ED0-8691-DD46-B2EB-F6ADB2E9EE4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241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35C786-EAAD-1345-A490-922CD05EA0C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243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6015D6-E34C-8549-8054-61D85DA28B4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847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A61CA3-CE68-D14A-B088-B7C6BA22B76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820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BA69E6-C5EB-0E46-950F-2E01A583B17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789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0EAC4C-26BC-C74D-A6F3-C2290BF7284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621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9525" y="685800"/>
            <a:ext cx="70866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9525" y="1600200"/>
            <a:ext cx="5257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13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29375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13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29375"/>
            <a:ext cx="2895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13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29375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entury Gothic" charset="0"/>
              </a:defRPr>
            </a:lvl1pPr>
          </a:lstStyle>
          <a:p>
            <a:fld id="{5CC3CD55-C2EB-944B-AE28-C778D5EFA6C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37" r:id="rId1"/>
    <p:sldLayoutId id="2147484617" r:id="rId2"/>
    <p:sldLayoutId id="2147484618" r:id="rId3"/>
    <p:sldLayoutId id="2147484619" r:id="rId4"/>
    <p:sldLayoutId id="2147484620" r:id="rId5"/>
    <p:sldLayoutId id="2147484621" r:id="rId6"/>
    <p:sldLayoutId id="2147484622" r:id="rId7"/>
    <p:sldLayoutId id="2147484623" r:id="rId8"/>
    <p:sldLayoutId id="2147484624" r:id="rId9"/>
    <p:sldLayoutId id="2147484625" r:id="rId10"/>
    <p:sldLayoutId id="2147484626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  <a:ea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  <a:ea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  <a:ea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-7938" y="0"/>
            <a:ext cx="2833688" cy="6856413"/>
            <a:chOff x="-5" y="0"/>
            <a:chExt cx="1785" cy="4319"/>
          </a:xfrm>
        </p:grpSpPr>
        <p:sp>
          <p:nvSpPr>
            <p:cNvPr id="2056" name="Freeform 3"/>
            <p:cNvSpPr>
              <a:spLocks/>
            </p:cNvSpPr>
            <p:nvPr/>
          </p:nvSpPr>
          <p:spPr bwMode="ltGray">
            <a:xfrm>
              <a:off x="-5" y="3262"/>
              <a:ext cx="472" cy="802"/>
            </a:xfrm>
            <a:custGeom>
              <a:avLst/>
              <a:gdLst>
                <a:gd name="T0" fmla="*/ 5 w 472"/>
                <a:gd name="T1" fmla="*/ 32 h 802"/>
                <a:gd name="T2" fmla="*/ 189 w 472"/>
                <a:gd name="T3" fmla="*/ 26 h 802"/>
                <a:gd name="T4" fmla="*/ 309 w 472"/>
                <a:gd name="T5" fmla="*/ 66 h 802"/>
                <a:gd name="T6" fmla="*/ 357 w 472"/>
                <a:gd name="T7" fmla="*/ 98 h 802"/>
                <a:gd name="T8" fmla="*/ 413 w 472"/>
                <a:gd name="T9" fmla="*/ 162 h 802"/>
                <a:gd name="T10" fmla="*/ 437 w 472"/>
                <a:gd name="T11" fmla="*/ 250 h 802"/>
                <a:gd name="T12" fmla="*/ 397 w 472"/>
                <a:gd name="T13" fmla="*/ 530 h 802"/>
                <a:gd name="T14" fmla="*/ 341 w 472"/>
                <a:gd name="T15" fmla="*/ 634 h 802"/>
                <a:gd name="T16" fmla="*/ 173 w 472"/>
                <a:gd name="T17" fmla="*/ 714 h 802"/>
                <a:gd name="T18" fmla="*/ 77 w 472"/>
                <a:gd name="T19" fmla="*/ 730 h 802"/>
                <a:gd name="T20" fmla="*/ 69 w 472"/>
                <a:gd name="T21" fmla="*/ 802 h 802"/>
                <a:gd name="T22" fmla="*/ 7 w 472"/>
                <a:gd name="T23" fmla="*/ 788 h 802"/>
                <a:gd name="T24" fmla="*/ 5 w 472"/>
                <a:gd name="T25" fmla="*/ 751 h 802"/>
                <a:gd name="T26" fmla="*/ 37 w 472"/>
                <a:gd name="T27" fmla="*/ 722 h 802"/>
                <a:gd name="T28" fmla="*/ 5 w 472"/>
                <a:gd name="T29" fmla="*/ 670 h 802"/>
                <a:gd name="T30" fmla="*/ 5 w 472"/>
                <a:gd name="T31" fmla="*/ 32 h 80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72" h="802">
                  <a:moveTo>
                    <a:pt x="5" y="32"/>
                  </a:moveTo>
                  <a:cubicBezTo>
                    <a:pt x="101" y="0"/>
                    <a:pt x="20" y="17"/>
                    <a:pt x="189" y="26"/>
                  </a:cubicBezTo>
                  <a:cubicBezTo>
                    <a:pt x="221" y="37"/>
                    <a:pt x="280" y="47"/>
                    <a:pt x="309" y="66"/>
                  </a:cubicBezTo>
                  <a:cubicBezTo>
                    <a:pt x="325" y="77"/>
                    <a:pt x="357" y="98"/>
                    <a:pt x="357" y="98"/>
                  </a:cubicBezTo>
                  <a:cubicBezTo>
                    <a:pt x="394" y="154"/>
                    <a:pt x="373" y="135"/>
                    <a:pt x="413" y="162"/>
                  </a:cubicBezTo>
                  <a:cubicBezTo>
                    <a:pt x="433" y="223"/>
                    <a:pt x="426" y="193"/>
                    <a:pt x="437" y="250"/>
                  </a:cubicBezTo>
                  <a:cubicBezTo>
                    <a:pt x="433" y="370"/>
                    <a:pt x="472" y="455"/>
                    <a:pt x="397" y="530"/>
                  </a:cubicBezTo>
                  <a:cubicBezTo>
                    <a:pt x="385" y="567"/>
                    <a:pt x="368" y="607"/>
                    <a:pt x="341" y="634"/>
                  </a:cubicBezTo>
                  <a:cubicBezTo>
                    <a:pt x="319" y="701"/>
                    <a:pt x="233" y="707"/>
                    <a:pt x="173" y="714"/>
                  </a:cubicBezTo>
                  <a:cubicBezTo>
                    <a:pt x="142" y="724"/>
                    <a:pt x="100" y="707"/>
                    <a:pt x="77" y="730"/>
                  </a:cubicBezTo>
                  <a:cubicBezTo>
                    <a:pt x="60" y="747"/>
                    <a:pt x="72" y="778"/>
                    <a:pt x="69" y="802"/>
                  </a:cubicBezTo>
                  <a:cubicBezTo>
                    <a:pt x="53" y="799"/>
                    <a:pt x="23" y="792"/>
                    <a:pt x="7" y="788"/>
                  </a:cubicBezTo>
                  <a:cubicBezTo>
                    <a:pt x="5" y="788"/>
                    <a:pt x="0" y="762"/>
                    <a:pt x="5" y="751"/>
                  </a:cubicBezTo>
                  <a:cubicBezTo>
                    <a:pt x="10" y="740"/>
                    <a:pt x="37" y="735"/>
                    <a:pt x="37" y="722"/>
                  </a:cubicBezTo>
                  <a:cubicBezTo>
                    <a:pt x="26" y="682"/>
                    <a:pt x="22" y="685"/>
                    <a:pt x="5" y="670"/>
                  </a:cubicBezTo>
                  <a:cubicBezTo>
                    <a:pt x="5" y="541"/>
                    <a:pt x="5" y="233"/>
                    <a:pt x="5" y="32"/>
                  </a:cubicBez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057" name="Group 4"/>
            <p:cNvGrpSpPr>
              <a:grpSpLocks/>
            </p:cNvGrpSpPr>
            <p:nvPr/>
          </p:nvGrpSpPr>
          <p:grpSpPr bwMode="auto">
            <a:xfrm rot="14964908" flipH="1">
              <a:off x="104" y="2441"/>
              <a:ext cx="452" cy="444"/>
              <a:chOff x="1727" y="866"/>
              <a:chExt cx="129" cy="157"/>
            </a:xfrm>
          </p:grpSpPr>
          <p:sp>
            <p:nvSpPr>
              <p:cNvPr id="2095" name="Freeform 5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20 w 83"/>
                  <a:gd name="T1" fmla="*/ 7 h 117"/>
                  <a:gd name="T2" fmla="*/ 6 w 83"/>
                  <a:gd name="T3" fmla="*/ 0 h 117"/>
                  <a:gd name="T4" fmla="*/ 0 w 83"/>
                  <a:gd name="T5" fmla="*/ 30 h 117"/>
                  <a:gd name="T6" fmla="*/ 20 w 83"/>
                  <a:gd name="T7" fmla="*/ 7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6" name="Freeform 6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25 h 98"/>
                  <a:gd name="T2" fmla="*/ 30 w 140"/>
                  <a:gd name="T3" fmla="*/ 0 h 98"/>
                  <a:gd name="T4" fmla="*/ 35 w 140"/>
                  <a:gd name="T5" fmla="*/ 13 h 98"/>
                  <a:gd name="T6" fmla="*/ 0 w 140"/>
                  <a:gd name="T7" fmla="*/ 25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7" name="Freeform 7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2 h 49"/>
                  <a:gd name="T2" fmla="*/ 37 w 145"/>
                  <a:gd name="T3" fmla="*/ 0 h 49"/>
                  <a:gd name="T4" fmla="*/ 33 w 145"/>
                  <a:gd name="T5" fmla="*/ 13 h 49"/>
                  <a:gd name="T6" fmla="*/ 0 w 145"/>
                  <a:gd name="T7" fmla="*/ 2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058" name="Freeform 8"/>
            <p:cNvSpPr>
              <a:spLocks/>
            </p:cNvSpPr>
            <p:nvPr/>
          </p:nvSpPr>
          <p:spPr bwMode="ltGray">
            <a:xfrm>
              <a:off x="90" y="1736"/>
              <a:ext cx="710" cy="768"/>
            </a:xfrm>
            <a:custGeom>
              <a:avLst/>
              <a:gdLst>
                <a:gd name="T0" fmla="*/ 14 w 710"/>
                <a:gd name="T1" fmla="*/ 416 h 768"/>
                <a:gd name="T2" fmla="*/ 14 w 710"/>
                <a:gd name="T3" fmla="*/ 272 h 768"/>
                <a:gd name="T4" fmla="*/ 102 w 710"/>
                <a:gd name="T5" fmla="*/ 144 h 768"/>
                <a:gd name="T6" fmla="*/ 150 w 710"/>
                <a:gd name="T7" fmla="*/ 96 h 768"/>
                <a:gd name="T8" fmla="*/ 198 w 710"/>
                <a:gd name="T9" fmla="*/ 64 h 768"/>
                <a:gd name="T10" fmla="*/ 350 w 710"/>
                <a:gd name="T11" fmla="*/ 0 h 768"/>
                <a:gd name="T12" fmla="*/ 534 w 710"/>
                <a:gd name="T13" fmla="*/ 8 h 768"/>
                <a:gd name="T14" fmla="*/ 662 w 710"/>
                <a:gd name="T15" fmla="*/ 96 h 768"/>
                <a:gd name="T16" fmla="*/ 710 w 710"/>
                <a:gd name="T17" fmla="*/ 200 h 768"/>
                <a:gd name="T18" fmla="*/ 702 w 710"/>
                <a:gd name="T19" fmla="*/ 400 h 768"/>
                <a:gd name="T20" fmla="*/ 678 w 710"/>
                <a:gd name="T21" fmla="*/ 448 h 768"/>
                <a:gd name="T22" fmla="*/ 550 w 710"/>
                <a:gd name="T23" fmla="*/ 632 h 768"/>
                <a:gd name="T24" fmla="*/ 518 w 710"/>
                <a:gd name="T25" fmla="*/ 656 h 768"/>
                <a:gd name="T26" fmla="*/ 470 w 710"/>
                <a:gd name="T27" fmla="*/ 664 h 768"/>
                <a:gd name="T28" fmla="*/ 518 w 710"/>
                <a:gd name="T29" fmla="*/ 680 h 768"/>
                <a:gd name="T30" fmla="*/ 566 w 710"/>
                <a:gd name="T31" fmla="*/ 696 h 768"/>
                <a:gd name="T32" fmla="*/ 574 w 710"/>
                <a:gd name="T33" fmla="*/ 720 h 768"/>
                <a:gd name="T34" fmla="*/ 526 w 710"/>
                <a:gd name="T35" fmla="*/ 736 h 768"/>
                <a:gd name="T36" fmla="*/ 502 w 710"/>
                <a:gd name="T37" fmla="*/ 752 h 768"/>
                <a:gd name="T38" fmla="*/ 454 w 710"/>
                <a:gd name="T39" fmla="*/ 768 h 768"/>
                <a:gd name="T40" fmla="*/ 438 w 710"/>
                <a:gd name="T41" fmla="*/ 712 h 768"/>
                <a:gd name="T42" fmla="*/ 246 w 710"/>
                <a:gd name="T43" fmla="*/ 688 h 768"/>
                <a:gd name="T44" fmla="*/ 134 w 710"/>
                <a:gd name="T45" fmla="*/ 648 h 768"/>
                <a:gd name="T46" fmla="*/ 110 w 710"/>
                <a:gd name="T47" fmla="*/ 624 h 768"/>
                <a:gd name="T48" fmla="*/ 78 w 710"/>
                <a:gd name="T49" fmla="*/ 576 h 768"/>
                <a:gd name="T50" fmla="*/ 54 w 710"/>
                <a:gd name="T51" fmla="*/ 464 h 768"/>
                <a:gd name="T52" fmla="*/ 30 w 710"/>
                <a:gd name="T53" fmla="*/ 408 h 768"/>
                <a:gd name="T54" fmla="*/ 22 w 710"/>
                <a:gd name="T55" fmla="*/ 384 h 768"/>
                <a:gd name="T56" fmla="*/ 14 w 710"/>
                <a:gd name="T57" fmla="*/ 416 h 76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710" h="768">
                  <a:moveTo>
                    <a:pt x="14" y="416"/>
                  </a:moveTo>
                  <a:cubicBezTo>
                    <a:pt x="6" y="353"/>
                    <a:pt x="0" y="339"/>
                    <a:pt x="14" y="272"/>
                  </a:cubicBezTo>
                  <a:cubicBezTo>
                    <a:pt x="24" y="227"/>
                    <a:pt x="72" y="178"/>
                    <a:pt x="102" y="144"/>
                  </a:cubicBezTo>
                  <a:cubicBezTo>
                    <a:pt x="117" y="127"/>
                    <a:pt x="134" y="112"/>
                    <a:pt x="150" y="96"/>
                  </a:cubicBezTo>
                  <a:cubicBezTo>
                    <a:pt x="164" y="82"/>
                    <a:pt x="198" y="64"/>
                    <a:pt x="198" y="64"/>
                  </a:cubicBezTo>
                  <a:cubicBezTo>
                    <a:pt x="231" y="14"/>
                    <a:pt x="294" y="7"/>
                    <a:pt x="350" y="0"/>
                  </a:cubicBezTo>
                  <a:cubicBezTo>
                    <a:pt x="411" y="3"/>
                    <a:pt x="473" y="1"/>
                    <a:pt x="534" y="8"/>
                  </a:cubicBezTo>
                  <a:cubicBezTo>
                    <a:pt x="582" y="13"/>
                    <a:pt x="624" y="71"/>
                    <a:pt x="662" y="96"/>
                  </a:cubicBezTo>
                  <a:cubicBezTo>
                    <a:pt x="691" y="140"/>
                    <a:pt x="698" y="151"/>
                    <a:pt x="710" y="200"/>
                  </a:cubicBezTo>
                  <a:cubicBezTo>
                    <a:pt x="707" y="267"/>
                    <a:pt x="707" y="333"/>
                    <a:pt x="702" y="400"/>
                  </a:cubicBezTo>
                  <a:cubicBezTo>
                    <a:pt x="700" y="423"/>
                    <a:pt x="688" y="428"/>
                    <a:pt x="678" y="448"/>
                  </a:cubicBezTo>
                  <a:cubicBezTo>
                    <a:pt x="646" y="512"/>
                    <a:pt x="626" y="607"/>
                    <a:pt x="550" y="632"/>
                  </a:cubicBezTo>
                  <a:cubicBezTo>
                    <a:pt x="539" y="640"/>
                    <a:pt x="530" y="651"/>
                    <a:pt x="518" y="656"/>
                  </a:cubicBezTo>
                  <a:cubicBezTo>
                    <a:pt x="503" y="662"/>
                    <a:pt x="470" y="648"/>
                    <a:pt x="470" y="664"/>
                  </a:cubicBezTo>
                  <a:cubicBezTo>
                    <a:pt x="470" y="681"/>
                    <a:pt x="502" y="675"/>
                    <a:pt x="518" y="680"/>
                  </a:cubicBezTo>
                  <a:cubicBezTo>
                    <a:pt x="534" y="685"/>
                    <a:pt x="566" y="696"/>
                    <a:pt x="566" y="696"/>
                  </a:cubicBezTo>
                  <a:cubicBezTo>
                    <a:pt x="569" y="704"/>
                    <a:pt x="580" y="714"/>
                    <a:pt x="574" y="720"/>
                  </a:cubicBezTo>
                  <a:cubicBezTo>
                    <a:pt x="562" y="732"/>
                    <a:pt x="542" y="731"/>
                    <a:pt x="526" y="736"/>
                  </a:cubicBezTo>
                  <a:cubicBezTo>
                    <a:pt x="517" y="739"/>
                    <a:pt x="511" y="748"/>
                    <a:pt x="502" y="752"/>
                  </a:cubicBezTo>
                  <a:cubicBezTo>
                    <a:pt x="487" y="759"/>
                    <a:pt x="454" y="768"/>
                    <a:pt x="454" y="768"/>
                  </a:cubicBezTo>
                  <a:cubicBezTo>
                    <a:pt x="448" y="750"/>
                    <a:pt x="453" y="725"/>
                    <a:pt x="438" y="712"/>
                  </a:cubicBezTo>
                  <a:cubicBezTo>
                    <a:pt x="407" y="685"/>
                    <a:pt x="256" y="689"/>
                    <a:pt x="246" y="688"/>
                  </a:cubicBezTo>
                  <a:cubicBezTo>
                    <a:pt x="207" y="680"/>
                    <a:pt x="166" y="674"/>
                    <a:pt x="134" y="648"/>
                  </a:cubicBezTo>
                  <a:cubicBezTo>
                    <a:pt x="125" y="641"/>
                    <a:pt x="117" y="633"/>
                    <a:pt x="110" y="624"/>
                  </a:cubicBezTo>
                  <a:cubicBezTo>
                    <a:pt x="98" y="609"/>
                    <a:pt x="78" y="576"/>
                    <a:pt x="78" y="576"/>
                  </a:cubicBezTo>
                  <a:cubicBezTo>
                    <a:pt x="66" y="506"/>
                    <a:pt x="74" y="544"/>
                    <a:pt x="54" y="464"/>
                  </a:cubicBezTo>
                  <a:cubicBezTo>
                    <a:pt x="37" y="397"/>
                    <a:pt x="58" y="463"/>
                    <a:pt x="30" y="408"/>
                  </a:cubicBezTo>
                  <a:cubicBezTo>
                    <a:pt x="26" y="400"/>
                    <a:pt x="30" y="380"/>
                    <a:pt x="22" y="384"/>
                  </a:cubicBezTo>
                  <a:cubicBezTo>
                    <a:pt x="12" y="389"/>
                    <a:pt x="17" y="405"/>
                    <a:pt x="14" y="416"/>
                  </a:cubicBez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059" name="Group 9"/>
            <p:cNvGrpSpPr>
              <a:grpSpLocks/>
            </p:cNvGrpSpPr>
            <p:nvPr/>
          </p:nvGrpSpPr>
          <p:grpSpPr bwMode="auto">
            <a:xfrm rot="416244">
              <a:off x="9" y="1746"/>
              <a:ext cx="1771" cy="1741"/>
              <a:chOff x="41" y="2787"/>
              <a:chExt cx="902" cy="833"/>
            </a:xfrm>
          </p:grpSpPr>
          <p:sp>
            <p:nvSpPr>
              <p:cNvPr id="2086" name="Freeform 10"/>
              <p:cNvSpPr>
                <a:spLocks/>
              </p:cNvSpPr>
              <p:nvPr userDrawn="1"/>
            </p:nvSpPr>
            <p:spPr bwMode="ltGray">
              <a:xfrm rot="373331" flipH="1">
                <a:off x="125" y="2787"/>
                <a:ext cx="313" cy="303"/>
              </a:xfrm>
              <a:custGeom>
                <a:avLst/>
                <a:gdLst>
                  <a:gd name="T0" fmla="*/ 95 w 217"/>
                  <a:gd name="T1" fmla="*/ 437 h 210"/>
                  <a:gd name="T2" fmla="*/ 76 w 217"/>
                  <a:gd name="T3" fmla="*/ 413 h 210"/>
                  <a:gd name="T4" fmla="*/ 55 w 217"/>
                  <a:gd name="T5" fmla="*/ 377 h 210"/>
                  <a:gd name="T6" fmla="*/ 32 w 217"/>
                  <a:gd name="T7" fmla="*/ 330 h 210"/>
                  <a:gd name="T8" fmla="*/ 10 w 217"/>
                  <a:gd name="T9" fmla="*/ 281 h 210"/>
                  <a:gd name="T10" fmla="*/ 0 w 217"/>
                  <a:gd name="T11" fmla="*/ 227 h 210"/>
                  <a:gd name="T12" fmla="*/ 1 w 217"/>
                  <a:gd name="T13" fmla="*/ 170 h 210"/>
                  <a:gd name="T14" fmla="*/ 19 w 217"/>
                  <a:gd name="T15" fmla="*/ 118 h 210"/>
                  <a:gd name="T16" fmla="*/ 56 w 217"/>
                  <a:gd name="T17" fmla="*/ 74 h 210"/>
                  <a:gd name="T18" fmla="*/ 94 w 217"/>
                  <a:gd name="T19" fmla="*/ 46 h 210"/>
                  <a:gd name="T20" fmla="*/ 125 w 217"/>
                  <a:gd name="T21" fmla="*/ 25 h 210"/>
                  <a:gd name="T22" fmla="*/ 150 w 217"/>
                  <a:gd name="T23" fmla="*/ 14 h 210"/>
                  <a:gd name="T24" fmla="*/ 169 w 217"/>
                  <a:gd name="T25" fmla="*/ 10 h 210"/>
                  <a:gd name="T26" fmla="*/ 183 w 217"/>
                  <a:gd name="T27" fmla="*/ 10 h 210"/>
                  <a:gd name="T28" fmla="*/ 216 w 217"/>
                  <a:gd name="T29" fmla="*/ 0 h 210"/>
                  <a:gd name="T30" fmla="*/ 307 w 217"/>
                  <a:gd name="T31" fmla="*/ 17 h 210"/>
                  <a:gd name="T32" fmla="*/ 333 w 217"/>
                  <a:gd name="T33" fmla="*/ 25 h 210"/>
                  <a:gd name="T34" fmla="*/ 358 w 217"/>
                  <a:gd name="T35" fmla="*/ 32 h 210"/>
                  <a:gd name="T36" fmla="*/ 379 w 217"/>
                  <a:gd name="T37" fmla="*/ 39 h 210"/>
                  <a:gd name="T38" fmla="*/ 395 w 217"/>
                  <a:gd name="T39" fmla="*/ 48 h 210"/>
                  <a:gd name="T40" fmla="*/ 413 w 217"/>
                  <a:gd name="T41" fmla="*/ 56 h 210"/>
                  <a:gd name="T42" fmla="*/ 427 w 217"/>
                  <a:gd name="T43" fmla="*/ 66 h 210"/>
                  <a:gd name="T44" fmla="*/ 438 w 217"/>
                  <a:gd name="T45" fmla="*/ 79 h 210"/>
                  <a:gd name="T46" fmla="*/ 451 w 217"/>
                  <a:gd name="T47" fmla="*/ 94 h 210"/>
                  <a:gd name="T48" fmla="*/ 427 w 217"/>
                  <a:gd name="T49" fmla="*/ 84 h 210"/>
                  <a:gd name="T50" fmla="*/ 404 w 217"/>
                  <a:gd name="T51" fmla="*/ 75 h 210"/>
                  <a:gd name="T52" fmla="*/ 381 w 217"/>
                  <a:gd name="T53" fmla="*/ 69 h 210"/>
                  <a:gd name="T54" fmla="*/ 358 w 217"/>
                  <a:gd name="T55" fmla="*/ 62 h 210"/>
                  <a:gd name="T56" fmla="*/ 339 w 217"/>
                  <a:gd name="T57" fmla="*/ 56 h 210"/>
                  <a:gd name="T58" fmla="*/ 319 w 217"/>
                  <a:gd name="T59" fmla="*/ 55 h 210"/>
                  <a:gd name="T60" fmla="*/ 297 w 217"/>
                  <a:gd name="T61" fmla="*/ 51 h 210"/>
                  <a:gd name="T62" fmla="*/ 278 w 217"/>
                  <a:gd name="T63" fmla="*/ 51 h 210"/>
                  <a:gd name="T64" fmla="*/ 260 w 217"/>
                  <a:gd name="T65" fmla="*/ 51 h 210"/>
                  <a:gd name="T66" fmla="*/ 241 w 217"/>
                  <a:gd name="T67" fmla="*/ 52 h 210"/>
                  <a:gd name="T68" fmla="*/ 222 w 217"/>
                  <a:gd name="T69" fmla="*/ 56 h 210"/>
                  <a:gd name="T70" fmla="*/ 206 w 217"/>
                  <a:gd name="T71" fmla="*/ 61 h 210"/>
                  <a:gd name="T72" fmla="*/ 189 w 217"/>
                  <a:gd name="T73" fmla="*/ 69 h 210"/>
                  <a:gd name="T74" fmla="*/ 170 w 217"/>
                  <a:gd name="T75" fmla="*/ 75 h 210"/>
                  <a:gd name="T76" fmla="*/ 154 w 217"/>
                  <a:gd name="T77" fmla="*/ 85 h 210"/>
                  <a:gd name="T78" fmla="*/ 137 w 217"/>
                  <a:gd name="T79" fmla="*/ 95 h 210"/>
                  <a:gd name="T80" fmla="*/ 108 w 217"/>
                  <a:gd name="T81" fmla="*/ 127 h 210"/>
                  <a:gd name="T82" fmla="*/ 88 w 217"/>
                  <a:gd name="T83" fmla="*/ 166 h 210"/>
                  <a:gd name="T84" fmla="*/ 76 w 217"/>
                  <a:gd name="T85" fmla="*/ 215 h 210"/>
                  <a:gd name="T86" fmla="*/ 72 w 217"/>
                  <a:gd name="T87" fmla="*/ 263 h 210"/>
                  <a:gd name="T88" fmla="*/ 72 w 217"/>
                  <a:gd name="T89" fmla="*/ 315 h 210"/>
                  <a:gd name="T90" fmla="*/ 79 w 217"/>
                  <a:gd name="T91" fmla="*/ 362 h 210"/>
                  <a:gd name="T92" fmla="*/ 85 w 217"/>
                  <a:gd name="T93" fmla="*/ 404 h 210"/>
                  <a:gd name="T94" fmla="*/ 95 w 217"/>
                  <a:gd name="T95" fmla="*/ 437 h 21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217" h="210">
                    <a:moveTo>
                      <a:pt x="46" y="210"/>
                    </a:moveTo>
                    <a:lnTo>
                      <a:pt x="37" y="198"/>
                    </a:lnTo>
                    <a:lnTo>
                      <a:pt x="26" y="181"/>
                    </a:lnTo>
                    <a:lnTo>
                      <a:pt x="15" y="159"/>
                    </a:lnTo>
                    <a:lnTo>
                      <a:pt x="5" y="135"/>
                    </a:lnTo>
                    <a:lnTo>
                      <a:pt x="0" y="109"/>
                    </a:lnTo>
                    <a:lnTo>
                      <a:pt x="1" y="82"/>
                    </a:lnTo>
                    <a:lnTo>
                      <a:pt x="9" y="57"/>
                    </a:lnTo>
                    <a:lnTo>
                      <a:pt x="27" y="35"/>
                    </a:lnTo>
                    <a:lnTo>
                      <a:pt x="45" y="22"/>
                    </a:lnTo>
                    <a:lnTo>
                      <a:pt x="60" y="12"/>
                    </a:lnTo>
                    <a:lnTo>
                      <a:pt x="72" y="7"/>
                    </a:lnTo>
                    <a:lnTo>
                      <a:pt x="81" y="5"/>
                    </a:lnTo>
                    <a:lnTo>
                      <a:pt x="88" y="5"/>
                    </a:lnTo>
                    <a:lnTo>
                      <a:pt x="104" y="0"/>
                    </a:lnTo>
                    <a:lnTo>
                      <a:pt x="148" y="8"/>
                    </a:lnTo>
                    <a:lnTo>
                      <a:pt x="160" y="12"/>
                    </a:lnTo>
                    <a:lnTo>
                      <a:pt x="172" y="15"/>
                    </a:lnTo>
                    <a:lnTo>
                      <a:pt x="182" y="19"/>
                    </a:lnTo>
                    <a:lnTo>
                      <a:pt x="190" y="23"/>
                    </a:lnTo>
                    <a:lnTo>
                      <a:pt x="198" y="27"/>
                    </a:lnTo>
                    <a:lnTo>
                      <a:pt x="205" y="32"/>
                    </a:lnTo>
                    <a:lnTo>
                      <a:pt x="211" y="38"/>
                    </a:lnTo>
                    <a:lnTo>
                      <a:pt x="217" y="45"/>
                    </a:lnTo>
                    <a:lnTo>
                      <a:pt x="205" y="40"/>
                    </a:lnTo>
                    <a:lnTo>
                      <a:pt x="194" y="36"/>
                    </a:lnTo>
                    <a:lnTo>
                      <a:pt x="183" y="33"/>
                    </a:lnTo>
                    <a:lnTo>
                      <a:pt x="172" y="30"/>
                    </a:lnTo>
                    <a:lnTo>
                      <a:pt x="163" y="27"/>
                    </a:lnTo>
                    <a:lnTo>
                      <a:pt x="153" y="26"/>
                    </a:lnTo>
                    <a:lnTo>
                      <a:pt x="143" y="24"/>
                    </a:lnTo>
                    <a:lnTo>
                      <a:pt x="134" y="24"/>
                    </a:lnTo>
                    <a:lnTo>
                      <a:pt x="125" y="24"/>
                    </a:lnTo>
                    <a:lnTo>
                      <a:pt x="116" y="25"/>
                    </a:lnTo>
                    <a:lnTo>
                      <a:pt x="107" y="27"/>
                    </a:lnTo>
                    <a:lnTo>
                      <a:pt x="99" y="29"/>
                    </a:lnTo>
                    <a:lnTo>
                      <a:pt x="91" y="33"/>
                    </a:lnTo>
                    <a:lnTo>
                      <a:pt x="82" y="36"/>
                    </a:lnTo>
                    <a:lnTo>
                      <a:pt x="74" y="41"/>
                    </a:lnTo>
                    <a:lnTo>
                      <a:pt x="66" y="46"/>
                    </a:lnTo>
                    <a:lnTo>
                      <a:pt x="52" y="61"/>
                    </a:lnTo>
                    <a:lnTo>
                      <a:pt x="42" y="80"/>
                    </a:lnTo>
                    <a:lnTo>
                      <a:pt x="37" y="103"/>
                    </a:lnTo>
                    <a:lnTo>
                      <a:pt x="35" y="126"/>
                    </a:lnTo>
                    <a:lnTo>
                      <a:pt x="35" y="151"/>
                    </a:lnTo>
                    <a:lnTo>
                      <a:pt x="38" y="174"/>
                    </a:lnTo>
                    <a:lnTo>
                      <a:pt x="41" y="194"/>
                    </a:lnTo>
                    <a:lnTo>
                      <a:pt x="46" y="21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7" name="Freeform 11"/>
              <p:cNvSpPr>
                <a:spLocks/>
              </p:cNvSpPr>
              <p:nvPr userDrawn="1"/>
            </p:nvSpPr>
            <p:spPr bwMode="ltGray">
              <a:xfrm rot="373331" flipH="1">
                <a:off x="41" y="2843"/>
                <a:ext cx="262" cy="308"/>
              </a:xfrm>
              <a:custGeom>
                <a:avLst/>
                <a:gdLst>
                  <a:gd name="T0" fmla="*/ 226 w 182"/>
                  <a:gd name="T1" fmla="*/ 0 h 213"/>
                  <a:gd name="T2" fmla="*/ 232 w 182"/>
                  <a:gd name="T3" fmla="*/ 4 h 213"/>
                  <a:gd name="T4" fmla="*/ 245 w 182"/>
                  <a:gd name="T5" fmla="*/ 17 h 213"/>
                  <a:gd name="T6" fmla="*/ 263 w 182"/>
                  <a:gd name="T7" fmla="*/ 38 h 213"/>
                  <a:gd name="T8" fmla="*/ 284 w 182"/>
                  <a:gd name="T9" fmla="*/ 69 h 213"/>
                  <a:gd name="T10" fmla="*/ 301 w 182"/>
                  <a:gd name="T11" fmla="*/ 108 h 213"/>
                  <a:gd name="T12" fmla="*/ 311 w 182"/>
                  <a:gd name="T13" fmla="*/ 159 h 213"/>
                  <a:gd name="T14" fmla="*/ 311 w 182"/>
                  <a:gd name="T15" fmla="*/ 220 h 213"/>
                  <a:gd name="T16" fmla="*/ 298 w 182"/>
                  <a:gd name="T17" fmla="*/ 291 h 213"/>
                  <a:gd name="T18" fmla="*/ 291 w 182"/>
                  <a:gd name="T19" fmla="*/ 311 h 213"/>
                  <a:gd name="T20" fmla="*/ 282 w 182"/>
                  <a:gd name="T21" fmla="*/ 328 h 213"/>
                  <a:gd name="T22" fmla="*/ 272 w 182"/>
                  <a:gd name="T23" fmla="*/ 346 h 213"/>
                  <a:gd name="T24" fmla="*/ 259 w 182"/>
                  <a:gd name="T25" fmla="*/ 362 h 213"/>
                  <a:gd name="T26" fmla="*/ 242 w 182"/>
                  <a:gd name="T27" fmla="*/ 376 h 213"/>
                  <a:gd name="T28" fmla="*/ 227 w 182"/>
                  <a:gd name="T29" fmla="*/ 388 h 213"/>
                  <a:gd name="T30" fmla="*/ 212 w 182"/>
                  <a:gd name="T31" fmla="*/ 399 h 213"/>
                  <a:gd name="T32" fmla="*/ 190 w 182"/>
                  <a:gd name="T33" fmla="*/ 408 h 213"/>
                  <a:gd name="T34" fmla="*/ 170 w 182"/>
                  <a:gd name="T35" fmla="*/ 412 h 213"/>
                  <a:gd name="T36" fmla="*/ 150 w 182"/>
                  <a:gd name="T37" fmla="*/ 418 h 213"/>
                  <a:gd name="T38" fmla="*/ 127 w 182"/>
                  <a:gd name="T39" fmla="*/ 421 h 213"/>
                  <a:gd name="T40" fmla="*/ 102 w 182"/>
                  <a:gd name="T41" fmla="*/ 421 h 213"/>
                  <a:gd name="T42" fmla="*/ 76 w 182"/>
                  <a:gd name="T43" fmla="*/ 418 h 213"/>
                  <a:gd name="T44" fmla="*/ 52 w 182"/>
                  <a:gd name="T45" fmla="*/ 412 h 213"/>
                  <a:gd name="T46" fmla="*/ 24 w 182"/>
                  <a:gd name="T47" fmla="*/ 403 h 213"/>
                  <a:gd name="T48" fmla="*/ 0 w 182"/>
                  <a:gd name="T49" fmla="*/ 393 h 213"/>
                  <a:gd name="T50" fmla="*/ 23 w 182"/>
                  <a:gd name="T51" fmla="*/ 408 h 213"/>
                  <a:gd name="T52" fmla="*/ 46 w 182"/>
                  <a:gd name="T53" fmla="*/ 418 h 213"/>
                  <a:gd name="T54" fmla="*/ 69 w 182"/>
                  <a:gd name="T55" fmla="*/ 428 h 213"/>
                  <a:gd name="T56" fmla="*/ 89 w 182"/>
                  <a:gd name="T57" fmla="*/ 435 h 213"/>
                  <a:gd name="T58" fmla="*/ 109 w 182"/>
                  <a:gd name="T59" fmla="*/ 441 h 213"/>
                  <a:gd name="T60" fmla="*/ 131 w 182"/>
                  <a:gd name="T61" fmla="*/ 444 h 213"/>
                  <a:gd name="T62" fmla="*/ 151 w 182"/>
                  <a:gd name="T63" fmla="*/ 445 h 213"/>
                  <a:gd name="T64" fmla="*/ 171 w 182"/>
                  <a:gd name="T65" fmla="*/ 445 h 213"/>
                  <a:gd name="T66" fmla="*/ 189 w 182"/>
                  <a:gd name="T67" fmla="*/ 444 h 213"/>
                  <a:gd name="T68" fmla="*/ 207 w 182"/>
                  <a:gd name="T69" fmla="*/ 440 h 213"/>
                  <a:gd name="T70" fmla="*/ 223 w 182"/>
                  <a:gd name="T71" fmla="*/ 435 h 213"/>
                  <a:gd name="T72" fmla="*/ 240 w 182"/>
                  <a:gd name="T73" fmla="*/ 431 h 213"/>
                  <a:gd name="T74" fmla="*/ 255 w 182"/>
                  <a:gd name="T75" fmla="*/ 425 h 213"/>
                  <a:gd name="T76" fmla="*/ 269 w 182"/>
                  <a:gd name="T77" fmla="*/ 416 h 213"/>
                  <a:gd name="T78" fmla="*/ 282 w 182"/>
                  <a:gd name="T79" fmla="*/ 408 h 213"/>
                  <a:gd name="T80" fmla="*/ 294 w 182"/>
                  <a:gd name="T81" fmla="*/ 399 h 213"/>
                  <a:gd name="T82" fmla="*/ 327 w 182"/>
                  <a:gd name="T83" fmla="*/ 367 h 213"/>
                  <a:gd name="T84" fmla="*/ 350 w 182"/>
                  <a:gd name="T85" fmla="*/ 337 h 213"/>
                  <a:gd name="T86" fmla="*/ 364 w 182"/>
                  <a:gd name="T87" fmla="*/ 301 h 213"/>
                  <a:gd name="T88" fmla="*/ 371 w 182"/>
                  <a:gd name="T89" fmla="*/ 268 h 213"/>
                  <a:gd name="T90" fmla="*/ 376 w 182"/>
                  <a:gd name="T91" fmla="*/ 233 h 213"/>
                  <a:gd name="T92" fmla="*/ 376 w 182"/>
                  <a:gd name="T93" fmla="*/ 198 h 213"/>
                  <a:gd name="T94" fmla="*/ 377 w 182"/>
                  <a:gd name="T95" fmla="*/ 165 h 213"/>
                  <a:gd name="T96" fmla="*/ 358 w 182"/>
                  <a:gd name="T97" fmla="*/ 97 h 213"/>
                  <a:gd name="T98" fmla="*/ 324 w 182"/>
                  <a:gd name="T99" fmla="*/ 43 h 213"/>
                  <a:gd name="T100" fmla="*/ 312 w 182"/>
                  <a:gd name="T101" fmla="*/ 38 h 213"/>
                  <a:gd name="T102" fmla="*/ 305 w 182"/>
                  <a:gd name="T103" fmla="*/ 32 h 213"/>
                  <a:gd name="T104" fmla="*/ 294 w 182"/>
                  <a:gd name="T105" fmla="*/ 27 h 213"/>
                  <a:gd name="T106" fmla="*/ 286 w 182"/>
                  <a:gd name="T107" fmla="*/ 23 h 213"/>
                  <a:gd name="T108" fmla="*/ 274 w 182"/>
                  <a:gd name="T109" fmla="*/ 19 h 213"/>
                  <a:gd name="T110" fmla="*/ 261 w 182"/>
                  <a:gd name="T111" fmla="*/ 13 h 213"/>
                  <a:gd name="T112" fmla="*/ 246 w 182"/>
                  <a:gd name="T113" fmla="*/ 6 h 213"/>
                  <a:gd name="T114" fmla="*/ 226 w 182"/>
                  <a:gd name="T115" fmla="*/ 0 h 213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182" h="213">
                    <a:moveTo>
                      <a:pt x="109" y="0"/>
                    </a:moveTo>
                    <a:lnTo>
                      <a:pt x="112" y="2"/>
                    </a:lnTo>
                    <a:lnTo>
                      <a:pt x="118" y="8"/>
                    </a:lnTo>
                    <a:lnTo>
                      <a:pt x="127" y="18"/>
                    </a:lnTo>
                    <a:lnTo>
                      <a:pt x="137" y="33"/>
                    </a:lnTo>
                    <a:lnTo>
                      <a:pt x="145" y="52"/>
                    </a:lnTo>
                    <a:lnTo>
                      <a:pt x="150" y="76"/>
                    </a:lnTo>
                    <a:lnTo>
                      <a:pt x="150" y="105"/>
                    </a:lnTo>
                    <a:lnTo>
                      <a:pt x="144" y="139"/>
                    </a:lnTo>
                    <a:lnTo>
                      <a:pt x="140" y="149"/>
                    </a:lnTo>
                    <a:lnTo>
                      <a:pt x="136" y="157"/>
                    </a:lnTo>
                    <a:lnTo>
                      <a:pt x="131" y="165"/>
                    </a:lnTo>
                    <a:lnTo>
                      <a:pt x="125" y="173"/>
                    </a:lnTo>
                    <a:lnTo>
                      <a:pt x="117" y="180"/>
                    </a:lnTo>
                    <a:lnTo>
                      <a:pt x="110" y="185"/>
                    </a:lnTo>
                    <a:lnTo>
                      <a:pt x="102" y="191"/>
                    </a:lnTo>
                    <a:lnTo>
                      <a:pt x="92" y="195"/>
                    </a:lnTo>
                    <a:lnTo>
                      <a:pt x="82" y="197"/>
                    </a:lnTo>
                    <a:lnTo>
                      <a:pt x="72" y="200"/>
                    </a:lnTo>
                    <a:lnTo>
                      <a:pt x="61" y="201"/>
                    </a:lnTo>
                    <a:lnTo>
                      <a:pt x="49" y="201"/>
                    </a:lnTo>
                    <a:lnTo>
                      <a:pt x="37" y="200"/>
                    </a:lnTo>
                    <a:lnTo>
                      <a:pt x="25" y="197"/>
                    </a:lnTo>
                    <a:lnTo>
                      <a:pt x="12" y="193"/>
                    </a:lnTo>
                    <a:lnTo>
                      <a:pt x="0" y="188"/>
                    </a:lnTo>
                    <a:lnTo>
                      <a:pt x="11" y="195"/>
                    </a:lnTo>
                    <a:lnTo>
                      <a:pt x="22" y="200"/>
                    </a:lnTo>
                    <a:lnTo>
                      <a:pt x="33" y="205"/>
                    </a:lnTo>
                    <a:lnTo>
                      <a:pt x="43" y="208"/>
                    </a:lnTo>
                    <a:lnTo>
                      <a:pt x="53" y="211"/>
                    </a:lnTo>
                    <a:lnTo>
                      <a:pt x="63" y="212"/>
                    </a:lnTo>
                    <a:lnTo>
                      <a:pt x="73" y="213"/>
                    </a:lnTo>
                    <a:lnTo>
                      <a:pt x="83" y="213"/>
                    </a:lnTo>
                    <a:lnTo>
                      <a:pt x="91" y="212"/>
                    </a:lnTo>
                    <a:lnTo>
                      <a:pt x="100" y="210"/>
                    </a:lnTo>
                    <a:lnTo>
                      <a:pt x="108" y="208"/>
                    </a:lnTo>
                    <a:lnTo>
                      <a:pt x="116" y="206"/>
                    </a:lnTo>
                    <a:lnTo>
                      <a:pt x="123" y="203"/>
                    </a:lnTo>
                    <a:lnTo>
                      <a:pt x="130" y="199"/>
                    </a:lnTo>
                    <a:lnTo>
                      <a:pt x="136" y="195"/>
                    </a:lnTo>
                    <a:lnTo>
                      <a:pt x="142" y="191"/>
                    </a:lnTo>
                    <a:lnTo>
                      <a:pt x="158" y="176"/>
                    </a:lnTo>
                    <a:lnTo>
                      <a:pt x="169" y="161"/>
                    </a:lnTo>
                    <a:lnTo>
                      <a:pt x="176" y="144"/>
                    </a:lnTo>
                    <a:lnTo>
                      <a:pt x="179" y="128"/>
                    </a:lnTo>
                    <a:lnTo>
                      <a:pt x="181" y="111"/>
                    </a:lnTo>
                    <a:lnTo>
                      <a:pt x="181" y="95"/>
                    </a:lnTo>
                    <a:lnTo>
                      <a:pt x="182" y="79"/>
                    </a:lnTo>
                    <a:lnTo>
                      <a:pt x="173" y="46"/>
                    </a:lnTo>
                    <a:lnTo>
                      <a:pt x="156" y="21"/>
                    </a:lnTo>
                    <a:lnTo>
                      <a:pt x="151" y="18"/>
                    </a:lnTo>
                    <a:lnTo>
                      <a:pt x="147" y="15"/>
                    </a:lnTo>
                    <a:lnTo>
                      <a:pt x="142" y="13"/>
                    </a:lnTo>
                    <a:lnTo>
                      <a:pt x="138" y="11"/>
                    </a:lnTo>
                    <a:lnTo>
                      <a:pt x="132" y="9"/>
                    </a:lnTo>
                    <a:lnTo>
                      <a:pt x="126" y="6"/>
                    </a:lnTo>
                    <a:lnTo>
                      <a:pt x="119" y="3"/>
                    </a:lnTo>
                    <a:lnTo>
                      <a:pt x="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8" name="Freeform 12"/>
              <p:cNvSpPr>
                <a:spLocks/>
              </p:cNvSpPr>
              <p:nvPr userDrawn="1"/>
            </p:nvSpPr>
            <p:spPr bwMode="ltGray">
              <a:xfrm rot="373331" flipH="1">
                <a:off x="121" y="2907"/>
                <a:ext cx="93" cy="156"/>
              </a:xfrm>
              <a:custGeom>
                <a:avLst/>
                <a:gdLst>
                  <a:gd name="T0" fmla="*/ 49 w 128"/>
                  <a:gd name="T1" fmla="*/ 0 h 217"/>
                  <a:gd name="T2" fmla="*/ 55 w 128"/>
                  <a:gd name="T3" fmla="*/ 4 h 217"/>
                  <a:gd name="T4" fmla="*/ 61 w 128"/>
                  <a:gd name="T5" fmla="*/ 14 h 217"/>
                  <a:gd name="T6" fmla="*/ 65 w 128"/>
                  <a:gd name="T7" fmla="*/ 26 h 217"/>
                  <a:gd name="T8" fmla="*/ 68 w 128"/>
                  <a:gd name="T9" fmla="*/ 40 h 217"/>
                  <a:gd name="T10" fmla="*/ 67 w 128"/>
                  <a:gd name="T11" fmla="*/ 58 h 217"/>
                  <a:gd name="T12" fmla="*/ 61 w 128"/>
                  <a:gd name="T13" fmla="*/ 75 h 217"/>
                  <a:gd name="T14" fmla="*/ 49 w 128"/>
                  <a:gd name="T15" fmla="*/ 93 h 217"/>
                  <a:gd name="T16" fmla="*/ 32 w 128"/>
                  <a:gd name="T17" fmla="*/ 112 h 217"/>
                  <a:gd name="T18" fmla="*/ 26 w 128"/>
                  <a:gd name="T19" fmla="*/ 110 h 217"/>
                  <a:gd name="T20" fmla="*/ 20 w 128"/>
                  <a:gd name="T21" fmla="*/ 109 h 217"/>
                  <a:gd name="T22" fmla="*/ 14 w 128"/>
                  <a:gd name="T23" fmla="*/ 106 h 217"/>
                  <a:gd name="T24" fmla="*/ 9 w 128"/>
                  <a:gd name="T25" fmla="*/ 104 h 217"/>
                  <a:gd name="T26" fmla="*/ 4 w 128"/>
                  <a:gd name="T27" fmla="*/ 101 h 217"/>
                  <a:gd name="T28" fmla="*/ 1 w 128"/>
                  <a:gd name="T29" fmla="*/ 98 h 217"/>
                  <a:gd name="T30" fmla="*/ 0 w 128"/>
                  <a:gd name="T31" fmla="*/ 95 h 217"/>
                  <a:gd name="T32" fmla="*/ 1 w 128"/>
                  <a:gd name="T33" fmla="*/ 92 h 217"/>
                  <a:gd name="T34" fmla="*/ 7 w 128"/>
                  <a:gd name="T35" fmla="*/ 88 h 217"/>
                  <a:gd name="T36" fmla="*/ 15 w 128"/>
                  <a:gd name="T37" fmla="*/ 83 h 217"/>
                  <a:gd name="T38" fmla="*/ 24 w 128"/>
                  <a:gd name="T39" fmla="*/ 78 h 217"/>
                  <a:gd name="T40" fmla="*/ 33 w 128"/>
                  <a:gd name="T41" fmla="*/ 69 h 217"/>
                  <a:gd name="T42" fmla="*/ 41 w 128"/>
                  <a:gd name="T43" fmla="*/ 58 h 217"/>
                  <a:gd name="T44" fmla="*/ 48 w 128"/>
                  <a:gd name="T45" fmla="*/ 43 h 217"/>
                  <a:gd name="T46" fmla="*/ 51 w 128"/>
                  <a:gd name="T47" fmla="*/ 24 h 217"/>
                  <a:gd name="T48" fmla="*/ 49 w 128"/>
                  <a:gd name="T49" fmla="*/ 0 h 21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28" h="217">
                    <a:moveTo>
                      <a:pt x="94" y="0"/>
                    </a:moveTo>
                    <a:lnTo>
                      <a:pt x="105" y="9"/>
                    </a:lnTo>
                    <a:lnTo>
                      <a:pt x="115" y="27"/>
                    </a:lnTo>
                    <a:lnTo>
                      <a:pt x="123" y="50"/>
                    </a:lnTo>
                    <a:lnTo>
                      <a:pt x="128" y="78"/>
                    </a:lnTo>
                    <a:lnTo>
                      <a:pt x="127" y="111"/>
                    </a:lnTo>
                    <a:lnTo>
                      <a:pt x="116" y="145"/>
                    </a:lnTo>
                    <a:lnTo>
                      <a:pt x="94" y="181"/>
                    </a:lnTo>
                    <a:lnTo>
                      <a:pt x="60" y="217"/>
                    </a:lnTo>
                    <a:lnTo>
                      <a:pt x="49" y="213"/>
                    </a:lnTo>
                    <a:lnTo>
                      <a:pt x="38" y="210"/>
                    </a:lnTo>
                    <a:lnTo>
                      <a:pt x="26" y="205"/>
                    </a:lnTo>
                    <a:lnTo>
                      <a:pt x="16" y="201"/>
                    </a:lnTo>
                    <a:lnTo>
                      <a:pt x="8" y="196"/>
                    </a:lnTo>
                    <a:lnTo>
                      <a:pt x="2" y="190"/>
                    </a:lnTo>
                    <a:lnTo>
                      <a:pt x="0" y="183"/>
                    </a:lnTo>
                    <a:lnTo>
                      <a:pt x="1" y="178"/>
                    </a:lnTo>
                    <a:lnTo>
                      <a:pt x="13" y="171"/>
                    </a:lnTo>
                    <a:lnTo>
                      <a:pt x="29" y="161"/>
                    </a:lnTo>
                    <a:lnTo>
                      <a:pt x="46" y="150"/>
                    </a:lnTo>
                    <a:lnTo>
                      <a:pt x="63" y="134"/>
                    </a:lnTo>
                    <a:lnTo>
                      <a:pt x="79" y="112"/>
                    </a:lnTo>
                    <a:lnTo>
                      <a:pt x="91" y="83"/>
                    </a:lnTo>
                    <a:lnTo>
                      <a:pt x="97" y="4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9" name="Freeform 13"/>
              <p:cNvSpPr>
                <a:spLocks/>
              </p:cNvSpPr>
              <p:nvPr userDrawn="1"/>
            </p:nvSpPr>
            <p:spPr bwMode="ltGray">
              <a:xfrm rot="373331" flipH="1">
                <a:off x="313" y="3110"/>
                <a:ext cx="85" cy="93"/>
              </a:xfrm>
              <a:custGeom>
                <a:avLst/>
                <a:gdLst>
                  <a:gd name="T0" fmla="*/ 39 w 117"/>
                  <a:gd name="T1" fmla="*/ 0 h 132"/>
                  <a:gd name="T2" fmla="*/ 0 w 117"/>
                  <a:gd name="T3" fmla="*/ 13 h 132"/>
                  <a:gd name="T4" fmla="*/ 1 w 117"/>
                  <a:gd name="T5" fmla="*/ 13 h 132"/>
                  <a:gd name="T6" fmla="*/ 7 w 117"/>
                  <a:gd name="T7" fmla="*/ 14 h 132"/>
                  <a:gd name="T8" fmla="*/ 15 w 117"/>
                  <a:gd name="T9" fmla="*/ 18 h 132"/>
                  <a:gd name="T10" fmla="*/ 24 w 117"/>
                  <a:gd name="T11" fmla="*/ 23 h 132"/>
                  <a:gd name="T12" fmla="*/ 35 w 117"/>
                  <a:gd name="T13" fmla="*/ 31 h 132"/>
                  <a:gd name="T14" fmla="*/ 44 w 117"/>
                  <a:gd name="T15" fmla="*/ 39 h 132"/>
                  <a:gd name="T16" fmla="*/ 54 w 117"/>
                  <a:gd name="T17" fmla="*/ 51 h 132"/>
                  <a:gd name="T18" fmla="*/ 61 w 117"/>
                  <a:gd name="T19" fmla="*/ 66 h 132"/>
                  <a:gd name="T20" fmla="*/ 62 w 117"/>
                  <a:gd name="T21" fmla="*/ 60 h 132"/>
                  <a:gd name="T22" fmla="*/ 61 w 117"/>
                  <a:gd name="T23" fmla="*/ 53 h 132"/>
                  <a:gd name="T24" fmla="*/ 57 w 117"/>
                  <a:gd name="T25" fmla="*/ 44 h 132"/>
                  <a:gd name="T26" fmla="*/ 52 w 117"/>
                  <a:gd name="T27" fmla="*/ 37 h 132"/>
                  <a:gd name="T28" fmla="*/ 47 w 117"/>
                  <a:gd name="T29" fmla="*/ 29 h 132"/>
                  <a:gd name="T30" fmla="*/ 41 w 117"/>
                  <a:gd name="T31" fmla="*/ 23 h 132"/>
                  <a:gd name="T32" fmla="*/ 36 w 117"/>
                  <a:gd name="T33" fmla="*/ 18 h 132"/>
                  <a:gd name="T34" fmla="*/ 31 w 117"/>
                  <a:gd name="T35" fmla="*/ 16 h 132"/>
                  <a:gd name="T36" fmla="*/ 36 w 117"/>
                  <a:gd name="T37" fmla="*/ 14 h 132"/>
                  <a:gd name="T38" fmla="*/ 41 w 117"/>
                  <a:gd name="T39" fmla="*/ 14 h 132"/>
                  <a:gd name="T40" fmla="*/ 47 w 117"/>
                  <a:gd name="T41" fmla="*/ 13 h 132"/>
                  <a:gd name="T42" fmla="*/ 52 w 117"/>
                  <a:gd name="T43" fmla="*/ 13 h 132"/>
                  <a:gd name="T44" fmla="*/ 55 w 117"/>
                  <a:gd name="T45" fmla="*/ 12 h 132"/>
                  <a:gd name="T46" fmla="*/ 57 w 117"/>
                  <a:gd name="T47" fmla="*/ 11 h 132"/>
                  <a:gd name="T48" fmla="*/ 60 w 117"/>
                  <a:gd name="T49" fmla="*/ 11 h 132"/>
                  <a:gd name="T50" fmla="*/ 60 w 117"/>
                  <a:gd name="T51" fmla="*/ 11 h 132"/>
                  <a:gd name="T52" fmla="*/ 39 w 117"/>
                  <a:gd name="T53" fmla="*/ 0 h 132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117" h="132">
                    <a:moveTo>
                      <a:pt x="75" y="0"/>
                    </a:moveTo>
                    <a:lnTo>
                      <a:pt x="0" y="25"/>
                    </a:lnTo>
                    <a:lnTo>
                      <a:pt x="3" y="26"/>
                    </a:lnTo>
                    <a:lnTo>
                      <a:pt x="14" y="29"/>
                    </a:lnTo>
                    <a:lnTo>
                      <a:pt x="29" y="36"/>
                    </a:lnTo>
                    <a:lnTo>
                      <a:pt x="46" y="47"/>
                    </a:lnTo>
                    <a:lnTo>
                      <a:pt x="66" y="62"/>
                    </a:lnTo>
                    <a:lnTo>
                      <a:pt x="84" y="80"/>
                    </a:lnTo>
                    <a:lnTo>
                      <a:pt x="102" y="103"/>
                    </a:lnTo>
                    <a:lnTo>
                      <a:pt x="116" y="132"/>
                    </a:lnTo>
                    <a:lnTo>
                      <a:pt x="117" y="120"/>
                    </a:lnTo>
                    <a:lnTo>
                      <a:pt x="115" y="107"/>
                    </a:lnTo>
                    <a:lnTo>
                      <a:pt x="108" y="90"/>
                    </a:lnTo>
                    <a:lnTo>
                      <a:pt x="99" y="74"/>
                    </a:lnTo>
                    <a:lnTo>
                      <a:pt x="89" y="58"/>
                    </a:lnTo>
                    <a:lnTo>
                      <a:pt x="78" y="45"/>
                    </a:lnTo>
                    <a:lnTo>
                      <a:pt x="67" y="36"/>
                    </a:lnTo>
                    <a:lnTo>
                      <a:pt x="58" y="32"/>
                    </a:lnTo>
                    <a:lnTo>
                      <a:pt x="69" y="29"/>
                    </a:lnTo>
                    <a:lnTo>
                      <a:pt x="79" y="28"/>
                    </a:lnTo>
                    <a:lnTo>
                      <a:pt x="89" y="26"/>
                    </a:lnTo>
                    <a:lnTo>
                      <a:pt x="98" y="25"/>
                    </a:lnTo>
                    <a:lnTo>
                      <a:pt x="105" y="24"/>
                    </a:lnTo>
                    <a:lnTo>
                      <a:pt x="109" y="22"/>
                    </a:lnTo>
                    <a:lnTo>
                      <a:pt x="113" y="21"/>
                    </a:lnTo>
                    <a:lnTo>
                      <a:pt x="114" y="2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0" name="Freeform 14"/>
              <p:cNvSpPr>
                <a:spLocks/>
              </p:cNvSpPr>
              <p:nvPr userDrawn="1"/>
            </p:nvSpPr>
            <p:spPr bwMode="ltGray">
              <a:xfrm rot="373331" flipH="1">
                <a:off x="289" y="3133"/>
                <a:ext cx="21" cy="55"/>
              </a:xfrm>
              <a:custGeom>
                <a:avLst/>
                <a:gdLst>
                  <a:gd name="T0" fmla="*/ 15 w 29"/>
                  <a:gd name="T1" fmla="*/ 0 h 77"/>
                  <a:gd name="T2" fmla="*/ 12 w 29"/>
                  <a:gd name="T3" fmla="*/ 0 h 77"/>
                  <a:gd name="T4" fmla="*/ 9 w 29"/>
                  <a:gd name="T5" fmla="*/ 2 h 77"/>
                  <a:gd name="T6" fmla="*/ 5 w 29"/>
                  <a:gd name="T7" fmla="*/ 4 h 77"/>
                  <a:gd name="T8" fmla="*/ 2 w 29"/>
                  <a:gd name="T9" fmla="*/ 10 h 77"/>
                  <a:gd name="T10" fmla="*/ 1 w 29"/>
                  <a:gd name="T11" fmla="*/ 15 h 77"/>
                  <a:gd name="T12" fmla="*/ 0 w 29"/>
                  <a:gd name="T13" fmla="*/ 22 h 77"/>
                  <a:gd name="T14" fmla="*/ 1 w 29"/>
                  <a:gd name="T15" fmla="*/ 31 h 77"/>
                  <a:gd name="T16" fmla="*/ 6 w 29"/>
                  <a:gd name="T17" fmla="*/ 39 h 77"/>
                  <a:gd name="T18" fmla="*/ 8 w 29"/>
                  <a:gd name="T19" fmla="*/ 27 h 77"/>
                  <a:gd name="T20" fmla="*/ 10 w 29"/>
                  <a:gd name="T21" fmla="*/ 19 h 77"/>
                  <a:gd name="T22" fmla="*/ 12 w 29"/>
                  <a:gd name="T23" fmla="*/ 11 h 77"/>
                  <a:gd name="T24" fmla="*/ 15 w 29"/>
                  <a:gd name="T25" fmla="*/ 0 h 7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9" h="77">
                    <a:moveTo>
                      <a:pt x="29" y="0"/>
                    </a:moveTo>
                    <a:lnTo>
                      <a:pt x="23" y="0"/>
                    </a:lnTo>
                    <a:lnTo>
                      <a:pt x="16" y="4"/>
                    </a:lnTo>
                    <a:lnTo>
                      <a:pt x="9" y="9"/>
                    </a:lnTo>
                    <a:lnTo>
                      <a:pt x="4" y="19"/>
                    </a:lnTo>
                    <a:lnTo>
                      <a:pt x="1" y="30"/>
                    </a:lnTo>
                    <a:lnTo>
                      <a:pt x="0" y="44"/>
                    </a:lnTo>
                    <a:lnTo>
                      <a:pt x="3" y="60"/>
                    </a:lnTo>
                    <a:lnTo>
                      <a:pt x="11" y="77"/>
                    </a:lnTo>
                    <a:lnTo>
                      <a:pt x="15" y="53"/>
                    </a:lnTo>
                    <a:lnTo>
                      <a:pt x="19" y="37"/>
                    </a:lnTo>
                    <a:lnTo>
                      <a:pt x="23" y="2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091" name="Group 15"/>
              <p:cNvGrpSpPr>
                <a:grpSpLocks/>
              </p:cNvGrpSpPr>
              <p:nvPr userDrawn="1"/>
            </p:nvGrpSpPr>
            <p:grpSpPr bwMode="auto">
              <a:xfrm rot="10886446" flipH="1">
                <a:off x="335" y="3251"/>
                <a:ext cx="608" cy="369"/>
                <a:chOff x="-366" y="1704"/>
                <a:chExt cx="608" cy="369"/>
              </a:xfrm>
            </p:grpSpPr>
            <p:sp>
              <p:nvSpPr>
                <p:cNvPr id="2092" name="Freeform 16"/>
                <p:cNvSpPr>
                  <a:spLocks/>
                </p:cNvSpPr>
                <p:nvPr userDrawn="1"/>
              </p:nvSpPr>
              <p:spPr bwMode="ltGray">
                <a:xfrm rot="4200091">
                  <a:off x="-243" y="1807"/>
                  <a:ext cx="143" cy="390"/>
                </a:xfrm>
                <a:custGeom>
                  <a:avLst/>
                  <a:gdLst>
                    <a:gd name="T0" fmla="*/ 6 w 207"/>
                    <a:gd name="T1" fmla="*/ 21 h 564"/>
                    <a:gd name="T2" fmla="*/ 3 w 207"/>
                    <a:gd name="T3" fmla="*/ 35 h 564"/>
                    <a:gd name="T4" fmla="*/ 1 w 207"/>
                    <a:gd name="T5" fmla="*/ 47 h 564"/>
                    <a:gd name="T6" fmla="*/ 0 w 207"/>
                    <a:gd name="T7" fmla="*/ 59 h 564"/>
                    <a:gd name="T8" fmla="*/ 0 w 207"/>
                    <a:gd name="T9" fmla="*/ 72 h 564"/>
                    <a:gd name="T10" fmla="*/ 1 w 207"/>
                    <a:gd name="T11" fmla="*/ 86 h 564"/>
                    <a:gd name="T12" fmla="*/ 3 w 207"/>
                    <a:gd name="T13" fmla="*/ 101 h 564"/>
                    <a:gd name="T14" fmla="*/ 8 w 207"/>
                    <a:gd name="T15" fmla="*/ 118 h 564"/>
                    <a:gd name="T16" fmla="*/ 14 w 207"/>
                    <a:gd name="T17" fmla="*/ 137 h 564"/>
                    <a:gd name="T18" fmla="*/ 21 w 207"/>
                    <a:gd name="T19" fmla="*/ 156 h 564"/>
                    <a:gd name="T20" fmla="*/ 29 w 207"/>
                    <a:gd name="T21" fmla="*/ 174 h 564"/>
                    <a:gd name="T22" fmla="*/ 39 w 207"/>
                    <a:gd name="T23" fmla="*/ 194 h 564"/>
                    <a:gd name="T24" fmla="*/ 50 w 207"/>
                    <a:gd name="T25" fmla="*/ 213 h 564"/>
                    <a:gd name="T26" fmla="*/ 63 w 207"/>
                    <a:gd name="T27" fmla="*/ 231 h 564"/>
                    <a:gd name="T28" fmla="*/ 75 w 207"/>
                    <a:gd name="T29" fmla="*/ 247 h 564"/>
                    <a:gd name="T30" fmla="*/ 87 w 207"/>
                    <a:gd name="T31" fmla="*/ 260 h 564"/>
                    <a:gd name="T32" fmla="*/ 99 w 207"/>
                    <a:gd name="T33" fmla="*/ 270 h 564"/>
                    <a:gd name="T34" fmla="*/ 77 w 207"/>
                    <a:gd name="T35" fmla="*/ 239 h 564"/>
                    <a:gd name="T36" fmla="*/ 61 w 207"/>
                    <a:gd name="T37" fmla="*/ 214 h 564"/>
                    <a:gd name="T38" fmla="*/ 49 w 207"/>
                    <a:gd name="T39" fmla="*/ 194 h 564"/>
                    <a:gd name="T40" fmla="*/ 41 w 207"/>
                    <a:gd name="T41" fmla="*/ 176 h 564"/>
                    <a:gd name="T42" fmla="*/ 36 w 207"/>
                    <a:gd name="T43" fmla="*/ 161 h 564"/>
                    <a:gd name="T44" fmla="*/ 32 w 207"/>
                    <a:gd name="T45" fmla="*/ 148 h 564"/>
                    <a:gd name="T46" fmla="*/ 30 w 207"/>
                    <a:gd name="T47" fmla="*/ 136 h 564"/>
                    <a:gd name="T48" fmla="*/ 27 w 207"/>
                    <a:gd name="T49" fmla="*/ 124 h 564"/>
                    <a:gd name="T50" fmla="*/ 21 w 207"/>
                    <a:gd name="T51" fmla="*/ 98 h 564"/>
                    <a:gd name="T52" fmla="*/ 19 w 207"/>
                    <a:gd name="T53" fmla="*/ 67 h 564"/>
                    <a:gd name="T54" fmla="*/ 21 w 207"/>
                    <a:gd name="T55" fmla="*/ 33 h 564"/>
                    <a:gd name="T56" fmla="*/ 24 w 207"/>
                    <a:gd name="T57" fmla="*/ 0 h 564"/>
                    <a:gd name="T58" fmla="*/ 6 w 207"/>
                    <a:gd name="T59" fmla="*/ 21 h 564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207" h="564">
                      <a:moveTo>
                        <a:pt x="12" y="44"/>
                      </a:moveTo>
                      <a:lnTo>
                        <a:pt x="6" y="72"/>
                      </a:lnTo>
                      <a:lnTo>
                        <a:pt x="3" y="99"/>
                      </a:lnTo>
                      <a:lnTo>
                        <a:pt x="0" y="125"/>
                      </a:lnTo>
                      <a:lnTo>
                        <a:pt x="0" y="151"/>
                      </a:lnTo>
                      <a:lnTo>
                        <a:pt x="3" y="180"/>
                      </a:lnTo>
                      <a:lnTo>
                        <a:pt x="7" y="211"/>
                      </a:lnTo>
                      <a:lnTo>
                        <a:pt x="16" y="247"/>
                      </a:lnTo>
                      <a:lnTo>
                        <a:pt x="29" y="287"/>
                      </a:lnTo>
                      <a:lnTo>
                        <a:pt x="43" y="325"/>
                      </a:lnTo>
                      <a:lnTo>
                        <a:pt x="61" y="364"/>
                      </a:lnTo>
                      <a:lnTo>
                        <a:pt x="83" y="406"/>
                      </a:lnTo>
                      <a:lnTo>
                        <a:pt x="106" y="446"/>
                      </a:lnTo>
                      <a:lnTo>
                        <a:pt x="132" y="483"/>
                      </a:lnTo>
                      <a:lnTo>
                        <a:pt x="157" y="516"/>
                      </a:lnTo>
                      <a:lnTo>
                        <a:pt x="182" y="544"/>
                      </a:lnTo>
                      <a:lnTo>
                        <a:pt x="207" y="564"/>
                      </a:lnTo>
                      <a:lnTo>
                        <a:pt x="160" y="501"/>
                      </a:lnTo>
                      <a:lnTo>
                        <a:pt x="127" y="448"/>
                      </a:lnTo>
                      <a:lnTo>
                        <a:pt x="103" y="405"/>
                      </a:lnTo>
                      <a:lnTo>
                        <a:pt x="87" y="368"/>
                      </a:lnTo>
                      <a:lnTo>
                        <a:pt x="75" y="337"/>
                      </a:lnTo>
                      <a:lnTo>
                        <a:pt x="68" y="309"/>
                      </a:lnTo>
                      <a:lnTo>
                        <a:pt x="63" y="285"/>
                      </a:lnTo>
                      <a:lnTo>
                        <a:pt x="56" y="261"/>
                      </a:lnTo>
                      <a:lnTo>
                        <a:pt x="44" y="205"/>
                      </a:lnTo>
                      <a:lnTo>
                        <a:pt x="41" y="140"/>
                      </a:lnTo>
                      <a:lnTo>
                        <a:pt x="43" y="68"/>
                      </a:lnTo>
                      <a:lnTo>
                        <a:pt x="50" y="0"/>
                      </a:lnTo>
                      <a:lnTo>
                        <a:pt x="12" y="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93" name="Freeform 17"/>
                <p:cNvSpPr>
                  <a:spLocks/>
                </p:cNvSpPr>
                <p:nvPr userDrawn="1"/>
              </p:nvSpPr>
              <p:spPr bwMode="ltGray">
                <a:xfrm rot="4200091">
                  <a:off x="124" y="1761"/>
                  <a:ext cx="33" cy="160"/>
                </a:xfrm>
                <a:custGeom>
                  <a:avLst/>
                  <a:gdLst>
                    <a:gd name="T0" fmla="*/ 0 w 47"/>
                    <a:gd name="T1" fmla="*/ 9 h 232"/>
                    <a:gd name="T2" fmla="*/ 7 w 47"/>
                    <a:gd name="T3" fmla="*/ 26 h 232"/>
                    <a:gd name="T4" fmla="*/ 11 w 47"/>
                    <a:gd name="T5" fmla="*/ 48 h 232"/>
                    <a:gd name="T6" fmla="*/ 12 w 47"/>
                    <a:gd name="T7" fmla="*/ 76 h 232"/>
                    <a:gd name="T8" fmla="*/ 9 w 47"/>
                    <a:gd name="T9" fmla="*/ 110 h 232"/>
                    <a:gd name="T10" fmla="*/ 22 w 47"/>
                    <a:gd name="T11" fmla="*/ 103 h 232"/>
                    <a:gd name="T12" fmla="*/ 23 w 47"/>
                    <a:gd name="T13" fmla="*/ 85 h 232"/>
                    <a:gd name="T14" fmla="*/ 23 w 47"/>
                    <a:gd name="T15" fmla="*/ 67 h 232"/>
                    <a:gd name="T16" fmla="*/ 22 w 47"/>
                    <a:gd name="T17" fmla="*/ 49 h 232"/>
                    <a:gd name="T18" fmla="*/ 20 w 47"/>
                    <a:gd name="T19" fmla="*/ 34 h 232"/>
                    <a:gd name="T20" fmla="*/ 18 w 47"/>
                    <a:gd name="T21" fmla="*/ 25 h 232"/>
                    <a:gd name="T22" fmla="*/ 14 w 47"/>
                    <a:gd name="T23" fmla="*/ 16 h 232"/>
                    <a:gd name="T24" fmla="*/ 11 w 47"/>
                    <a:gd name="T25" fmla="*/ 8 h 232"/>
                    <a:gd name="T26" fmla="*/ 6 w 47"/>
                    <a:gd name="T27" fmla="*/ 0 h 232"/>
                    <a:gd name="T28" fmla="*/ 0 w 47"/>
                    <a:gd name="T29" fmla="*/ 9 h 232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47" h="232">
                      <a:moveTo>
                        <a:pt x="0" y="19"/>
                      </a:moveTo>
                      <a:lnTo>
                        <a:pt x="14" y="55"/>
                      </a:lnTo>
                      <a:lnTo>
                        <a:pt x="22" y="101"/>
                      </a:lnTo>
                      <a:lnTo>
                        <a:pt x="24" y="159"/>
                      </a:lnTo>
                      <a:lnTo>
                        <a:pt x="19" y="232"/>
                      </a:lnTo>
                      <a:lnTo>
                        <a:pt x="45" y="217"/>
                      </a:lnTo>
                      <a:lnTo>
                        <a:pt x="47" y="178"/>
                      </a:lnTo>
                      <a:lnTo>
                        <a:pt x="47" y="140"/>
                      </a:lnTo>
                      <a:lnTo>
                        <a:pt x="45" y="103"/>
                      </a:lnTo>
                      <a:lnTo>
                        <a:pt x="41" y="71"/>
                      </a:lnTo>
                      <a:lnTo>
                        <a:pt x="36" y="52"/>
                      </a:lnTo>
                      <a:lnTo>
                        <a:pt x="29" y="34"/>
                      </a:lnTo>
                      <a:lnTo>
                        <a:pt x="22" y="17"/>
                      </a:lnTo>
                      <a:lnTo>
                        <a:pt x="13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94" name="Freeform 18"/>
                <p:cNvSpPr>
                  <a:spLocks/>
                </p:cNvSpPr>
                <p:nvPr userDrawn="1"/>
              </p:nvSpPr>
              <p:spPr bwMode="ltGray">
                <a:xfrm rot="4200091">
                  <a:off x="156" y="1723"/>
                  <a:ext cx="60" cy="28"/>
                </a:xfrm>
                <a:custGeom>
                  <a:avLst/>
                  <a:gdLst>
                    <a:gd name="T0" fmla="*/ 41 w 87"/>
                    <a:gd name="T1" fmla="*/ 11 h 40"/>
                    <a:gd name="T2" fmla="*/ 37 w 87"/>
                    <a:gd name="T3" fmla="*/ 8 h 40"/>
                    <a:gd name="T4" fmla="*/ 32 w 87"/>
                    <a:gd name="T5" fmla="*/ 6 h 40"/>
                    <a:gd name="T6" fmla="*/ 28 w 87"/>
                    <a:gd name="T7" fmla="*/ 4 h 40"/>
                    <a:gd name="T8" fmla="*/ 22 w 87"/>
                    <a:gd name="T9" fmla="*/ 3 h 40"/>
                    <a:gd name="T10" fmla="*/ 18 w 87"/>
                    <a:gd name="T11" fmla="*/ 1 h 40"/>
                    <a:gd name="T12" fmla="*/ 12 w 87"/>
                    <a:gd name="T13" fmla="*/ 1 h 40"/>
                    <a:gd name="T14" fmla="*/ 6 w 87"/>
                    <a:gd name="T15" fmla="*/ 0 h 40"/>
                    <a:gd name="T16" fmla="*/ 0 w 87"/>
                    <a:gd name="T17" fmla="*/ 1 h 40"/>
                    <a:gd name="T18" fmla="*/ 3 w 87"/>
                    <a:gd name="T19" fmla="*/ 3 h 40"/>
                    <a:gd name="T20" fmla="*/ 7 w 87"/>
                    <a:gd name="T21" fmla="*/ 5 h 40"/>
                    <a:gd name="T22" fmla="*/ 10 w 87"/>
                    <a:gd name="T23" fmla="*/ 7 h 40"/>
                    <a:gd name="T24" fmla="*/ 16 w 87"/>
                    <a:gd name="T25" fmla="*/ 9 h 40"/>
                    <a:gd name="T26" fmla="*/ 20 w 87"/>
                    <a:gd name="T27" fmla="*/ 11 h 40"/>
                    <a:gd name="T28" fmla="*/ 25 w 87"/>
                    <a:gd name="T29" fmla="*/ 13 h 40"/>
                    <a:gd name="T30" fmla="*/ 30 w 87"/>
                    <a:gd name="T31" fmla="*/ 16 h 40"/>
                    <a:gd name="T32" fmla="*/ 35 w 87"/>
                    <a:gd name="T33" fmla="*/ 20 h 40"/>
                    <a:gd name="T34" fmla="*/ 41 w 87"/>
                    <a:gd name="T35" fmla="*/ 11 h 40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87" h="40">
                      <a:moveTo>
                        <a:pt x="87" y="22"/>
                      </a:moveTo>
                      <a:lnTo>
                        <a:pt x="77" y="17"/>
                      </a:lnTo>
                      <a:lnTo>
                        <a:pt x="68" y="12"/>
                      </a:lnTo>
                      <a:lnTo>
                        <a:pt x="58" y="7"/>
                      </a:lnTo>
                      <a:lnTo>
                        <a:pt x="47" y="5"/>
                      </a:lnTo>
                      <a:lnTo>
                        <a:pt x="37" y="3"/>
                      </a:lnTo>
                      <a:lnTo>
                        <a:pt x="26" y="2"/>
                      </a:lnTo>
                      <a:lnTo>
                        <a:pt x="13" y="0"/>
                      </a:lnTo>
                      <a:lnTo>
                        <a:pt x="0" y="2"/>
                      </a:lnTo>
                      <a:lnTo>
                        <a:pt x="6" y="6"/>
                      </a:lnTo>
                      <a:lnTo>
                        <a:pt x="14" y="10"/>
                      </a:lnTo>
                      <a:lnTo>
                        <a:pt x="22" y="14"/>
                      </a:lnTo>
                      <a:lnTo>
                        <a:pt x="33" y="18"/>
                      </a:lnTo>
                      <a:lnTo>
                        <a:pt x="42" y="22"/>
                      </a:lnTo>
                      <a:lnTo>
                        <a:pt x="52" y="27"/>
                      </a:lnTo>
                      <a:lnTo>
                        <a:pt x="64" y="33"/>
                      </a:lnTo>
                      <a:lnTo>
                        <a:pt x="74" y="40"/>
                      </a:lnTo>
                      <a:lnTo>
                        <a:pt x="87" y="2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2060" name="Group 19"/>
            <p:cNvGrpSpPr>
              <a:grpSpLocks/>
            </p:cNvGrpSpPr>
            <p:nvPr/>
          </p:nvGrpSpPr>
          <p:grpSpPr bwMode="auto">
            <a:xfrm rot="6248562">
              <a:off x="343" y="3854"/>
              <a:ext cx="392" cy="424"/>
              <a:chOff x="1727" y="866"/>
              <a:chExt cx="129" cy="157"/>
            </a:xfrm>
          </p:grpSpPr>
          <p:sp>
            <p:nvSpPr>
              <p:cNvPr id="2083" name="Freeform 20"/>
              <p:cNvSpPr>
                <a:spLocks/>
              </p:cNvSpPr>
              <p:nvPr userDrawn="1"/>
            </p:nvSpPr>
            <p:spPr bwMode="ltGray">
              <a:xfrm>
                <a:off x="1727" y="868"/>
                <a:ext cx="41" cy="59"/>
              </a:xfrm>
              <a:custGeom>
                <a:avLst/>
                <a:gdLst>
                  <a:gd name="T0" fmla="*/ 20 w 83"/>
                  <a:gd name="T1" fmla="*/ 7 h 117"/>
                  <a:gd name="T2" fmla="*/ 6 w 83"/>
                  <a:gd name="T3" fmla="*/ 0 h 117"/>
                  <a:gd name="T4" fmla="*/ 0 w 83"/>
                  <a:gd name="T5" fmla="*/ 30 h 117"/>
                  <a:gd name="T6" fmla="*/ 20 w 83"/>
                  <a:gd name="T7" fmla="*/ 7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4" name="Freeform 21"/>
              <p:cNvSpPr>
                <a:spLocks/>
              </p:cNvSpPr>
              <p:nvPr userDrawn="1"/>
            </p:nvSpPr>
            <p:spPr bwMode="ltGray">
              <a:xfrm>
                <a:off x="1786" y="896"/>
                <a:ext cx="70" cy="49"/>
              </a:xfrm>
              <a:custGeom>
                <a:avLst/>
                <a:gdLst>
                  <a:gd name="T0" fmla="*/ 0 w 140"/>
                  <a:gd name="T1" fmla="*/ 25 h 98"/>
                  <a:gd name="T2" fmla="*/ 30 w 140"/>
                  <a:gd name="T3" fmla="*/ 0 h 98"/>
                  <a:gd name="T4" fmla="*/ 35 w 140"/>
                  <a:gd name="T5" fmla="*/ 13 h 98"/>
                  <a:gd name="T6" fmla="*/ 0 w 140"/>
                  <a:gd name="T7" fmla="*/ 25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5" name="Freeform 2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2 h 49"/>
                  <a:gd name="T2" fmla="*/ 37 w 145"/>
                  <a:gd name="T3" fmla="*/ 0 h 49"/>
                  <a:gd name="T4" fmla="*/ 33 w 145"/>
                  <a:gd name="T5" fmla="*/ 13 h 49"/>
                  <a:gd name="T6" fmla="*/ 0 w 145"/>
                  <a:gd name="T7" fmla="*/ 2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061" name="Group 23"/>
            <p:cNvGrpSpPr>
              <a:grpSpLocks/>
            </p:cNvGrpSpPr>
            <p:nvPr/>
          </p:nvGrpSpPr>
          <p:grpSpPr bwMode="auto">
            <a:xfrm rot="5003157">
              <a:off x="249" y="1102"/>
              <a:ext cx="412" cy="500"/>
              <a:chOff x="1727" y="866"/>
              <a:chExt cx="129" cy="157"/>
            </a:xfrm>
          </p:grpSpPr>
          <p:sp>
            <p:nvSpPr>
              <p:cNvPr id="2080" name="Freeform 2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20 w 83"/>
                  <a:gd name="T1" fmla="*/ 7 h 117"/>
                  <a:gd name="T2" fmla="*/ 6 w 83"/>
                  <a:gd name="T3" fmla="*/ 0 h 117"/>
                  <a:gd name="T4" fmla="*/ 0 w 83"/>
                  <a:gd name="T5" fmla="*/ 30 h 117"/>
                  <a:gd name="T6" fmla="*/ 20 w 83"/>
                  <a:gd name="T7" fmla="*/ 7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1" name="Freeform 2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25 h 98"/>
                  <a:gd name="T2" fmla="*/ 30 w 140"/>
                  <a:gd name="T3" fmla="*/ 0 h 98"/>
                  <a:gd name="T4" fmla="*/ 35 w 140"/>
                  <a:gd name="T5" fmla="*/ 13 h 98"/>
                  <a:gd name="T6" fmla="*/ 0 w 140"/>
                  <a:gd name="T7" fmla="*/ 25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2" name="Freeform 2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2 h 49"/>
                  <a:gd name="T2" fmla="*/ 37 w 145"/>
                  <a:gd name="T3" fmla="*/ 0 h 49"/>
                  <a:gd name="T4" fmla="*/ 33 w 145"/>
                  <a:gd name="T5" fmla="*/ 13 h 49"/>
                  <a:gd name="T6" fmla="*/ 0 w 145"/>
                  <a:gd name="T7" fmla="*/ 2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062" name="Group 27"/>
            <p:cNvGrpSpPr>
              <a:grpSpLocks/>
            </p:cNvGrpSpPr>
            <p:nvPr/>
          </p:nvGrpSpPr>
          <p:grpSpPr bwMode="auto">
            <a:xfrm>
              <a:off x="815" y="0"/>
              <a:ext cx="345" cy="367"/>
              <a:chOff x="1727" y="866"/>
              <a:chExt cx="129" cy="157"/>
            </a:xfrm>
          </p:grpSpPr>
          <p:sp>
            <p:nvSpPr>
              <p:cNvPr id="2077" name="Freeform 2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20 w 83"/>
                  <a:gd name="T1" fmla="*/ 7 h 117"/>
                  <a:gd name="T2" fmla="*/ 6 w 83"/>
                  <a:gd name="T3" fmla="*/ 0 h 117"/>
                  <a:gd name="T4" fmla="*/ 0 w 83"/>
                  <a:gd name="T5" fmla="*/ 30 h 117"/>
                  <a:gd name="T6" fmla="*/ 20 w 83"/>
                  <a:gd name="T7" fmla="*/ 7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8" name="Freeform 2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25 h 98"/>
                  <a:gd name="T2" fmla="*/ 30 w 140"/>
                  <a:gd name="T3" fmla="*/ 0 h 98"/>
                  <a:gd name="T4" fmla="*/ 35 w 140"/>
                  <a:gd name="T5" fmla="*/ 13 h 98"/>
                  <a:gd name="T6" fmla="*/ 0 w 140"/>
                  <a:gd name="T7" fmla="*/ 25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9" name="Freeform 3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2 h 49"/>
                  <a:gd name="T2" fmla="*/ 37 w 145"/>
                  <a:gd name="T3" fmla="*/ 0 h 49"/>
                  <a:gd name="T4" fmla="*/ 33 w 145"/>
                  <a:gd name="T5" fmla="*/ 13 h 49"/>
                  <a:gd name="T6" fmla="*/ 0 w 145"/>
                  <a:gd name="T7" fmla="*/ 2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063" name="Freeform 31"/>
            <p:cNvSpPr>
              <a:spLocks/>
            </p:cNvSpPr>
            <p:nvPr/>
          </p:nvSpPr>
          <p:spPr bwMode="ltGray">
            <a:xfrm>
              <a:off x="87" y="94"/>
              <a:ext cx="699" cy="756"/>
            </a:xfrm>
            <a:custGeom>
              <a:avLst/>
              <a:gdLst>
                <a:gd name="T0" fmla="*/ 1 w 699"/>
                <a:gd name="T1" fmla="*/ 392 h 756"/>
                <a:gd name="T2" fmla="*/ 3 w 699"/>
                <a:gd name="T3" fmla="*/ 252 h 756"/>
                <a:gd name="T4" fmla="*/ 21 w 699"/>
                <a:gd name="T5" fmla="*/ 210 h 756"/>
                <a:gd name="T6" fmla="*/ 29 w 699"/>
                <a:gd name="T7" fmla="*/ 182 h 756"/>
                <a:gd name="T8" fmla="*/ 39 w 699"/>
                <a:gd name="T9" fmla="*/ 154 h 756"/>
                <a:gd name="T10" fmla="*/ 51 w 699"/>
                <a:gd name="T11" fmla="*/ 138 h 756"/>
                <a:gd name="T12" fmla="*/ 111 w 699"/>
                <a:gd name="T13" fmla="*/ 74 h 756"/>
                <a:gd name="T14" fmla="*/ 169 w 699"/>
                <a:gd name="T15" fmla="*/ 30 h 756"/>
                <a:gd name="T16" fmla="*/ 225 w 699"/>
                <a:gd name="T17" fmla="*/ 10 h 756"/>
                <a:gd name="T18" fmla="*/ 249 w 699"/>
                <a:gd name="T19" fmla="*/ 4 h 756"/>
                <a:gd name="T20" fmla="*/ 265 w 699"/>
                <a:gd name="T21" fmla="*/ 0 h 756"/>
                <a:gd name="T22" fmla="*/ 357 w 699"/>
                <a:gd name="T23" fmla="*/ 2 h 756"/>
                <a:gd name="T24" fmla="*/ 385 w 699"/>
                <a:gd name="T25" fmla="*/ 6 h 756"/>
                <a:gd name="T26" fmla="*/ 489 w 699"/>
                <a:gd name="T27" fmla="*/ 40 h 756"/>
                <a:gd name="T28" fmla="*/ 619 w 699"/>
                <a:gd name="T29" fmla="*/ 128 h 756"/>
                <a:gd name="T30" fmla="*/ 653 w 699"/>
                <a:gd name="T31" fmla="*/ 178 h 756"/>
                <a:gd name="T32" fmla="*/ 693 w 699"/>
                <a:gd name="T33" fmla="*/ 322 h 756"/>
                <a:gd name="T34" fmla="*/ 687 w 699"/>
                <a:gd name="T35" fmla="*/ 434 h 756"/>
                <a:gd name="T36" fmla="*/ 665 w 699"/>
                <a:gd name="T37" fmla="*/ 538 h 756"/>
                <a:gd name="T38" fmla="*/ 639 w 699"/>
                <a:gd name="T39" fmla="*/ 564 h 756"/>
                <a:gd name="T40" fmla="*/ 631 w 699"/>
                <a:gd name="T41" fmla="*/ 580 h 756"/>
                <a:gd name="T42" fmla="*/ 607 w 699"/>
                <a:gd name="T43" fmla="*/ 588 h 756"/>
                <a:gd name="T44" fmla="*/ 473 w 699"/>
                <a:gd name="T45" fmla="*/ 664 h 756"/>
                <a:gd name="T46" fmla="*/ 449 w 699"/>
                <a:gd name="T47" fmla="*/ 678 h 756"/>
                <a:gd name="T48" fmla="*/ 405 w 699"/>
                <a:gd name="T49" fmla="*/ 684 h 756"/>
                <a:gd name="T50" fmla="*/ 375 w 699"/>
                <a:gd name="T51" fmla="*/ 690 h 756"/>
                <a:gd name="T52" fmla="*/ 267 w 699"/>
                <a:gd name="T53" fmla="*/ 684 h 756"/>
                <a:gd name="T54" fmla="*/ 259 w 699"/>
                <a:gd name="T55" fmla="*/ 722 h 756"/>
                <a:gd name="T56" fmla="*/ 241 w 699"/>
                <a:gd name="T57" fmla="*/ 756 h 756"/>
                <a:gd name="T58" fmla="*/ 185 w 699"/>
                <a:gd name="T59" fmla="*/ 728 h 756"/>
                <a:gd name="T60" fmla="*/ 163 w 699"/>
                <a:gd name="T61" fmla="*/ 720 h 756"/>
                <a:gd name="T62" fmla="*/ 151 w 699"/>
                <a:gd name="T63" fmla="*/ 716 h 756"/>
                <a:gd name="T64" fmla="*/ 195 w 699"/>
                <a:gd name="T65" fmla="*/ 674 h 756"/>
                <a:gd name="T66" fmla="*/ 211 w 699"/>
                <a:gd name="T67" fmla="*/ 644 h 756"/>
                <a:gd name="T68" fmla="*/ 209 w 699"/>
                <a:gd name="T69" fmla="*/ 626 h 756"/>
                <a:gd name="T70" fmla="*/ 195 w 699"/>
                <a:gd name="T71" fmla="*/ 620 h 756"/>
                <a:gd name="T72" fmla="*/ 165 w 699"/>
                <a:gd name="T73" fmla="*/ 596 h 756"/>
                <a:gd name="T74" fmla="*/ 99 w 699"/>
                <a:gd name="T75" fmla="*/ 534 h 756"/>
                <a:gd name="T76" fmla="*/ 61 w 699"/>
                <a:gd name="T77" fmla="*/ 506 h 756"/>
                <a:gd name="T78" fmla="*/ 23 w 699"/>
                <a:gd name="T79" fmla="*/ 470 h 756"/>
                <a:gd name="T80" fmla="*/ 7 w 699"/>
                <a:gd name="T81" fmla="*/ 434 h 756"/>
                <a:gd name="T82" fmla="*/ 5 w 699"/>
                <a:gd name="T83" fmla="*/ 396 h 756"/>
                <a:gd name="T84" fmla="*/ 1 w 699"/>
                <a:gd name="T85" fmla="*/ 392 h 75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99" h="756">
                  <a:moveTo>
                    <a:pt x="1" y="392"/>
                  </a:moveTo>
                  <a:cubicBezTo>
                    <a:pt x="2" y="345"/>
                    <a:pt x="2" y="299"/>
                    <a:pt x="3" y="252"/>
                  </a:cubicBezTo>
                  <a:cubicBezTo>
                    <a:pt x="3" y="238"/>
                    <a:pt x="16" y="224"/>
                    <a:pt x="21" y="210"/>
                  </a:cubicBezTo>
                  <a:cubicBezTo>
                    <a:pt x="24" y="202"/>
                    <a:pt x="29" y="182"/>
                    <a:pt x="29" y="182"/>
                  </a:cubicBezTo>
                  <a:cubicBezTo>
                    <a:pt x="32" y="173"/>
                    <a:pt x="34" y="163"/>
                    <a:pt x="39" y="154"/>
                  </a:cubicBezTo>
                  <a:cubicBezTo>
                    <a:pt x="42" y="148"/>
                    <a:pt x="51" y="138"/>
                    <a:pt x="51" y="138"/>
                  </a:cubicBezTo>
                  <a:cubicBezTo>
                    <a:pt x="58" y="116"/>
                    <a:pt x="88" y="82"/>
                    <a:pt x="111" y="74"/>
                  </a:cubicBezTo>
                  <a:cubicBezTo>
                    <a:pt x="128" y="61"/>
                    <a:pt x="149" y="37"/>
                    <a:pt x="169" y="30"/>
                  </a:cubicBezTo>
                  <a:cubicBezTo>
                    <a:pt x="182" y="17"/>
                    <a:pt x="207" y="15"/>
                    <a:pt x="225" y="10"/>
                  </a:cubicBezTo>
                  <a:cubicBezTo>
                    <a:pt x="233" y="8"/>
                    <a:pt x="241" y="6"/>
                    <a:pt x="249" y="4"/>
                  </a:cubicBezTo>
                  <a:cubicBezTo>
                    <a:pt x="254" y="3"/>
                    <a:pt x="265" y="0"/>
                    <a:pt x="265" y="0"/>
                  </a:cubicBezTo>
                  <a:cubicBezTo>
                    <a:pt x="296" y="1"/>
                    <a:pt x="326" y="0"/>
                    <a:pt x="357" y="2"/>
                  </a:cubicBezTo>
                  <a:cubicBezTo>
                    <a:pt x="366" y="2"/>
                    <a:pt x="385" y="6"/>
                    <a:pt x="385" y="6"/>
                  </a:cubicBezTo>
                  <a:cubicBezTo>
                    <a:pt x="417" y="17"/>
                    <a:pt x="463" y="14"/>
                    <a:pt x="489" y="40"/>
                  </a:cubicBezTo>
                  <a:cubicBezTo>
                    <a:pt x="528" y="60"/>
                    <a:pt x="592" y="105"/>
                    <a:pt x="619" y="128"/>
                  </a:cubicBezTo>
                  <a:cubicBezTo>
                    <a:pt x="635" y="134"/>
                    <a:pt x="643" y="164"/>
                    <a:pt x="653" y="178"/>
                  </a:cubicBezTo>
                  <a:cubicBezTo>
                    <a:pt x="667" y="234"/>
                    <a:pt x="687" y="265"/>
                    <a:pt x="693" y="322"/>
                  </a:cubicBezTo>
                  <a:cubicBezTo>
                    <a:pt x="699" y="365"/>
                    <a:pt x="692" y="398"/>
                    <a:pt x="687" y="434"/>
                  </a:cubicBezTo>
                  <a:cubicBezTo>
                    <a:pt x="686" y="469"/>
                    <a:pt x="691" y="510"/>
                    <a:pt x="665" y="538"/>
                  </a:cubicBezTo>
                  <a:cubicBezTo>
                    <a:pt x="657" y="547"/>
                    <a:pt x="644" y="553"/>
                    <a:pt x="639" y="564"/>
                  </a:cubicBezTo>
                  <a:cubicBezTo>
                    <a:pt x="636" y="569"/>
                    <a:pt x="636" y="576"/>
                    <a:pt x="631" y="580"/>
                  </a:cubicBezTo>
                  <a:cubicBezTo>
                    <a:pt x="624" y="585"/>
                    <a:pt x="607" y="588"/>
                    <a:pt x="607" y="588"/>
                  </a:cubicBezTo>
                  <a:cubicBezTo>
                    <a:pt x="581" y="602"/>
                    <a:pt x="499" y="649"/>
                    <a:pt x="473" y="664"/>
                  </a:cubicBezTo>
                  <a:cubicBezTo>
                    <a:pt x="465" y="666"/>
                    <a:pt x="449" y="678"/>
                    <a:pt x="449" y="678"/>
                  </a:cubicBezTo>
                  <a:cubicBezTo>
                    <a:pt x="438" y="685"/>
                    <a:pt x="417" y="679"/>
                    <a:pt x="405" y="684"/>
                  </a:cubicBezTo>
                  <a:cubicBezTo>
                    <a:pt x="396" y="687"/>
                    <a:pt x="385" y="688"/>
                    <a:pt x="375" y="690"/>
                  </a:cubicBezTo>
                  <a:cubicBezTo>
                    <a:pt x="328" y="689"/>
                    <a:pt x="307" y="687"/>
                    <a:pt x="267" y="684"/>
                  </a:cubicBezTo>
                  <a:cubicBezTo>
                    <a:pt x="249" y="690"/>
                    <a:pt x="264" y="683"/>
                    <a:pt x="259" y="722"/>
                  </a:cubicBezTo>
                  <a:cubicBezTo>
                    <a:pt x="258" y="733"/>
                    <a:pt x="250" y="750"/>
                    <a:pt x="241" y="756"/>
                  </a:cubicBezTo>
                  <a:cubicBezTo>
                    <a:pt x="218" y="752"/>
                    <a:pt x="207" y="735"/>
                    <a:pt x="185" y="728"/>
                  </a:cubicBezTo>
                  <a:cubicBezTo>
                    <a:pt x="176" y="725"/>
                    <a:pt x="171" y="724"/>
                    <a:pt x="163" y="720"/>
                  </a:cubicBezTo>
                  <a:cubicBezTo>
                    <a:pt x="159" y="718"/>
                    <a:pt x="151" y="716"/>
                    <a:pt x="151" y="716"/>
                  </a:cubicBezTo>
                  <a:cubicBezTo>
                    <a:pt x="157" y="695"/>
                    <a:pt x="180" y="689"/>
                    <a:pt x="195" y="674"/>
                  </a:cubicBezTo>
                  <a:cubicBezTo>
                    <a:pt x="198" y="665"/>
                    <a:pt x="205" y="652"/>
                    <a:pt x="211" y="644"/>
                  </a:cubicBezTo>
                  <a:cubicBezTo>
                    <a:pt x="210" y="638"/>
                    <a:pt x="212" y="631"/>
                    <a:pt x="209" y="626"/>
                  </a:cubicBezTo>
                  <a:cubicBezTo>
                    <a:pt x="207" y="621"/>
                    <a:pt x="199" y="623"/>
                    <a:pt x="195" y="620"/>
                  </a:cubicBezTo>
                  <a:cubicBezTo>
                    <a:pt x="185" y="612"/>
                    <a:pt x="173" y="606"/>
                    <a:pt x="165" y="596"/>
                  </a:cubicBezTo>
                  <a:cubicBezTo>
                    <a:pt x="146" y="573"/>
                    <a:pt x="123" y="552"/>
                    <a:pt x="99" y="534"/>
                  </a:cubicBezTo>
                  <a:cubicBezTo>
                    <a:pt x="87" y="525"/>
                    <a:pt x="72" y="517"/>
                    <a:pt x="61" y="506"/>
                  </a:cubicBezTo>
                  <a:cubicBezTo>
                    <a:pt x="49" y="494"/>
                    <a:pt x="37" y="480"/>
                    <a:pt x="23" y="470"/>
                  </a:cubicBezTo>
                  <a:cubicBezTo>
                    <a:pt x="13" y="456"/>
                    <a:pt x="10" y="451"/>
                    <a:pt x="7" y="434"/>
                  </a:cubicBezTo>
                  <a:cubicBezTo>
                    <a:pt x="6" y="421"/>
                    <a:pt x="7" y="408"/>
                    <a:pt x="5" y="396"/>
                  </a:cubicBezTo>
                  <a:cubicBezTo>
                    <a:pt x="5" y="394"/>
                    <a:pt x="0" y="391"/>
                    <a:pt x="1" y="392"/>
                  </a:cubicBez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4" name="Freeform 32"/>
            <p:cNvSpPr>
              <a:spLocks/>
            </p:cNvSpPr>
            <p:nvPr/>
          </p:nvSpPr>
          <p:spPr bwMode="ltGray">
            <a:xfrm rot="828663">
              <a:off x="242" y="3404"/>
              <a:ext cx="132" cy="167"/>
            </a:xfrm>
            <a:custGeom>
              <a:avLst/>
              <a:gdLst>
                <a:gd name="T0" fmla="*/ 0 w 109"/>
                <a:gd name="T1" fmla="*/ 0 h 156"/>
                <a:gd name="T2" fmla="*/ 7 w 109"/>
                <a:gd name="T3" fmla="*/ 1 h 156"/>
                <a:gd name="T4" fmla="*/ 27 w 109"/>
                <a:gd name="T5" fmla="*/ 5 h 156"/>
                <a:gd name="T6" fmla="*/ 54 w 109"/>
                <a:gd name="T7" fmla="*/ 14 h 156"/>
                <a:gd name="T8" fmla="*/ 85 w 109"/>
                <a:gd name="T9" fmla="*/ 28 h 156"/>
                <a:gd name="T10" fmla="*/ 114 w 109"/>
                <a:gd name="T11" fmla="*/ 50 h 156"/>
                <a:gd name="T12" fmla="*/ 140 w 109"/>
                <a:gd name="T13" fmla="*/ 81 h 156"/>
                <a:gd name="T14" fmla="*/ 157 w 109"/>
                <a:gd name="T15" fmla="*/ 124 h 156"/>
                <a:gd name="T16" fmla="*/ 160 w 109"/>
                <a:gd name="T17" fmla="*/ 179 h 156"/>
                <a:gd name="T18" fmla="*/ 154 w 109"/>
                <a:gd name="T19" fmla="*/ 179 h 156"/>
                <a:gd name="T20" fmla="*/ 145 w 109"/>
                <a:gd name="T21" fmla="*/ 179 h 156"/>
                <a:gd name="T22" fmla="*/ 137 w 109"/>
                <a:gd name="T23" fmla="*/ 179 h 156"/>
                <a:gd name="T24" fmla="*/ 127 w 109"/>
                <a:gd name="T25" fmla="*/ 177 h 156"/>
                <a:gd name="T26" fmla="*/ 119 w 109"/>
                <a:gd name="T27" fmla="*/ 176 h 156"/>
                <a:gd name="T28" fmla="*/ 109 w 109"/>
                <a:gd name="T29" fmla="*/ 172 h 156"/>
                <a:gd name="T30" fmla="*/ 97 w 109"/>
                <a:gd name="T31" fmla="*/ 166 h 156"/>
                <a:gd name="T32" fmla="*/ 85 w 109"/>
                <a:gd name="T33" fmla="*/ 160 h 156"/>
                <a:gd name="T34" fmla="*/ 78 w 109"/>
                <a:gd name="T35" fmla="*/ 145 h 156"/>
                <a:gd name="T36" fmla="*/ 78 w 109"/>
                <a:gd name="T37" fmla="*/ 127 h 156"/>
                <a:gd name="T38" fmla="*/ 82 w 109"/>
                <a:gd name="T39" fmla="*/ 110 h 156"/>
                <a:gd name="T40" fmla="*/ 86 w 109"/>
                <a:gd name="T41" fmla="*/ 92 h 156"/>
                <a:gd name="T42" fmla="*/ 82 w 109"/>
                <a:gd name="T43" fmla="*/ 71 h 156"/>
                <a:gd name="T44" fmla="*/ 70 w 109"/>
                <a:gd name="T45" fmla="*/ 49 h 156"/>
                <a:gd name="T46" fmla="*/ 46 w 109"/>
                <a:gd name="T47" fmla="*/ 27 h 156"/>
                <a:gd name="T48" fmla="*/ 0 w 109"/>
                <a:gd name="T49" fmla="*/ 0 h 1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5" name="Freeform 33"/>
            <p:cNvSpPr>
              <a:spLocks/>
            </p:cNvSpPr>
            <p:nvPr/>
          </p:nvSpPr>
          <p:spPr bwMode="ltGray">
            <a:xfrm rot="828663">
              <a:off x="266" y="3592"/>
              <a:ext cx="66" cy="43"/>
            </a:xfrm>
            <a:custGeom>
              <a:avLst/>
              <a:gdLst>
                <a:gd name="T0" fmla="*/ 0 w 54"/>
                <a:gd name="T1" fmla="*/ 0 h 40"/>
                <a:gd name="T2" fmla="*/ 1 w 54"/>
                <a:gd name="T3" fmla="*/ 1 h 40"/>
                <a:gd name="T4" fmla="*/ 9 w 54"/>
                <a:gd name="T5" fmla="*/ 3 h 40"/>
                <a:gd name="T6" fmla="*/ 20 w 54"/>
                <a:gd name="T7" fmla="*/ 10 h 40"/>
                <a:gd name="T8" fmla="*/ 32 w 54"/>
                <a:gd name="T9" fmla="*/ 14 h 40"/>
                <a:gd name="T10" fmla="*/ 43 w 54"/>
                <a:gd name="T11" fmla="*/ 17 h 40"/>
                <a:gd name="T12" fmla="*/ 56 w 54"/>
                <a:gd name="T13" fmla="*/ 19 h 40"/>
                <a:gd name="T14" fmla="*/ 68 w 54"/>
                <a:gd name="T15" fmla="*/ 20 h 40"/>
                <a:gd name="T16" fmla="*/ 81 w 54"/>
                <a:gd name="T17" fmla="*/ 18 h 40"/>
                <a:gd name="T18" fmla="*/ 79 w 54"/>
                <a:gd name="T19" fmla="*/ 29 h 40"/>
                <a:gd name="T20" fmla="*/ 75 w 54"/>
                <a:gd name="T21" fmla="*/ 38 h 40"/>
                <a:gd name="T22" fmla="*/ 66 w 54"/>
                <a:gd name="T23" fmla="*/ 44 h 40"/>
                <a:gd name="T24" fmla="*/ 55 w 54"/>
                <a:gd name="T25" fmla="*/ 46 h 40"/>
                <a:gd name="T26" fmla="*/ 42 w 54"/>
                <a:gd name="T27" fmla="*/ 45 h 40"/>
                <a:gd name="T28" fmla="*/ 28 w 54"/>
                <a:gd name="T29" fmla="*/ 37 h 40"/>
                <a:gd name="T30" fmla="*/ 15 w 54"/>
                <a:gd name="T31" fmla="*/ 24 h 40"/>
                <a:gd name="T32" fmla="*/ 0 w 54"/>
                <a:gd name="T33" fmla="*/ 0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6" name="Freeform 34"/>
            <p:cNvSpPr>
              <a:spLocks/>
            </p:cNvSpPr>
            <p:nvPr/>
          </p:nvSpPr>
          <p:spPr bwMode="ltGray">
            <a:xfrm>
              <a:off x="11" y="4110"/>
              <a:ext cx="118" cy="209"/>
            </a:xfrm>
            <a:custGeom>
              <a:avLst/>
              <a:gdLst>
                <a:gd name="T0" fmla="*/ 0 w 118"/>
                <a:gd name="T1" fmla="*/ 0 h 209"/>
                <a:gd name="T2" fmla="*/ 6 w 118"/>
                <a:gd name="T3" fmla="*/ 8 h 209"/>
                <a:gd name="T4" fmla="*/ 15 w 118"/>
                <a:gd name="T5" fmla="*/ 19 h 209"/>
                <a:gd name="T6" fmla="*/ 26 w 118"/>
                <a:gd name="T7" fmla="*/ 33 h 209"/>
                <a:gd name="T8" fmla="*/ 38 w 118"/>
                <a:gd name="T9" fmla="*/ 51 h 209"/>
                <a:gd name="T10" fmla="*/ 54 w 118"/>
                <a:gd name="T11" fmla="*/ 72 h 209"/>
                <a:gd name="T12" fmla="*/ 67 w 118"/>
                <a:gd name="T13" fmla="*/ 94 h 209"/>
                <a:gd name="T14" fmla="*/ 79 w 118"/>
                <a:gd name="T15" fmla="*/ 119 h 209"/>
                <a:gd name="T16" fmla="*/ 87 w 118"/>
                <a:gd name="T17" fmla="*/ 146 h 209"/>
                <a:gd name="T18" fmla="*/ 94 w 118"/>
                <a:gd name="T19" fmla="*/ 175 h 209"/>
                <a:gd name="T20" fmla="*/ 91 w 118"/>
                <a:gd name="T21" fmla="*/ 209 h 209"/>
                <a:gd name="T22" fmla="*/ 118 w 118"/>
                <a:gd name="T23" fmla="*/ 209 h 209"/>
                <a:gd name="T24" fmla="*/ 117 w 118"/>
                <a:gd name="T25" fmla="*/ 177 h 209"/>
                <a:gd name="T26" fmla="*/ 104 w 118"/>
                <a:gd name="T27" fmla="*/ 119 h 209"/>
                <a:gd name="T28" fmla="*/ 82 w 118"/>
                <a:gd name="T29" fmla="*/ 69 h 209"/>
                <a:gd name="T30" fmla="*/ 47 w 118"/>
                <a:gd name="T31" fmla="*/ 27 h 209"/>
                <a:gd name="T32" fmla="*/ 0 w 118"/>
                <a:gd name="T33" fmla="*/ 0 h 20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8" h="209">
                  <a:moveTo>
                    <a:pt x="0" y="0"/>
                  </a:moveTo>
                  <a:lnTo>
                    <a:pt x="6" y="8"/>
                  </a:lnTo>
                  <a:lnTo>
                    <a:pt x="15" y="19"/>
                  </a:lnTo>
                  <a:lnTo>
                    <a:pt x="26" y="33"/>
                  </a:lnTo>
                  <a:lnTo>
                    <a:pt x="38" y="51"/>
                  </a:lnTo>
                  <a:lnTo>
                    <a:pt x="54" y="72"/>
                  </a:lnTo>
                  <a:lnTo>
                    <a:pt x="67" y="94"/>
                  </a:lnTo>
                  <a:lnTo>
                    <a:pt x="79" y="119"/>
                  </a:lnTo>
                  <a:lnTo>
                    <a:pt x="87" y="146"/>
                  </a:lnTo>
                  <a:lnTo>
                    <a:pt x="94" y="175"/>
                  </a:lnTo>
                  <a:lnTo>
                    <a:pt x="91" y="209"/>
                  </a:lnTo>
                  <a:lnTo>
                    <a:pt x="118" y="209"/>
                  </a:lnTo>
                  <a:lnTo>
                    <a:pt x="117" y="177"/>
                  </a:lnTo>
                  <a:lnTo>
                    <a:pt x="104" y="119"/>
                  </a:lnTo>
                  <a:lnTo>
                    <a:pt x="82" y="69"/>
                  </a:lnTo>
                  <a:lnTo>
                    <a:pt x="47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7" name="Freeform 35"/>
            <p:cNvSpPr>
              <a:spLocks/>
            </p:cNvSpPr>
            <p:nvPr/>
          </p:nvSpPr>
          <p:spPr bwMode="ltGray">
            <a:xfrm>
              <a:off x="0" y="3968"/>
              <a:ext cx="130" cy="128"/>
            </a:xfrm>
            <a:custGeom>
              <a:avLst/>
              <a:gdLst>
                <a:gd name="T0" fmla="*/ 103 w 130"/>
                <a:gd name="T1" fmla="*/ 0 h 128"/>
                <a:gd name="T2" fmla="*/ 130 w 130"/>
                <a:gd name="T3" fmla="*/ 128 h 128"/>
                <a:gd name="T4" fmla="*/ 125 w 130"/>
                <a:gd name="T5" fmla="*/ 126 h 128"/>
                <a:gd name="T6" fmla="*/ 111 w 130"/>
                <a:gd name="T7" fmla="*/ 121 h 128"/>
                <a:gd name="T8" fmla="*/ 92 w 130"/>
                <a:gd name="T9" fmla="*/ 111 h 128"/>
                <a:gd name="T10" fmla="*/ 68 w 130"/>
                <a:gd name="T11" fmla="*/ 103 h 128"/>
                <a:gd name="T12" fmla="*/ 41 w 130"/>
                <a:gd name="T13" fmla="*/ 94 h 128"/>
                <a:gd name="T14" fmla="*/ 19 w 130"/>
                <a:gd name="T15" fmla="*/ 90 h 128"/>
                <a:gd name="T16" fmla="*/ 0 w 130"/>
                <a:gd name="T17" fmla="*/ 93 h 128"/>
                <a:gd name="T18" fmla="*/ 0 w 130"/>
                <a:gd name="T19" fmla="*/ 72 h 128"/>
                <a:gd name="T20" fmla="*/ 12 w 130"/>
                <a:gd name="T21" fmla="*/ 70 h 128"/>
                <a:gd name="T22" fmla="*/ 24 w 130"/>
                <a:gd name="T23" fmla="*/ 66 h 128"/>
                <a:gd name="T24" fmla="*/ 38 w 130"/>
                <a:gd name="T25" fmla="*/ 66 h 128"/>
                <a:gd name="T26" fmla="*/ 51 w 130"/>
                <a:gd name="T27" fmla="*/ 67 h 128"/>
                <a:gd name="T28" fmla="*/ 65 w 130"/>
                <a:gd name="T29" fmla="*/ 70 h 128"/>
                <a:gd name="T30" fmla="*/ 78 w 130"/>
                <a:gd name="T31" fmla="*/ 78 h 128"/>
                <a:gd name="T32" fmla="*/ 81 w 130"/>
                <a:gd name="T33" fmla="*/ 74 h 128"/>
                <a:gd name="T34" fmla="*/ 81 w 130"/>
                <a:gd name="T35" fmla="*/ 58 h 128"/>
                <a:gd name="T36" fmla="*/ 82 w 130"/>
                <a:gd name="T37" fmla="*/ 37 h 128"/>
                <a:gd name="T38" fmla="*/ 82 w 130"/>
                <a:gd name="T39" fmla="*/ 29 h 128"/>
                <a:gd name="T40" fmla="*/ 80 w 130"/>
                <a:gd name="T41" fmla="*/ 29 h 128"/>
                <a:gd name="T42" fmla="*/ 77 w 130"/>
                <a:gd name="T43" fmla="*/ 27 h 128"/>
                <a:gd name="T44" fmla="*/ 76 w 130"/>
                <a:gd name="T45" fmla="*/ 22 h 128"/>
                <a:gd name="T46" fmla="*/ 75 w 130"/>
                <a:gd name="T47" fmla="*/ 19 h 128"/>
                <a:gd name="T48" fmla="*/ 76 w 130"/>
                <a:gd name="T49" fmla="*/ 15 h 128"/>
                <a:gd name="T50" fmla="*/ 79 w 130"/>
                <a:gd name="T51" fmla="*/ 10 h 128"/>
                <a:gd name="T52" fmla="*/ 89 w 130"/>
                <a:gd name="T53" fmla="*/ 6 h 128"/>
                <a:gd name="T54" fmla="*/ 103 w 130"/>
                <a:gd name="T55" fmla="*/ 0 h 128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30" h="128">
                  <a:moveTo>
                    <a:pt x="103" y="0"/>
                  </a:moveTo>
                  <a:lnTo>
                    <a:pt x="130" y="128"/>
                  </a:lnTo>
                  <a:lnTo>
                    <a:pt x="125" y="126"/>
                  </a:lnTo>
                  <a:lnTo>
                    <a:pt x="111" y="121"/>
                  </a:lnTo>
                  <a:lnTo>
                    <a:pt x="92" y="111"/>
                  </a:lnTo>
                  <a:lnTo>
                    <a:pt x="68" y="103"/>
                  </a:lnTo>
                  <a:lnTo>
                    <a:pt x="41" y="94"/>
                  </a:lnTo>
                  <a:lnTo>
                    <a:pt x="19" y="90"/>
                  </a:lnTo>
                  <a:lnTo>
                    <a:pt x="0" y="93"/>
                  </a:lnTo>
                  <a:lnTo>
                    <a:pt x="0" y="72"/>
                  </a:lnTo>
                  <a:lnTo>
                    <a:pt x="12" y="70"/>
                  </a:lnTo>
                  <a:lnTo>
                    <a:pt x="24" y="66"/>
                  </a:lnTo>
                  <a:lnTo>
                    <a:pt x="38" y="66"/>
                  </a:lnTo>
                  <a:lnTo>
                    <a:pt x="51" y="67"/>
                  </a:lnTo>
                  <a:lnTo>
                    <a:pt x="65" y="70"/>
                  </a:lnTo>
                  <a:lnTo>
                    <a:pt x="78" y="78"/>
                  </a:lnTo>
                  <a:lnTo>
                    <a:pt x="81" y="74"/>
                  </a:lnTo>
                  <a:lnTo>
                    <a:pt x="81" y="58"/>
                  </a:lnTo>
                  <a:lnTo>
                    <a:pt x="82" y="37"/>
                  </a:lnTo>
                  <a:lnTo>
                    <a:pt x="82" y="29"/>
                  </a:lnTo>
                  <a:lnTo>
                    <a:pt x="80" y="29"/>
                  </a:lnTo>
                  <a:lnTo>
                    <a:pt x="77" y="27"/>
                  </a:lnTo>
                  <a:lnTo>
                    <a:pt x="76" y="22"/>
                  </a:lnTo>
                  <a:lnTo>
                    <a:pt x="75" y="19"/>
                  </a:lnTo>
                  <a:lnTo>
                    <a:pt x="76" y="15"/>
                  </a:lnTo>
                  <a:lnTo>
                    <a:pt x="79" y="10"/>
                  </a:lnTo>
                  <a:lnTo>
                    <a:pt x="89" y="6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8" name="Freeform 36"/>
            <p:cNvSpPr>
              <a:spLocks/>
            </p:cNvSpPr>
            <p:nvPr/>
          </p:nvSpPr>
          <p:spPr bwMode="ltGray">
            <a:xfrm>
              <a:off x="0" y="3949"/>
              <a:ext cx="47" cy="86"/>
            </a:xfrm>
            <a:custGeom>
              <a:avLst/>
              <a:gdLst>
                <a:gd name="T0" fmla="*/ 37 w 47"/>
                <a:gd name="T1" fmla="*/ 0 h 86"/>
                <a:gd name="T2" fmla="*/ 15 w 47"/>
                <a:gd name="T3" fmla="*/ 37 h 86"/>
                <a:gd name="T4" fmla="*/ 0 w 47"/>
                <a:gd name="T5" fmla="*/ 59 h 86"/>
                <a:gd name="T6" fmla="*/ 0 w 47"/>
                <a:gd name="T7" fmla="*/ 86 h 86"/>
                <a:gd name="T8" fmla="*/ 8 w 47"/>
                <a:gd name="T9" fmla="*/ 82 h 86"/>
                <a:gd name="T10" fmla="*/ 20 w 47"/>
                <a:gd name="T11" fmla="*/ 73 h 86"/>
                <a:gd name="T12" fmla="*/ 33 w 47"/>
                <a:gd name="T13" fmla="*/ 63 h 86"/>
                <a:gd name="T14" fmla="*/ 42 w 47"/>
                <a:gd name="T15" fmla="*/ 51 h 86"/>
                <a:gd name="T16" fmla="*/ 47 w 47"/>
                <a:gd name="T17" fmla="*/ 36 h 86"/>
                <a:gd name="T18" fmla="*/ 46 w 47"/>
                <a:gd name="T19" fmla="*/ 19 h 86"/>
                <a:gd name="T20" fmla="*/ 37 w 47"/>
                <a:gd name="T21" fmla="*/ 0 h 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7" h="86">
                  <a:moveTo>
                    <a:pt x="37" y="0"/>
                  </a:moveTo>
                  <a:lnTo>
                    <a:pt x="15" y="37"/>
                  </a:lnTo>
                  <a:lnTo>
                    <a:pt x="0" y="59"/>
                  </a:lnTo>
                  <a:lnTo>
                    <a:pt x="0" y="86"/>
                  </a:lnTo>
                  <a:lnTo>
                    <a:pt x="8" y="82"/>
                  </a:lnTo>
                  <a:lnTo>
                    <a:pt x="20" y="73"/>
                  </a:lnTo>
                  <a:lnTo>
                    <a:pt x="33" y="63"/>
                  </a:lnTo>
                  <a:lnTo>
                    <a:pt x="42" y="51"/>
                  </a:lnTo>
                  <a:lnTo>
                    <a:pt x="47" y="36"/>
                  </a:lnTo>
                  <a:lnTo>
                    <a:pt x="46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9" name="Freeform 37"/>
            <p:cNvSpPr>
              <a:spLocks/>
            </p:cNvSpPr>
            <p:nvPr/>
          </p:nvSpPr>
          <p:spPr bwMode="ltGray">
            <a:xfrm>
              <a:off x="0" y="3239"/>
              <a:ext cx="497" cy="740"/>
            </a:xfrm>
            <a:custGeom>
              <a:avLst/>
              <a:gdLst>
                <a:gd name="T0" fmla="*/ 0 w 497"/>
                <a:gd name="T1" fmla="*/ 13 h 740"/>
                <a:gd name="T2" fmla="*/ 41 w 497"/>
                <a:gd name="T3" fmla="*/ 4 h 740"/>
                <a:gd name="T4" fmla="*/ 101 w 497"/>
                <a:gd name="T5" fmla="*/ 0 h 740"/>
                <a:gd name="T6" fmla="*/ 170 w 497"/>
                <a:gd name="T7" fmla="*/ 4 h 740"/>
                <a:gd name="T8" fmla="*/ 248 w 497"/>
                <a:gd name="T9" fmla="*/ 21 h 740"/>
                <a:gd name="T10" fmla="*/ 323 w 497"/>
                <a:gd name="T11" fmla="*/ 50 h 740"/>
                <a:gd name="T12" fmla="*/ 382 w 497"/>
                <a:gd name="T13" fmla="*/ 90 h 740"/>
                <a:gd name="T14" fmla="*/ 428 w 497"/>
                <a:gd name="T15" fmla="*/ 141 h 740"/>
                <a:gd name="T16" fmla="*/ 463 w 497"/>
                <a:gd name="T17" fmla="*/ 199 h 740"/>
                <a:gd name="T18" fmla="*/ 485 w 497"/>
                <a:gd name="T19" fmla="*/ 262 h 740"/>
                <a:gd name="T20" fmla="*/ 496 w 497"/>
                <a:gd name="T21" fmla="*/ 327 h 740"/>
                <a:gd name="T22" fmla="*/ 497 w 497"/>
                <a:gd name="T23" fmla="*/ 396 h 740"/>
                <a:gd name="T24" fmla="*/ 487 w 497"/>
                <a:gd name="T25" fmla="*/ 462 h 740"/>
                <a:gd name="T26" fmla="*/ 470 w 497"/>
                <a:gd name="T27" fmla="*/ 527 h 740"/>
                <a:gd name="T28" fmla="*/ 443 w 497"/>
                <a:gd name="T29" fmla="*/ 586 h 740"/>
                <a:gd name="T30" fmla="*/ 406 w 497"/>
                <a:gd name="T31" fmla="*/ 639 h 740"/>
                <a:gd name="T32" fmla="*/ 364 w 497"/>
                <a:gd name="T33" fmla="*/ 683 h 740"/>
                <a:gd name="T34" fmla="*/ 315 w 497"/>
                <a:gd name="T35" fmla="*/ 715 h 740"/>
                <a:gd name="T36" fmla="*/ 259 w 497"/>
                <a:gd name="T37" fmla="*/ 736 h 740"/>
                <a:gd name="T38" fmla="*/ 198 w 497"/>
                <a:gd name="T39" fmla="*/ 740 h 740"/>
                <a:gd name="T40" fmla="*/ 131 w 497"/>
                <a:gd name="T41" fmla="*/ 727 h 740"/>
                <a:gd name="T42" fmla="*/ 167 w 497"/>
                <a:gd name="T43" fmla="*/ 728 h 740"/>
                <a:gd name="T44" fmla="*/ 204 w 497"/>
                <a:gd name="T45" fmla="*/ 718 h 740"/>
                <a:gd name="T46" fmla="*/ 238 w 497"/>
                <a:gd name="T47" fmla="*/ 700 h 740"/>
                <a:gd name="T48" fmla="*/ 272 w 497"/>
                <a:gd name="T49" fmla="*/ 670 h 740"/>
                <a:gd name="T50" fmla="*/ 304 w 497"/>
                <a:gd name="T51" fmla="*/ 635 h 740"/>
                <a:gd name="T52" fmla="*/ 333 w 497"/>
                <a:gd name="T53" fmla="*/ 594 h 740"/>
                <a:gd name="T54" fmla="*/ 358 w 497"/>
                <a:gd name="T55" fmla="*/ 549 h 740"/>
                <a:gd name="T56" fmla="*/ 381 w 497"/>
                <a:gd name="T57" fmla="*/ 500 h 740"/>
                <a:gd name="T58" fmla="*/ 396 w 497"/>
                <a:gd name="T59" fmla="*/ 449 h 740"/>
                <a:gd name="T60" fmla="*/ 408 w 497"/>
                <a:gd name="T61" fmla="*/ 397 h 740"/>
                <a:gd name="T62" fmla="*/ 414 w 497"/>
                <a:gd name="T63" fmla="*/ 346 h 740"/>
                <a:gd name="T64" fmla="*/ 412 w 497"/>
                <a:gd name="T65" fmla="*/ 296 h 740"/>
                <a:gd name="T66" fmla="*/ 402 w 497"/>
                <a:gd name="T67" fmla="*/ 251 h 740"/>
                <a:gd name="T68" fmla="*/ 384 w 497"/>
                <a:gd name="T69" fmla="*/ 208 h 740"/>
                <a:gd name="T70" fmla="*/ 357 w 497"/>
                <a:gd name="T71" fmla="*/ 172 h 740"/>
                <a:gd name="T72" fmla="*/ 320 w 497"/>
                <a:gd name="T73" fmla="*/ 142 h 740"/>
                <a:gd name="T74" fmla="*/ 260 w 497"/>
                <a:gd name="T75" fmla="*/ 107 h 740"/>
                <a:gd name="T76" fmla="*/ 203 w 497"/>
                <a:gd name="T77" fmla="*/ 82 h 740"/>
                <a:gd name="T78" fmla="*/ 154 w 497"/>
                <a:gd name="T79" fmla="*/ 65 h 740"/>
                <a:gd name="T80" fmla="*/ 108 w 497"/>
                <a:gd name="T81" fmla="*/ 56 h 740"/>
                <a:gd name="T82" fmla="*/ 68 w 497"/>
                <a:gd name="T83" fmla="*/ 55 h 740"/>
                <a:gd name="T84" fmla="*/ 32 w 497"/>
                <a:gd name="T85" fmla="*/ 61 h 740"/>
                <a:gd name="T86" fmla="*/ 0 w 497"/>
                <a:gd name="T87" fmla="*/ 70 h 740"/>
                <a:gd name="T88" fmla="*/ 0 w 497"/>
                <a:gd name="T89" fmla="*/ 13 h 74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497" h="740">
                  <a:moveTo>
                    <a:pt x="0" y="13"/>
                  </a:moveTo>
                  <a:lnTo>
                    <a:pt x="41" y="4"/>
                  </a:lnTo>
                  <a:lnTo>
                    <a:pt x="101" y="0"/>
                  </a:lnTo>
                  <a:lnTo>
                    <a:pt x="170" y="4"/>
                  </a:lnTo>
                  <a:lnTo>
                    <a:pt x="248" y="21"/>
                  </a:lnTo>
                  <a:lnTo>
                    <a:pt x="323" y="50"/>
                  </a:lnTo>
                  <a:lnTo>
                    <a:pt x="382" y="90"/>
                  </a:lnTo>
                  <a:lnTo>
                    <a:pt x="428" y="141"/>
                  </a:lnTo>
                  <a:lnTo>
                    <a:pt x="463" y="199"/>
                  </a:lnTo>
                  <a:lnTo>
                    <a:pt x="485" y="262"/>
                  </a:lnTo>
                  <a:lnTo>
                    <a:pt x="496" y="327"/>
                  </a:lnTo>
                  <a:lnTo>
                    <a:pt x="497" y="396"/>
                  </a:lnTo>
                  <a:lnTo>
                    <a:pt x="487" y="462"/>
                  </a:lnTo>
                  <a:lnTo>
                    <a:pt x="470" y="527"/>
                  </a:lnTo>
                  <a:lnTo>
                    <a:pt x="443" y="586"/>
                  </a:lnTo>
                  <a:lnTo>
                    <a:pt x="406" y="639"/>
                  </a:lnTo>
                  <a:lnTo>
                    <a:pt x="364" y="683"/>
                  </a:lnTo>
                  <a:lnTo>
                    <a:pt x="315" y="715"/>
                  </a:lnTo>
                  <a:lnTo>
                    <a:pt x="259" y="736"/>
                  </a:lnTo>
                  <a:lnTo>
                    <a:pt x="198" y="740"/>
                  </a:lnTo>
                  <a:lnTo>
                    <a:pt x="131" y="727"/>
                  </a:lnTo>
                  <a:lnTo>
                    <a:pt x="167" y="728"/>
                  </a:lnTo>
                  <a:lnTo>
                    <a:pt x="204" y="718"/>
                  </a:lnTo>
                  <a:lnTo>
                    <a:pt x="238" y="700"/>
                  </a:lnTo>
                  <a:lnTo>
                    <a:pt x="272" y="670"/>
                  </a:lnTo>
                  <a:lnTo>
                    <a:pt x="304" y="635"/>
                  </a:lnTo>
                  <a:lnTo>
                    <a:pt x="333" y="594"/>
                  </a:lnTo>
                  <a:lnTo>
                    <a:pt x="358" y="549"/>
                  </a:lnTo>
                  <a:lnTo>
                    <a:pt x="381" y="500"/>
                  </a:lnTo>
                  <a:lnTo>
                    <a:pt x="396" y="449"/>
                  </a:lnTo>
                  <a:lnTo>
                    <a:pt x="408" y="397"/>
                  </a:lnTo>
                  <a:lnTo>
                    <a:pt x="414" y="346"/>
                  </a:lnTo>
                  <a:lnTo>
                    <a:pt x="412" y="296"/>
                  </a:lnTo>
                  <a:lnTo>
                    <a:pt x="402" y="251"/>
                  </a:lnTo>
                  <a:lnTo>
                    <a:pt x="384" y="208"/>
                  </a:lnTo>
                  <a:lnTo>
                    <a:pt x="357" y="172"/>
                  </a:lnTo>
                  <a:lnTo>
                    <a:pt x="320" y="142"/>
                  </a:lnTo>
                  <a:lnTo>
                    <a:pt x="260" y="107"/>
                  </a:lnTo>
                  <a:lnTo>
                    <a:pt x="203" y="82"/>
                  </a:lnTo>
                  <a:lnTo>
                    <a:pt x="154" y="65"/>
                  </a:lnTo>
                  <a:lnTo>
                    <a:pt x="108" y="56"/>
                  </a:lnTo>
                  <a:lnTo>
                    <a:pt x="68" y="55"/>
                  </a:lnTo>
                  <a:lnTo>
                    <a:pt x="32" y="61"/>
                  </a:lnTo>
                  <a:lnTo>
                    <a:pt x="0" y="7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0" name="Freeform 38"/>
            <p:cNvSpPr>
              <a:spLocks/>
            </p:cNvSpPr>
            <p:nvPr/>
          </p:nvSpPr>
          <p:spPr bwMode="ltGray">
            <a:xfrm rot="1584153">
              <a:off x="20" y="410"/>
              <a:ext cx="344" cy="245"/>
            </a:xfrm>
            <a:custGeom>
              <a:avLst/>
              <a:gdLst>
                <a:gd name="T0" fmla="*/ 0 w 257"/>
                <a:gd name="T1" fmla="*/ 0 h 237"/>
                <a:gd name="T2" fmla="*/ 0 w 257"/>
                <a:gd name="T3" fmla="*/ 27 h 237"/>
                <a:gd name="T4" fmla="*/ 5 w 257"/>
                <a:gd name="T5" fmla="*/ 54 h 237"/>
                <a:gd name="T6" fmla="*/ 11 w 257"/>
                <a:gd name="T7" fmla="*/ 81 h 237"/>
                <a:gd name="T8" fmla="*/ 20 w 257"/>
                <a:gd name="T9" fmla="*/ 104 h 237"/>
                <a:gd name="T10" fmla="*/ 32 w 257"/>
                <a:gd name="T11" fmla="*/ 127 h 237"/>
                <a:gd name="T12" fmla="*/ 48 w 257"/>
                <a:gd name="T13" fmla="*/ 151 h 237"/>
                <a:gd name="T14" fmla="*/ 68 w 257"/>
                <a:gd name="T15" fmla="*/ 172 h 237"/>
                <a:gd name="T16" fmla="*/ 91 w 257"/>
                <a:gd name="T17" fmla="*/ 190 h 237"/>
                <a:gd name="T18" fmla="*/ 120 w 257"/>
                <a:gd name="T19" fmla="*/ 208 h 237"/>
                <a:gd name="T20" fmla="*/ 154 w 257"/>
                <a:gd name="T21" fmla="*/ 222 h 237"/>
                <a:gd name="T22" fmla="*/ 190 w 257"/>
                <a:gd name="T23" fmla="*/ 234 h 237"/>
                <a:gd name="T24" fmla="*/ 234 w 257"/>
                <a:gd name="T25" fmla="*/ 244 h 237"/>
                <a:gd name="T26" fmla="*/ 282 w 257"/>
                <a:gd name="T27" fmla="*/ 250 h 237"/>
                <a:gd name="T28" fmla="*/ 337 w 257"/>
                <a:gd name="T29" fmla="*/ 253 h 237"/>
                <a:gd name="T30" fmla="*/ 394 w 257"/>
                <a:gd name="T31" fmla="*/ 252 h 237"/>
                <a:gd name="T32" fmla="*/ 460 w 257"/>
                <a:gd name="T33" fmla="*/ 248 h 237"/>
                <a:gd name="T34" fmla="*/ 402 w 257"/>
                <a:gd name="T35" fmla="*/ 243 h 237"/>
                <a:gd name="T36" fmla="*/ 349 w 257"/>
                <a:gd name="T37" fmla="*/ 235 h 237"/>
                <a:gd name="T38" fmla="*/ 305 w 257"/>
                <a:gd name="T39" fmla="*/ 226 h 237"/>
                <a:gd name="T40" fmla="*/ 265 w 257"/>
                <a:gd name="T41" fmla="*/ 218 h 237"/>
                <a:gd name="T42" fmla="*/ 229 w 257"/>
                <a:gd name="T43" fmla="*/ 207 h 237"/>
                <a:gd name="T44" fmla="*/ 201 w 257"/>
                <a:gd name="T45" fmla="*/ 194 h 237"/>
                <a:gd name="T46" fmla="*/ 174 w 257"/>
                <a:gd name="T47" fmla="*/ 181 h 237"/>
                <a:gd name="T48" fmla="*/ 150 w 257"/>
                <a:gd name="T49" fmla="*/ 165 h 237"/>
                <a:gd name="T50" fmla="*/ 128 w 257"/>
                <a:gd name="T51" fmla="*/ 151 h 237"/>
                <a:gd name="T52" fmla="*/ 110 w 257"/>
                <a:gd name="T53" fmla="*/ 133 h 237"/>
                <a:gd name="T54" fmla="*/ 94 w 257"/>
                <a:gd name="T55" fmla="*/ 115 h 237"/>
                <a:gd name="T56" fmla="*/ 78 w 257"/>
                <a:gd name="T57" fmla="*/ 94 h 237"/>
                <a:gd name="T58" fmla="*/ 59 w 257"/>
                <a:gd name="T59" fmla="*/ 73 h 237"/>
                <a:gd name="T60" fmla="*/ 41 w 257"/>
                <a:gd name="T61" fmla="*/ 51 h 237"/>
                <a:gd name="T62" fmla="*/ 21 w 257"/>
                <a:gd name="T63" fmla="*/ 26 h 237"/>
                <a:gd name="T64" fmla="*/ 0 w 257"/>
                <a:gd name="T65" fmla="*/ 0 h 23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1" name="Freeform 39"/>
            <p:cNvSpPr>
              <a:spLocks/>
            </p:cNvSpPr>
            <p:nvPr/>
          </p:nvSpPr>
          <p:spPr bwMode="ltGray">
            <a:xfrm rot="1584153">
              <a:off x="242" y="756"/>
              <a:ext cx="167" cy="115"/>
            </a:xfrm>
            <a:custGeom>
              <a:avLst/>
              <a:gdLst>
                <a:gd name="T0" fmla="*/ 140 w 124"/>
                <a:gd name="T1" fmla="*/ 0 h 110"/>
                <a:gd name="T2" fmla="*/ 225 w 124"/>
                <a:gd name="T3" fmla="*/ 118 h 110"/>
                <a:gd name="T4" fmla="*/ 218 w 124"/>
                <a:gd name="T5" fmla="*/ 117 h 110"/>
                <a:gd name="T6" fmla="*/ 194 w 124"/>
                <a:gd name="T7" fmla="*/ 115 h 110"/>
                <a:gd name="T8" fmla="*/ 162 w 124"/>
                <a:gd name="T9" fmla="*/ 111 h 110"/>
                <a:gd name="T10" fmla="*/ 124 w 124"/>
                <a:gd name="T11" fmla="*/ 109 h 110"/>
                <a:gd name="T12" fmla="*/ 82 w 124"/>
                <a:gd name="T13" fmla="*/ 106 h 110"/>
                <a:gd name="T14" fmla="*/ 46 w 124"/>
                <a:gd name="T15" fmla="*/ 107 h 110"/>
                <a:gd name="T16" fmla="*/ 16 w 124"/>
                <a:gd name="T17" fmla="*/ 112 h 110"/>
                <a:gd name="T18" fmla="*/ 0 w 124"/>
                <a:gd name="T19" fmla="*/ 120 h 110"/>
                <a:gd name="T20" fmla="*/ 7 w 124"/>
                <a:gd name="T21" fmla="*/ 107 h 110"/>
                <a:gd name="T22" fmla="*/ 15 w 124"/>
                <a:gd name="T23" fmla="*/ 97 h 110"/>
                <a:gd name="T24" fmla="*/ 30 w 124"/>
                <a:gd name="T25" fmla="*/ 90 h 110"/>
                <a:gd name="T26" fmla="*/ 46 w 124"/>
                <a:gd name="T27" fmla="*/ 83 h 110"/>
                <a:gd name="T28" fmla="*/ 65 w 124"/>
                <a:gd name="T29" fmla="*/ 78 h 110"/>
                <a:gd name="T30" fmla="*/ 85 w 124"/>
                <a:gd name="T31" fmla="*/ 77 h 110"/>
                <a:gd name="T32" fmla="*/ 106 w 124"/>
                <a:gd name="T33" fmla="*/ 77 h 110"/>
                <a:gd name="T34" fmla="*/ 131 w 124"/>
                <a:gd name="T35" fmla="*/ 81 h 110"/>
                <a:gd name="T36" fmla="*/ 132 w 124"/>
                <a:gd name="T37" fmla="*/ 77 h 110"/>
                <a:gd name="T38" fmla="*/ 127 w 124"/>
                <a:gd name="T39" fmla="*/ 62 h 110"/>
                <a:gd name="T40" fmla="*/ 121 w 124"/>
                <a:gd name="T41" fmla="*/ 42 h 110"/>
                <a:gd name="T42" fmla="*/ 119 w 124"/>
                <a:gd name="T43" fmla="*/ 32 h 110"/>
                <a:gd name="T44" fmla="*/ 114 w 124"/>
                <a:gd name="T45" fmla="*/ 32 h 110"/>
                <a:gd name="T46" fmla="*/ 110 w 124"/>
                <a:gd name="T47" fmla="*/ 31 h 110"/>
                <a:gd name="T48" fmla="*/ 106 w 124"/>
                <a:gd name="T49" fmla="*/ 28 h 110"/>
                <a:gd name="T50" fmla="*/ 104 w 124"/>
                <a:gd name="T51" fmla="*/ 25 h 110"/>
                <a:gd name="T52" fmla="*/ 104 w 124"/>
                <a:gd name="T53" fmla="*/ 21 h 110"/>
                <a:gd name="T54" fmla="*/ 106 w 124"/>
                <a:gd name="T55" fmla="*/ 16 h 110"/>
                <a:gd name="T56" fmla="*/ 120 w 124"/>
                <a:gd name="T57" fmla="*/ 8 h 110"/>
                <a:gd name="T58" fmla="*/ 140 w 124"/>
                <a:gd name="T59" fmla="*/ 0 h 11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2" name="Freeform 40"/>
            <p:cNvSpPr>
              <a:spLocks/>
            </p:cNvSpPr>
            <p:nvPr/>
          </p:nvSpPr>
          <p:spPr bwMode="ltGray">
            <a:xfrm rot="1584153">
              <a:off x="574" y="286"/>
              <a:ext cx="147" cy="160"/>
            </a:xfrm>
            <a:custGeom>
              <a:avLst/>
              <a:gdLst>
                <a:gd name="T0" fmla="*/ 0 w 109"/>
                <a:gd name="T1" fmla="*/ 0 h 156"/>
                <a:gd name="T2" fmla="*/ 9 w 109"/>
                <a:gd name="T3" fmla="*/ 1 h 156"/>
                <a:gd name="T4" fmla="*/ 32 w 109"/>
                <a:gd name="T5" fmla="*/ 5 h 156"/>
                <a:gd name="T6" fmla="*/ 67 w 109"/>
                <a:gd name="T7" fmla="*/ 12 h 156"/>
                <a:gd name="T8" fmla="*/ 105 w 109"/>
                <a:gd name="T9" fmla="*/ 26 h 156"/>
                <a:gd name="T10" fmla="*/ 142 w 109"/>
                <a:gd name="T11" fmla="*/ 46 h 156"/>
                <a:gd name="T12" fmla="*/ 174 w 109"/>
                <a:gd name="T13" fmla="*/ 75 h 156"/>
                <a:gd name="T14" fmla="*/ 194 w 109"/>
                <a:gd name="T15" fmla="*/ 114 h 156"/>
                <a:gd name="T16" fmla="*/ 198 w 109"/>
                <a:gd name="T17" fmla="*/ 164 h 156"/>
                <a:gd name="T18" fmla="*/ 192 w 109"/>
                <a:gd name="T19" fmla="*/ 164 h 156"/>
                <a:gd name="T20" fmla="*/ 181 w 109"/>
                <a:gd name="T21" fmla="*/ 164 h 156"/>
                <a:gd name="T22" fmla="*/ 169 w 109"/>
                <a:gd name="T23" fmla="*/ 164 h 156"/>
                <a:gd name="T24" fmla="*/ 158 w 109"/>
                <a:gd name="T25" fmla="*/ 162 h 156"/>
                <a:gd name="T26" fmla="*/ 147 w 109"/>
                <a:gd name="T27" fmla="*/ 161 h 156"/>
                <a:gd name="T28" fmla="*/ 135 w 109"/>
                <a:gd name="T29" fmla="*/ 158 h 156"/>
                <a:gd name="T30" fmla="*/ 120 w 109"/>
                <a:gd name="T31" fmla="*/ 153 h 156"/>
                <a:gd name="T32" fmla="*/ 105 w 109"/>
                <a:gd name="T33" fmla="*/ 147 h 156"/>
                <a:gd name="T34" fmla="*/ 96 w 109"/>
                <a:gd name="T35" fmla="*/ 132 h 156"/>
                <a:gd name="T36" fmla="*/ 96 w 109"/>
                <a:gd name="T37" fmla="*/ 117 h 156"/>
                <a:gd name="T38" fmla="*/ 102 w 109"/>
                <a:gd name="T39" fmla="*/ 101 h 156"/>
                <a:gd name="T40" fmla="*/ 108 w 109"/>
                <a:gd name="T41" fmla="*/ 84 h 156"/>
                <a:gd name="T42" fmla="*/ 102 w 109"/>
                <a:gd name="T43" fmla="*/ 66 h 156"/>
                <a:gd name="T44" fmla="*/ 88 w 109"/>
                <a:gd name="T45" fmla="*/ 45 h 156"/>
                <a:gd name="T46" fmla="*/ 57 w 109"/>
                <a:gd name="T47" fmla="*/ 25 h 156"/>
                <a:gd name="T48" fmla="*/ 0 w 109"/>
                <a:gd name="T49" fmla="*/ 0 h 1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3" name="Freeform 41"/>
            <p:cNvSpPr>
              <a:spLocks/>
            </p:cNvSpPr>
            <p:nvPr/>
          </p:nvSpPr>
          <p:spPr bwMode="ltGray">
            <a:xfrm rot="1584153">
              <a:off x="236" y="721"/>
              <a:ext cx="62" cy="97"/>
            </a:xfrm>
            <a:custGeom>
              <a:avLst/>
              <a:gdLst>
                <a:gd name="T0" fmla="*/ 57 w 46"/>
                <a:gd name="T1" fmla="*/ 0 h 94"/>
                <a:gd name="T2" fmla="*/ 36 w 46"/>
                <a:gd name="T3" fmla="*/ 40 h 94"/>
                <a:gd name="T4" fmla="*/ 27 w 46"/>
                <a:gd name="T5" fmla="*/ 66 h 94"/>
                <a:gd name="T6" fmla="*/ 20 w 46"/>
                <a:gd name="T7" fmla="*/ 85 h 94"/>
                <a:gd name="T8" fmla="*/ 0 w 46"/>
                <a:gd name="T9" fmla="*/ 100 h 94"/>
                <a:gd name="T10" fmla="*/ 22 w 46"/>
                <a:gd name="T11" fmla="*/ 94 h 94"/>
                <a:gd name="T12" fmla="*/ 42 w 46"/>
                <a:gd name="T13" fmla="*/ 86 h 94"/>
                <a:gd name="T14" fmla="*/ 58 w 46"/>
                <a:gd name="T15" fmla="*/ 73 h 94"/>
                <a:gd name="T16" fmla="*/ 73 w 46"/>
                <a:gd name="T17" fmla="*/ 61 h 94"/>
                <a:gd name="T18" fmla="*/ 82 w 46"/>
                <a:gd name="T19" fmla="*/ 46 h 94"/>
                <a:gd name="T20" fmla="*/ 84 w 46"/>
                <a:gd name="T21" fmla="*/ 32 h 94"/>
                <a:gd name="T22" fmla="*/ 77 w 46"/>
                <a:gd name="T23" fmla="*/ 15 h 94"/>
                <a:gd name="T24" fmla="*/ 57 w 46"/>
                <a:gd name="T25" fmla="*/ 0 h 9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4" name="Freeform 42"/>
            <p:cNvSpPr>
              <a:spLocks/>
            </p:cNvSpPr>
            <p:nvPr/>
          </p:nvSpPr>
          <p:spPr bwMode="ltGray">
            <a:xfrm rot="1584153">
              <a:off x="585" y="466"/>
              <a:ext cx="72" cy="41"/>
            </a:xfrm>
            <a:custGeom>
              <a:avLst/>
              <a:gdLst>
                <a:gd name="T0" fmla="*/ 0 w 54"/>
                <a:gd name="T1" fmla="*/ 0 h 40"/>
                <a:gd name="T2" fmla="*/ 1 w 54"/>
                <a:gd name="T3" fmla="*/ 1 h 40"/>
                <a:gd name="T4" fmla="*/ 11 w 54"/>
                <a:gd name="T5" fmla="*/ 3 h 40"/>
                <a:gd name="T6" fmla="*/ 23 w 54"/>
                <a:gd name="T7" fmla="*/ 8 h 40"/>
                <a:gd name="T8" fmla="*/ 37 w 54"/>
                <a:gd name="T9" fmla="*/ 12 h 40"/>
                <a:gd name="T10" fmla="*/ 52 w 54"/>
                <a:gd name="T11" fmla="*/ 15 h 40"/>
                <a:gd name="T12" fmla="*/ 68 w 54"/>
                <a:gd name="T13" fmla="*/ 17 h 40"/>
                <a:gd name="T14" fmla="*/ 81 w 54"/>
                <a:gd name="T15" fmla="*/ 18 h 40"/>
                <a:gd name="T16" fmla="*/ 96 w 54"/>
                <a:gd name="T17" fmla="*/ 16 h 40"/>
                <a:gd name="T18" fmla="*/ 95 w 54"/>
                <a:gd name="T19" fmla="*/ 27 h 40"/>
                <a:gd name="T20" fmla="*/ 89 w 54"/>
                <a:gd name="T21" fmla="*/ 35 h 40"/>
                <a:gd name="T22" fmla="*/ 79 w 54"/>
                <a:gd name="T23" fmla="*/ 40 h 40"/>
                <a:gd name="T24" fmla="*/ 65 w 54"/>
                <a:gd name="T25" fmla="*/ 42 h 40"/>
                <a:gd name="T26" fmla="*/ 49 w 54"/>
                <a:gd name="T27" fmla="*/ 41 h 40"/>
                <a:gd name="T28" fmla="*/ 33 w 54"/>
                <a:gd name="T29" fmla="*/ 34 h 40"/>
                <a:gd name="T30" fmla="*/ 17 w 54"/>
                <a:gd name="T31" fmla="*/ 22 h 40"/>
                <a:gd name="T32" fmla="*/ 0 w 54"/>
                <a:gd name="T33" fmla="*/ 0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5" name="Freeform 43"/>
            <p:cNvSpPr>
              <a:spLocks/>
            </p:cNvSpPr>
            <p:nvPr/>
          </p:nvSpPr>
          <p:spPr bwMode="ltGray">
            <a:xfrm>
              <a:off x="0" y="886"/>
              <a:ext cx="360" cy="650"/>
            </a:xfrm>
            <a:custGeom>
              <a:avLst/>
              <a:gdLst>
                <a:gd name="T0" fmla="*/ 264 w 360"/>
                <a:gd name="T1" fmla="*/ 0 h 650"/>
                <a:gd name="T2" fmla="*/ 269 w 360"/>
                <a:gd name="T3" fmla="*/ 9 h 650"/>
                <a:gd name="T4" fmla="*/ 277 w 360"/>
                <a:gd name="T5" fmla="*/ 22 h 650"/>
                <a:gd name="T6" fmla="*/ 286 w 360"/>
                <a:gd name="T7" fmla="*/ 39 h 650"/>
                <a:gd name="T8" fmla="*/ 297 w 360"/>
                <a:gd name="T9" fmla="*/ 58 h 650"/>
                <a:gd name="T10" fmla="*/ 309 w 360"/>
                <a:gd name="T11" fmla="*/ 83 h 650"/>
                <a:gd name="T12" fmla="*/ 319 w 360"/>
                <a:gd name="T13" fmla="*/ 108 h 650"/>
                <a:gd name="T14" fmla="*/ 329 w 360"/>
                <a:gd name="T15" fmla="*/ 136 h 650"/>
                <a:gd name="T16" fmla="*/ 333 w 360"/>
                <a:gd name="T17" fmla="*/ 163 h 650"/>
                <a:gd name="T18" fmla="*/ 336 w 360"/>
                <a:gd name="T19" fmla="*/ 193 h 650"/>
                <a:gd name="T20" fmla="*/ 332 w 360"/>
                <a:gd name="T21" fmla="*/ 223 h 650"/>
                <a:gd name="T22" fmla="*/ 323 w 360"/>
                <a:gd name="T23" fmla="*/ 255 h 650"/>
                <a:gd name="T24" fmla="*/ 310 w 360"/>
                <a:gd name="T25" fmla="*/ 285 h 650"/>
                <a:gd name="T26" fmla="*/ 287 w 360"/>
                <a:gd name="T27" fmla="*/ 315 h 650"/>
                <a:gd name="T28" fmla="*/ 257 w 360"/>
                <a:gd name="T29" fmla="*/ 343 h 650"/>
                <a:gd name="T30" fmla="*/ 218 w 360"/>
                <a:gd name="T31" fmla="*/ 370 h 650"/>
                <a:gd name="T32" fmla="*/ 167 w 360"/>
                <a:gd name="T33" fmla="*/ 396 h 650"/>
                <a:gd name="T34" fmla="*/ 111 w 360"/>
                <a:gd name="T35" fmla="*/ 425 h 650"/>
                <a:gd name="T36" fmla="*/ 69 w 360"/>
                <a:gd name="T37" fmla="*/ 457 h 650"/>
                <a:gd name="T38" fmla="*/ 35 w 360"/>
                <a:gd name="T39" fmla="*/ 490 h 650"/>
                <a:gd name="T40" fmla="*/ 12 w 360"/>
                <a:gd name="T41" fmla="*/ 526 h 650"/>
                <a:gd name="T42" fmla="*/ 0 w 360"/>
                <a:gd name="T43" fmla="*/ 553 h 650"/>
                <a:gd name="T44" fmla="*/ 0 w 360"/>
                <a:gd name="T45" fmla="*/ 650 h 650"/>
                <a:gd name="T46" fmla="*/ 6 w 360"/>
                <a:gd name="T47" fmla="*/ 628 h 650"/>
                <a:gd name="T48" fmla="*/ 19 w 360"/>
                <a:gd name="T49" fmla="*/ 594 h 650"/>
                <a:gd name="T50" fmla="*/ 43 w 360"/>
                <a:gd name="T51" fmla="*/ 551 h 650"/>
                <a:gd name="T52" fmla="*/ 76 w 360"/>
                <a:gd name="T53" fmla="*/ 503 h 650"/>
                <a:gd name="T54" fmla="*/ 125 w 360"/>
                <a:gd name="T55" fmla="*/ 454 h 650"/>
                <a:gd name="T56" fmla="*/ 190 w 360"/>
                <a:gd name="T57" fmla="*/ 408 h 650"/>
                <a:gd name="T58" fmla="*/ 275 w 360"/>
                <a:gd name="T59" fmla="*/ 365 h 650"/>
                <a:gd name="T60" fmla="*/ 308 w 360"/>
                <a:gd name="T61" fmla="*/ 342 h 650"/>
                <a:gd name="T62" fmla="*/ 335 w 360"/>
                <a:gd name="T63" fmla="*/ 305 h 650"/>
                <a:gd name="T64" fmla="*/ 352 w 360"/>
                <a:gd name="T65" fmla="*/ 255 h 650"/>
                <a:gd name="T66" fmla="*/ 360 w 360"/>
                <a:gd name="T67" fmla="*/ 201 h 650"/>
                <a:gd name="T68" fmla="*/ 356 w 360"/>
                <a:gd name="T69" fmla="*/ 144 h 650"/>
                <a:gd name="T70" fmla="*/ 341 w 360"/>
                <a:gd name="T71" fmla="*/ 88 h 650"/>
                <a:gd name="T72" fmla="*/ 311 w 360"/>
                <a:gd name="T73" fmla="*/ 39 h 650"/>
                <a:gd name="T74" fmla="*/ 264 w 360"/>
                <a:gd name="T75" fmla="*/ 0 h 65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360" h="650">
                  <a:moveTo>
                    <a:pt x="264" y="0"/>
                  </a:moveTo>
                  <a:lnTo>
                    <a:pt x="269" y="9"/>
                  </a:lnTo>
                  <a:lnTo>
                    <a:pt x="277" y="22"/>
                  </a:lnTo>
                  <a:lnTo>
                    <a:pt x="286" y="39"/>
                  </a:lnTo>
                  <a:lnTo>
                    <a:pt x="297" y="58"/>
                  </a:lnTo>
                  <a:lnTo>
                    <a:pt x="309" y="83"/>
                  </a:lnTo>
                  <a:lnTo>
                    <a:pt x="319" y="108"/>
                  </a:lnTo>
                  <a:lnTo>
                    <a:pt x="329" y="136"/>
                  </a:lnTo>
                  <a:lnTo>
                    <a:pt x="333" y="163"/>
                  </a:lnTo>
                  <a:lnTo>
                    <a:pt x="336" y="193"/>
                  </a:lnTo>
                  <a:lnTo>
                    <a:pt x="332" y="223"/>
                  </a:lnTo>
                  <a:lnTo>
                    <a:pt x="323" y="255"/>
                  </a:lnTo>
                  <a:lnTo>
                    <a:pt x="310" y="285"/>
                  </a:lnTo>
                  <a:lnTo>
                    <a:pt x="287" y="315"/>
                  </a:lnTo>
                  <a:lnTo>
                    <a:pt x="257" y="343"/>
                  </a:lnTo>
                  <a:lnTo>
                    <a:pt x="218" y="370"/>
                  </a:lnTo>
                  <a:lnTo>
                    <a:pt x="167" y="396"/>
                  </a:lnTo>
                  <a:lnTo>
                    <a:pt x="111" y="425"/>
                  </a:lnTo>
                  <a:lnTo>
                    <a:pt x="69" y="457"/>
                  </a:lnTo>
                  <a:lnTo>
                    <a:pt x="35" y="490"/>
                  </a:lnTo>
                  <a:lnTo>
                    <a:pt x="12" y="526"/>
                  </a:lnTo>
                  <a:lnTo>
                    <a:pt x="0" y="553"/>
                  </a:lnTo>
                  <a:lnTo>
                    <a:pt x="0" y="650"/>
                  </a:lnTo>
                  <a:lnTo>
                    <a:pt x="6" y="628"/>
                  </a:lnTo>
                  <a:lnTo>
                    <a:pt x="19" y="594"/>
                  </a:lnTo>
                  <a:lnTo>
                    <a:pt x="43" y="551"/>
                  </a:lnTo>
                  <a:lnTo>
                    <a:pt x="76" y="503"/>
                  </a:lnTo>
                  <a:lnTo>
                    <a:pt x="125" y="454"/>
                  </a:lnTo>
                  <a:lnTo>
                    <a:pt x="190" y="408"/>
                  </a:lnTo>
                  <a:lnTo>
                    <a:pt x="275" y="365"/>
                  </a:lnTo>
                  <a:lnTo>
                    <a:pt x="308" y="342"/>
                  </a:lnTo>
                  <a:lnTo>
                    <a:pt x="335" y="305"/>
                  </a:lnTo>
                  <a:lnTo>
                    <a:pt x="352" y="255"/>
                  </a:lnTo>
                  <a:lnTo>
                    <a:pt x="360" y="201"/>
                  </a:lnTo>
                  <a:lnTo>
                    <a:pt x="356" y="144"/>
                  </a:lnTo>
                  <a:lnTo>
                    <a:pt x="341" y="88"/>
                  </a:lnTo>
                  <a:lnTo>
                    <a:pt x="311" y="3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6" name="Freeform 44"/>
            <p:cNvSpPr>
              <a:spLocks/>
            </p:cNvSpPr>
            <p:nvPr/>
          </p:nvSpPr>
          <p:spPr bwMode="ltGray">
            <a:xfrm rot="1584153">
              <a:off x="56" y="84"/>
              <a:ext cx="804" cy="686"/>
            </a:xfrm>
            <a:custGeom>
              <a:avLst/>
              <a:gdLst>
                <a:gd name="T0" fmla="*/ 30 w 596"/>
                <a:gd name="T1" fmla="*/ 392 h 666"/>
                <a:gd name="T2" fmla="*/ 11 w 596"/>
                <a:gd name="T3" fmla="*/ 362 h 666"/>
                <a:gd name="T4" fmla="*/ 0 w 596"/>
                <a:gd name="T5" fmla="*/ 307 h 666"/>
                <a:gd name="T6" fmla="*/ 7 w 596"/>
                <a:gd name="T7" fmla="*/ 236 h 666"/>
                <a:gd name="T8" fmla="*/ 46 w 596"/>
                <a:gd name="T9" fmla="*/ 161 h 666"/>
                <a:gd name="T10" fmla="*/ 125 w 596"/>
                <a:gd name="T11" fmla="*/ 90 h 666"/>
                <a:gd name="T12" fmla="*/ 259 w 596"/>
                <a:gd name="T13" fmla="*/ 33 h 666"/>
                <a:gd name="T14" fmla="*/ 449 w 596"/>
                <a:gd name="T15" fmla="*/ 2 h 666"/>
                <a:gd name="T16" fmla="*/ 692 w 596"/>
                <a:gd name="T17" fmla="*/ 9 h 666"/>
                <a:gd name="T18" fmla="*/ 881 w 596"/>
                <a:gd name="T19" fmla="*/ 72 h 666"/>
                <a:gd name="T20" fmla="*/ 1008 w 596"/>
                <a:gd name="T21" fmla="*/ 175 h 666"/>
                <a:gd name="T22" fmla="*/ 1075 w 596"/>
                <a:gd name="T23" fmla="*/ 302 h 666"/>
                <a:gd name="T24" fmla="*/ 1083 w 596"/>
                <a:gd name="T25" fmla="*/ 434 h 666"/>
                <a:gd name="T26" fmla="*/ 1031 w 596"/>
                <a:gd name="T27" fmla="*/ 557 h 666"/>
                <a:gd name="T28" fmla="*/ 923 w 596"/>
                <a:gd name="T29" fmla="*/ 652 h 666"/>
                <a:gd name="T30" fmla="*/ 759 w 596"/>
                <a:gd name="T31" fmla="*/ 704 h 666"/>
                <a:gd name="T32" fmla="*/ 708 w 596"/>
                <a:gd name="T33" fmla="*/ 699 h 666"/>
                <a:gd name="T34" fmla="*/ 803 w 596"/>
                <a:gd name="T35" fmla="*/ 655 h 666"/>
                <a:gd name="T36" fmla="*/ 877 w 596"/>
                <a:gd name="T37" fmla="*/ 577 h 666"/>
                <a:gd name="T38" fmla="*/ 927 w 596"/>
                <a:gd name="T39" fmla="*/ 482 h 666"/>
                <a:gd name="T40" fmla="*/ 946 w 596"/>
                <a:gd name="T41" fmla="*/ 377 h 666"/>
                <a:gd name="T42" fmla="*/ 935 w 596"/>
                <a:gd name="T43" fmla="*/ 274 h 666"/>
                <a:gd name="T44" fmla="*/ 882 w 596"/>
                <a:gd name="T45" fmla="*/ 184 h 666"/>
                <a:gd name="T46" fmla="*/ 788 w 596"/>
                <a:gd name="T47" fmla="*/ 118 h 666"/>
                <a:gd name="T48" fmla="*/ 621 w 596"/>
                <a:gd name="T49" fmla="*/ 79 h 666"/>
                <a:gd name="T50" fmla="*/ 448 w 596"/>
                <a:gd name="T51" fmla="*/ 65 h 666"/>
                <a:gd name="T52" fmla="*/ 317 w 596"/>
                <a:gd name="T53" fmla="*/ 75 h 666"/>
                <a:gd name="T54" fmla="*/ 220 w 596"/>
                <a:gd name="T55" fmla="*/ 107 h 666"/>
                <a:gd name="T56" fmla="*/ 152 w 596"/>
                <a:gd name="T57" fmla="*/ 158 h 666"/>
                <a:gd name="T58" fmla="*/ 104 w 596"/>
                <a:gd name="T59" fmla="*/ 218 h 666"/>
                <a:gd name="T60" fmla="*/ 73 w 596"/>
                <a:gd name="T61" fmla="*/ 288 h 666"/>
                <a:gd name="T62" fmla="*/ 51 w 596"/>
                <a:gd name="T63" fmla="*/ 359 h 66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596" h="666">
                  <a:moveTo>
                    <a:pt x="22" y="372"/>
                  </a:moveTo>
                  <a:lnTo>
                    <a:pt x="16" y="370"/>
                  </a:lnTo>
                  <a:lnTo>
                    <a:pt x="10" y="360"/>
                  </a:lnTo>
                  <a:lnTo>
                    <a:pt x="6" y="341"/>
                  </a:lnTo>
                  <a:lnTo>
                    <a:pt x="1" y="318"/>
                  </a:lnTo>
                  <a:lnTo>
                    <a:pt x="0" y="289"/>
                  </a:lnTo>
                  <a:lnTo>
                    <a:pt x="0" y="257"/>
                  </a:lnTo>
                  <a:lnTo>
                    <a:pt x="4" y="222"/>
                  </a:lnTo>
                  <a:lnTo>
                    <a:pt x="13" y="187"/>
                  </a:lnTo>
                  <a:lnTo>
                    <a:pt x="25" y="151"/>
                  </a:lnTo>
                  <a:lnTo>
                    <a:pt x="45" y="116"/>
                  </a:lnTo>
                  <a:lnTo>
                    <a:pt x="69" y="84"/>
                  </a:lnTo>
                  <a:lnTo>
                    <a:pt x="101" y="55"/>
                  </a:lnTo>
                  <a:lnTo>
                    <a:pt x="142" y="31"/>
                  </a:lnTo>
                  <a:lnTo>
                    <a:pt x="190" y="13"/>
                  </a:lnTo>
                  <a:lnTo>
                    <a:pt x="247" y="2"/>
                  </a:lnTo>
                  <a:lnTo>
                    <a:pt x="314" y="0"/>
                  </a:lnTo>
                  <a:lnTo>
                    <a:pt x="380" y="9"/>
                  </a:lnTo>
                  <a:lnTo>
                    <a:pt x="436" y="33"/>
                  </a:lnTo>
                  <a:lnTo>
                    <a:pt x="484" y="68"/>
                  </a:lnTo>
                  <a:lnTo>
                    <a:pt x="524" y="113"/>
                  </a:lnTo>
                  <a:lnTo>
                    <a:pt x="554" y="165"/>
                  </a:lnTo>
                  <a:lnTo>
                    <a:pt x="577" y="222"/>
                  </a:lnTo>
                  <a:lnTo>
                    <a:pt x="591" y="284"/>
                  </a:lnTo>
                  <a:lnTo>
                    <a:pt x="596" y="347"/>
                  </a:lnTo>
                  <a:lnTo>
                    <a:pt x="595" y="409"/>
                  </a:lnTo>
                  <a:lnTo>
                    <a:pt x="585" y="469"/>
                  </a:lnTo>
                  <a:lnTo>
                    <a:pt x="566" y="525"/>
                  </a:lnTo>
                  <a:lnTo>
                    <a:pt x="540" y="574"/>
                  </a:lnTo>
                  <a:lnTo>
                    <a:pt x="507" y="615"/>
                  </a:lnTo>
                  <a:lnTo>
                    <a:pt x="465" y="645"/>
                  </a:lnTo>
                  <a:lnTo>
                    <a:pt x="417" y="663"/>
                  </a:lnTo>
                  <a:lnTo>
                    <a:pt x="360" y="666"/>
                  </a:lnTo>
                  <a:lnTo>
                    <a:pt x="389" y="659"/>
                  </a:lnTo>
                  <a:lnTo>
                    <a:pt x="417" y="642"/>
                  </a:lnTo>
                  <a:lnTo>
                    <a:pt x="441" y="617"/>
                  </a:lnTo>
                  <a:lnTo>
                    <a:pt x="463" y="583"/>
                  </a:lnTo>
                  <a:lnTo>
                    <a:pt x="482" y="544"/>
                  </a:lnTo>
                  <a:lnTo>
                    <a:pt x="497" y="501"/>
                  </a:lnTo>
                  <a:lnTo>
                    <a:pt x="509" y="454"/>
                  </a:lnTo>
                  <a:lnTo>
                    <a:pt x="517" y="404"/>
                  </a:lnTo>
                  <a:lnTo>
                    <a:pt x="520" y="355"/>
                  </a:lnTo>
                  <a:lnTo>
                    <a:pt x="519" y="305"/>
                  </a:lnTo>
                  <a:lnTo>
                    <a:pt x="514" y="258"/>
                  </a:lnTo>
                  <a:lnTo>
                    <a:pt x="502" y="213"/>
                  </a:lnTo>
                  <a:lnTo>
                    <a:pt x="485" y="174"/>
                  </a:lnTo>
                  <a:lnTo>
                    <a:pt x="462" y="139"/>
                  </a:lnTo>
                  <a:lnTo>
                    <a:pt x="433" y="112"/>
                  </a:lnTo>
                  <a:lnTo>
                    <a:pt x="397" y="93"/>
                  </a:lnTo>
                  <a:lnTo>
                    <a:pt x="341" y="75"/>
                  </a:lnTo>
                  <a:lnTo>
                    <a:pt x="290" y="65"/>
                  </a:lnTo>
                  <a:lnTo>
                    <a:pt x="246" y="61"/>
                  </a:lnTo>
                  <a:lnTo>
                    <a:pt x="207" y="63"/>
                  </a:lnTo>
                  <a:lnTo>
                    <a:pt x="174" y="71"/>
                  </a:lnTo>
                  <a:lnTo>
                    <a:pt x="146" y="84"/>
                  </a:lnTo>
                  <a:lnTo>
                    <a:pt x="121" y="101"/>
                  </a:lnTo>
                  <a:lnTo>
                    <a:pt x="101" y="123"/>
                  </a:lnTo>
                  <a:lnTo>
                    <a:pt x="84" y="149"/>
                  </a:lnTo>
                  <a:lnTo>
                    <a:pt x="69" y="176"/>
                  </a:lnTo>
                  <a:lnTo>
                    <a:pt x="57" y="206"/>
                  </a:lnTo>
                  <a:lnTo>
                    <a:pt x="48" y="239"/>
                  </a:lnTo>
                  <a:lnTo>
                    <a:pt x="40" y="272"/>
                  </a:lnTo>
                  <a:lnTo>
                    <a:pt x="33" y="305"/>
                  </a:lnTo>
                  <a:lnTo>
                    <a:pt x="28" y="339"/>
                  </a:lnTo>
                  <a:lnTo>
                    <a:pt x="22" y="37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2077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42913" y="103188"/>
            <a:ext cx="8243887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2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5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2079" name="Rectangle 4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2080" name="Rectangle 4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2081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Verdana" charset="0"/>
              </a:defRPr>
            </a:lvl1pPr>
          </a:lstStyle>
          <a:p>
            <a:fld id="{225AFB86-96E2-0840-8BB8-55187FC55B5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38" r:id="rId1"/>
    <p:sldLayoutId id="2147484627" r:id="rId2"/>
    <p:sldLayoutId id="2147484628" r:id="rId3"/>
    <p:sldLayoutId id="2147484629" r:id="rId4"/>
    <p:sldLayoutId id="2147484630" r:id="rId5"/>
    <p:sldLayoutId id="2147484631" r:id="rId6"/>
    <p:sldLayoutId id="2147484632" r:id="rId7"/>
    <p:sldLayoutId id="2147484633" r:id="rId8"/>
    <p:sldLayoutId id="2147484634" r:id="rId9"/>
    <p:sldLayoutId id="2147484635" r:id="rId10"/>
    <p:sldLayoutId id="2147484636" r:id="rId11"/>
  </p:sldLayoutIdLst>
  <p:transition xmlns:p14="http://schemas.microsoft.com/office/powerpoint/2010/main" spd="med">
    <p:fade thruBlk="1"/>
  </p:transition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ＭＳ Ｐゴシック" charset="0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ea typeface="ＭＳ Ｐゴシック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ea typeface="ＭＳ Ｐゴシック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ea typeface="ＭＳ Ｐゴシック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ea typeface="ＭＳ Ｐゴシック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9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png"/><Relationship Id="rId3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hyperlink" Target="https://www.google.com/url?sa=i&amp;rct=j&amp;q=&amp;esrc=s&amp;source=images&amp;cd=&amp;cad=rja&amp;uact=8&amp;ved=0ahUKEwjA7r7Xv5zRAhUGQiYKHfRHA2AQjRwIBw&amp;url=https://heatherwritesablog.wordpress.com/tag/picc-line/&amp;psig=AFQjCNFcCb5IwgXO1Kj-xVe0SoTGqU7tHQ&amp;ust=1483207232290367" TargetMode="External"/><Relationship Id="rId5" Type="http://schemas.openxmlformats.org/officeDocument/2006/relationships/image" Target="../media/image17.jpe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hyperlink" Target="http://www.google.com/url?q=http://jmmultiplemyeloma.blogspot.com/2012/03/picc-line-dressing-change-and-labs.html&amp;sa=U&amp;ei=XMS9UsWbF4TYyQHjloHYCw&amp;ved=0CEAQ9QEwCzgo&amp;usg=AFQjCNHUVCEBuSof3IApcw9YI2i0bMtVfw" TargetMode="External"/><Relationship Id="rId3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4" Type="http://schemas.openxmlformats.org/officeDocument/2006/relationships/hyperlink" Target="https://www.google.com/url?sa=i&amp;rct=j&amp;q=&amp;esrc=s&amp;source=images&amp;cd=&amp;cad=rja&amp;uact=8&amp;ved=0ahUKEwiBobzfs5zRAhUEMyYKHYg1Do4QjRwIBw&amp;url=https://www.drugs.com/cg/how-to-care-for-your-implanted-venous-access-port-aftercare-instructions.html&amp;psig=AFQjCNHLx8sHHghZ3q016Up23CBssPML8g&amp;ust=1483203837340838" TargetMode="External"/><Relationship Id="rId5" Type="http://schemas.openxmlformats.org/officeDocument/2006/relationships/image" Target="../media/image21.jpeg"/><Relationship Id="rId6" Type="http://schemas.openxmlformats.org/officeDocument/2006/relationships/hyperlink" Target="http://www.google.com/url?sa=i&amp;rct=j&amp;q=&amp;esrc=s&amp;source=images&amp;cd=&amp;cad=rja&amp;uact=8&amp;ved=0ahUKEwiq37Gds5zRAhWIdSYKHcQBBCgQjRwIBw&amp;url=http://www.unipartners.net/PortCVAD.html&amp;psig=AFQjCNHLx8sHHghZ3q016Up23CBssPML8g&amp;ust=1483203837340838" TargetMode="External"/><Relationship Id="rId7" Type="http://schemas.openxmlformats.org/officeDocument/2006/relationships/image" Target="../media/image22.png"/><Relationship Id="rId8" Type="http://schemas.openxmlformats.org/officeDocument/2006/relationships/hyperlink" Target="http://www.google.com/url?sa=i&amp;rct=j&amp;q=&amp;esrc=s&amp;source=images&amp;cd=&amp;cad=rja&amp;uact=8&amp;ved=0ahUKEwiA58SFs5zRAhXJRyYKHdujBUEQjRwIBw&amp;url=http://www.unipartners.net/PortCVAD.html&amp;psig=AFQjCNHLx8sHHghZ3q016Up23CBssPML8g&amp;ust=1483203837340838" TargetMode="External"/><Relationship Id="rId9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9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4.jpeg"/><Relationship Id="rId3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6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7.jpeg"/><Relationship Id="rId3" Type="http://schemas.openxmlformats.org/officeDocument/2006/relationships/image" Target="file://localhost/cid/image001.jpg@01D240E6.BAFA7E80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hyperlink" Target="https://www.google.com/url?sa=i&amp;rct=j&amp;q=&amp;esrc=s&amp;source=images&amp;cd=&amp;cad=rja&amp;uact=8&amp;ved=0ahUKEwjA7r7Xv5zRAhUGQiYKHfRHA2AQjRwIBw&amp;url=https://heatherwritesablog.wordpress.com/tag/picc-line/&amp;psig=AFQjCNFcCb5IwgXO1Kj-xVe0SoTGqU7tHQ&amp;ust=1483207232290367" TargetMode="External"/><Relationship Id="rId5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7.jpeg"/><Relationship Id="rId3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55863" y="596900"/>
            <a:ext cx="6192837" cy="1993900"/>
          </a:xfrm>
        </p:spPr>
        <p:txBody>
          <a:bodyPr/>
          <a:lstStyle/>
          <a:p>
            <a:pPr eaLnBrk="1" hangingPunct="1"/>
            <a:r>
              <a:rPr lang="en-US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My patient has a CVAD….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43200" y="3200400"/>
            <a:ext cx="6146800" cy="26416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>
                <a:ea typeface="+mn-ea"/>
              </a:rPr>
              <a:t>What does that mean?</a:t>
            </a:r>
          </a:p>
          <a:p>
            <a:pPr eaLnBrk="1" hangingPunct="1">
              <a:defRPr/>
            </a:pPr>
            <a:endParaRPr lang="en-US" sz="3600" dirty="0" smtClean="0">
              <a:ea typeface="+mn-ea"/>
            </a:endParaRPr>
          </a:p>
          <a:p>
            <a:pPr eaLnBrk="1" hangingPunct="1">
              <a:defRPr/>
            </a:pPr>
            <a:r>
              <a:rPr lang="en-US" sz="2400" dirty="0" smtClean="0">
                <a:ea typeface="+mn-ea"/>
              </a:rPr>
              <a:t>Martha Kliebenstein, MSN, RN</a:t>
            </a:r>
          </a:p>
          <a:p>
            <a:pPr eaLnBrk="1" hangingPunct="1">
              <a:defRPr/>
            </a:pPr>
            <a:r>
              <a:rPr lang="en-US" sz="2400" dirty="0" smtClean="0">
                <a:ea typeface="+mn-ea"/>
              </a:rPr>
              <a:t>Clinical Educator </a:t>
            </a:r>
          </a:p>
          <a:p>
            <a:pPr eaLnBrk="1" hangingPunct="1">
              <a:defRPr/>
            </a:pPr>
            <a:r>
              <a:rPr lang="en-US" sz="2400" dirty="0" smtClean="0">
                <a:ea typeface="+mn-ea"/>
              </a:rPr>
              <a:t>					</a:t>
            </a:r>
            <a:endParaRPr lang="en-US" sz="1600" dirty="0" smtClean="0">
              <a:ea typeface="+mn-ea"/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9BC20766-DF3B-1B41-AA08-6D7AC9C3DDBD}" type="slidenum">
              <a:rPr lang="en-US" sz="1400"/>
              <a:pPr/>
              <a:t>1</a:t>
            </a:fld>
            <a:endParaRPr lang="en-US" sz="1400"/>
          </a:p>
        </p:txBody>
      </p:sp>
    </p:spTree>
  </p:cSld>
  <p:clrMapOvr>
    <a:masterClrMapping/>
  </p:clrMapOvr>
  <p:transition xmlns:p14="http://schemas.microsoft.com/office/powerpoint/2010/main" spd="med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General Care: </a:t>
            </a:r>
            <a:r>
              <a:rPr lang="en-US" sz="360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Dual Cap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533400" y="1524000"/>
            <a:ext cx="8229600" cy="4456113"/>
          </a:xfrm>
        </p:spPr>
        <p:txBody>
          <a:bodyPr/>
          <a:lstStyle/>
          <a:p>
            <a:pPr lvl="1">
              <a:buFont typeface="Arial" charset="0"/>
              <a:buChar char="•"/>
            </a:pPr>
            <a:r>
              <a:rPr lang="en-US">
                <a:latin typeface="Verdana" charset="0"/>
              </a:rPr>
              <a:t>DualCap Dark Blue: protects the male luer lock (the exposed end of the IV tubing</a:t>
            </a:r>
          </a:p>
          <a:p>
            <a:pPr lvl="1">
              <a:buFont typeface="Arial" charset="0"/>
              <a:buChar char="•"/>
            </a:pPr>
            <a:r>
              <a:rPr lang="en-US">
                <a:latin typeface="Verdana" charset="0"/>
              </a:rPr>
              <a:t>DualCap Light Blue: protects access ports on central line tubing (Nano-clave T-connector, blue clave, injection ports) </a:t>
            </a:r>
          </a:p>
          <a:p>
            <a:pPr lvl="1">
              <a:buFont typeface="Arial" charset="0"/>
              <a:buChar char="•"/>
            </a:pPr>
            <a:r>
              <a:rPr lang="en-US">
                <a:latin typeface="Verdana" charset="0"/>
              </a:rPr>
              <a:t>If a patient has a CVAD </a:t>
            </a:r>
            <a:r>
              <a:rPr lang="en-US" u="sng">
                <a:latin typeface="Verdana" charset="0"/>
              </a:rPr>
              <a:t>and</a:t>
            </a:r>
            <a:r>
              <a:rPr lang="en-US">
                <a:latin typeface="Verdana" charset="0"/>
              </a:rPr>
              <a:t> a PIV – the PIV line must also have DualCaps  </a:t>
            </a:r>
          </a:p>
          <a:p>
            <a:pPr lvl="1">
              <a:buFontTx/>
              <a:buNone/>
            </a:pPr>
            <a:endParaRPr lang="en-US">
              <a:latin typeface="Verdana" charset="0"/>
            </a:endParaRPr>
          </a:p>
          <a:p>
            <a:pPr lvl="1">
              <a:buFontTx/>
              <a:buNone/>
            </a:pPr>
            <a:endParaRPr lang="en-US">
              <a:latin typeface="Verdana" charset="0"/>
            </a:endParaRPr>
          </a:p>
          <a:p>
            <a:pPr lvl="1">
              <a:buFontTx/>
              <a:buNone/>
            </a:pPr>
            <a:endParaRPr lang="en-US">
              <a:latin typeface="Verdana" charset="0"/>
            </a:endParaRPr>
          </a:p>
        </p:txBody>
      </p:sp>
      <p:pic>
        <p:nvPicPr>
          <p:cNvPr id="1638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5334000"/>
            <a:ext cx="2428875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AD22BCE7-38CB-BA4A-AECC-9428AFA2BD2E}" type="slidenum">
              <a:rPr lang="en-US" sz="1400"/>
              <a:pPr/>
              <a:t>10</a:t>
            </a:fld>
            <a:endParaRPr lang="en-US" sz="1400"/>
          </a:p>
        </p:txBody>
      </p:sp>
    </p:spTree>
  </p:cSld>
  <p:clrMapOvr>
    <a:masterClrMapping/>
  </p:clrMapOvr>
  <p:transition xmlns:p14="http://schemas.microsoft.com/office/powerpoint/2010/main" spd="med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General Care: </a:t>
            </a:r>
            <a:r>
              <a:rPr lang="en-US" sz="360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Dressing change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Verdana" charset="0"/>
              </a:rPr>
              <a:t>Children over 2 months of age</a:t>
            </a:r>
          </a:p>
          <a:p>
            <a:pPr lvl="1"/>
            <a:r>
              <a:rPr lang="en-US">
                <a:latin typeface="Verdana" charset="0"/>
              </a:rPr>
              <a:t>Chlorhexidine </a:t>
            </a:r>
            <a:r>
              <a:rPr lang="en-US" sz="1800">
                <a:latin typeface="Verdana" charset="0"/>
              </a:rPr>
              <a:t>( 2% chlorhexidine and 70% alcohol)</a:t>
            </a:r>
          </a:p>
          <a:p>
            <a:pPr lvl="1"/>
            <a:r>
              <a:rPr lang="en-US">
                <a:latin typeface="Verdana" charset="0"/>
              </a:rPr>
              <a:t>Biopatch</a:t>
            </a:r>
          </a:p>
          <a:p>
            <a:r>
              <a:rPr lang="en-US">
                <a:latin typeface="Verdana" charset="0"/>
              </a:rPr>
              <a:t>Children under 2 months of age</a:t>
            </a:r>
          </a:p>
          <a:p>
            <a:pPr lvl="1"/>
            <a:r>
              <a:rPr lang="en-US">
                <a:latin typeface="Verdana" charset="0"/>
              </a:rPr>
              <a:t>Betadine swabs</a:t>
            </a:r>
          </a:p>
          <a:p>
            <a:pPr lvl="1"/>
            <a:r>
              <a:rPr lang="en-US">
                <a:latin typeface="Verdana" charset="0"/>
              </a:rPr>
              <a:t>Wipe off betadine using sterile saline</a:t>
            </a:r>
          </a:p>
          <a:p>
            <a:pPr lvl="1"/>
            <a:r>
              <a:rPr lang="en-US">
                <a:latin typeface="Verdana" charset="0"/>
              </a:rPr>
              <a:t>Chlorhexidine: increased risk of skin irritation and drug absorption</a:t>
            </a:r>
          </a:p>
          <a:p>
            <a:pPr lvl="1">
              <a:buFontTx/>
              <a:buNone/>
            </a:pPr>
            <a:endParaRPr lang="en-US">
              <a:latin typeface="Verdana" charset="0"/>
            </a:endParaRPr>
          </a:p>
          <a:p>
            <a:pPr lvl="1"/>
            <a:endParaRPr lang="en-US">
              <a:latin typeface="Verdana" charset="0"/>
            </a:endParaRP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18BFF12C-116E-5F45-A011-E79A6EE688C3}" type="slidenum">
              <a:rPr lang="en-US" sz="1400"/>
              <a:pPr/>
              <a:t>11</a:t>
            </a:fld>
            <a:endParaRPr lang="en-US" sz="1400"/>
          </a:p>
        </p:txBody>
      </p:sp>
    </p:spTree>
  </p:cSld>
  <p:clrMapOvr>
    <a:masterClrMapping/>
  </p:clrMapOvr>
  <p:transition xmlns:p14="http://schemas.microsoft.com/office/powerpoint/2010/main" spd="med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Tunneled (Broviac)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Verdana" charset="0"/>
              </a:rPr>
              <a:t>‘tunneled’ through subcutaneous tissue under skin into vein</a:t>
            </a:r>
          </a:p>
          <a:p>
            <a:r>
              <a:rPr lang="en-US">
                <a:latin typeface="Verdana" charset="0"/>
              </a:rPr>
              <a:t>Dacron cuff – stability and antibiotic</a:t>
            </a:r>
          </a:p>
          <a:p>
            <a:endParaRPr lang="en-US">
              <a:latin typeface="Verdana" charset="0"/>
            </a:endParaRPr>
          </a:p>
          <a:p>
            <a:pPr>
              <a:buFontTx/>
              <a:buNone/>
            </a:pPr>
            <a:endParaRPr lang="en-US">
              <a:latin typeface="Verdana" charset="0"/>
            </a:endParaRPr>
          </a:p>
          <a:p>
            <a:pPr>
              <a:buFontTx/>
              <a:buNone/>
            </a:pPr>
            <a:endParaRPr lang="en-US">
              <a:latin typeface="Verdana" charset="0"/>
            </a:endParaRPr>
          </a:p>
          <a:p>
            <a:r>
              <a:rPr lang="en-US">
                <a:latin typeface="Verdana" charset="0"/>
              </a:rPr>
              <a:t>Single to multiple lumens</a:t>
            </a:r>
          </a:p>
        </p:txBody>
      </p:sp>
      <p:pic>
        <p:nvPicPr>
          <p:cNvPr id="18436" name="Picture 3" descr="dacron cuff 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505200"/>
            <a:ext cx="22860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4" descr="dacron cuff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505200"/>
            <a:ext cx="2362200" cy="153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17FF804E-010A-0E40-9B02-855CD967495A}" type="slidenum">
              <a:rPr lang="en-US" sz="1400"/>
              <a:pPr/>
              <a:t>12</a:t>
            </a:fld>
            <a:endParaRPr lang="en-US" sz="1400"/>
          </a:p>
        </p:txBody>
      </p:sp>
    </p:spTree>
  </p:cSld>
  <p:clrMapOvr>
    <a:masterClrMapping/>
  </p:clrMapOvr>
  <p:transition xmlns:p14="http://schemas.microsoft.com/office/powerpoint/2010/main" spd="med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243888" cy="1314450"/>
          </a:xfrm>
        </p:spPr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Tunneled (Broviac)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Verdana" charset="0"/>
              </a:rPr>
              <a:t>Placement is surgical procedure with  general anesthesia</a:t>
            </a:r>
          </a:p>
          <a:p>
            <a:r>
              <a:rPr lang="en-US">
                <a:latin typeface="Verdana" charset="0"/>
              </a:rPr>
              <a:t>Sutures in place for 6-8 weeks</a:t>
            </a:r>
          </a:p>
          <a:p>
            <a:r>
              <a:rPr lang="en-US">
                <a:latin typeface="Verdana" charset="0"/>
              </a:rPr>
              <a:t>Placement verified by chest X-ray</a:t>
            </a:r>
          </a:p>
          <a:p>
            <a:r>
              <a:rPr lang="en-US">
                <a:latin typeface="Verdana" charset="0"/>
              </a:rPr>
              <a:t>Removed by surgeon or radiologist</a:t>
            </a:r>
          </a:p>
          <a:p>
            <a:pPr>
              <a:buFontTx/>
              <a:buNone/>
            </a:pPr>
            <a:endParaRPr lang="en-US">
              <a:latin typeface="Verdana" charset="0"/>
            </a:endParaRPr>
          </a:p>
        </p:txBody>
      </p:sp>
      <p:pic>
        <p:nvPicPr>
          <p:cNvPr id="19460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495800"/>
            <a:ext cx="27432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C954A34D-2004-B547-8148-7A9B5EFE9C6F}" type="slidenum">
              <a:rPr lang="en-US" sz="1400"/>
              <a:pPr/>
              <a:t>13</a:t>
            </a:fld>
            <a:endParaRPr lang="en-US" sz="1400"/>
          </a:p>
        </p:txBody>
      </p:sp>
    </p:spTree>
  </p:cSld>
  <p:clrMapOvr>
    <a:masterClrMapping/>
  </p:clrMapOvr>
  <p:transition xmlns:p14="http://schemas.microsoft.com/office/powerpoint/2010/main" spd="med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Specific Care for Broviac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Verdana" charset="0"/>
              </a:rPr>
              <a:t>Loop catheter under sterile dressing</a:t>
            </a:r>
          </a:p>
          <a:p>
            <a:r>
              <a:rPr lang="en-US">
                <a:latin typeface="Verdana" charset="0"/>
              </a:rPr>
              <a:t>Remember the ‘tension relieving’ loop under the dressing incorporating all the tubing to the thick ‘clamp here’ portion</a:t>
            </a:r>
          </a:p>
          <a:p>
            <a:r>
              <a:rPr lang="en-US">
                <a:latin typeface="Verdana" charset="0"/>
              </a:rPr>
              <a:t>Ensure lines are secure </a:t>
            </a:r>
          </a:p>
          <a:p>
            <a:pPr>
              <a:buFontTx/>
              <a:buNone/>
            </a:pPr>
            <a:r>
              <a:rPr lang="en-US">
                <a:latin typeface="Verdana" charset="0"/>
              </a:rPr>
              <a:t>and not pulling</a:t>
            </a:r>
          </a:p>
          <a:p>
            <a:endParaRPr lang="en-US">
              <a:latin typeface="Verdana" charset="0"/>
            </a:endParaRPr>
          </a:p>
        </p:txBody>
      </p:sp>
      <p:pic>
        <p:nvPicPr>
          <p:cNvPr id="20484" name="Picture 4" descr="C:\Users\axq\AppData\Local\Microsoft\Windows\Temporary Internet Files\Content.Outlook\CA56TGVC\photo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4114800"/>
            <a:ext cx="2214563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A907007B-F27E-084E-88ED-4461DC262C16}" type="slidenum">
              <a:rPr lang="en-US" sz="1400"/>
              <a:pPr/>
              <a:t>14</a:t>
            </a:fld>
            <a:endParaRPr lang="en-US" sz="1400"/>
          </a:p>
        </p:txBody>
      </p:sp>
    </p:spTree>
  </p:cSld>
  <p:clrMapOvr>
    <a:masterClrMapping/>
  </p:clrMapOvr>
  <p:transition xmlns:p14="http://schemas.microsoft.com/office/powerpoint/2010/main" spd="med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Broviac catheter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 eaLnBrk="1" hangingPunct="1"/>
            <a:r>
              <a:rPr lang="en-US">
                <a:latin typeface="Verdana" charset="0"/>
              </a:rPr>
              <a:t>What’s the worry here??</a:t>
            </a:r>
          </a:p>
        </p:txBody>
      </p:sp>
      <p:pic>
        <p:nvPicPr>
          <p:cNvPr id="21508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438400"/>
            <a:ext cx="291465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743200"/>
            <a:ext cx="42672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15E7A7A1-ADDF-CF4C-9B1E-E069A135977D}" type="slidenum">
              <a:rPr lang="en-US" sz="1400"/>
              <a:pPr/>
              <a:t>15</a:t>
            </a:fld>
            <a:endParaRPr lang="en-US" sz="1400"/>
          </a:p>
        </p:txBody>
      </p:sp>
    </p:spTree>
  </p:cSld>
  <p:clrMapOvr>
    <a:masterClrMapping/>
  </p:clrMapOvr>
  <p:transition xmlns:p14="http://schemas.microsoft.com/office/powerpoint/2010/main" spd="med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Non tunneled (PICC)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Verdana" charset="0"/>
              </a:rPr>
              <a:t>Goes through skin and directly into the vein at insertion site</a:t>
            </a:r>
          </a:p>
          <a:p>
            <a:r>
              <a:rPr lang="en-US">
                <a:latin typeface="Verdana" charset="0"/>
              </a:rPr>
              <a:t>Used for short term use</a:t>
            </a:r>
          </a:p>
          <a:p>
            <a:r>
              <a:rPr lang="en-US">
                <a:latin typeface="Verdana" charset="0"/>
              </a:rPr>
              <a:t>Placement typically in Interventional Radiology but can be done at the bedside</a:t>
            </a:r>
          </a:p>
          <a:p>
            <a:r>
              <a:rPr lang="en-US">
                <a:latin typeface="Verdana" charset="0"/>
              </a:rPr>
              <a:t>Placement verified by chest X-ray</a:t>
            </a: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D655364E-5D74-734E-8349-BEEBE6299F36}" type="slidenum">
              <a:rPr lang="en-US" sz="1400"/>
              <a:pPr/>
              <a:t>16</a:t>
            </a:fld>
            <a:endParaRPr lang="en-US" sz="1400"/>
          </a:p>
        </p:txBody>
      </p:sp>
    </p:spTree>
  </p:cSld>
  <p:clrMapOvr>
    <a:masterClrMapping/>
  </p:clrMapOvr>
  <p:transition xmlns:p14="http://schemas.microsoft.com/office/powerpoint/2010/main" spd="med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PICC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Verdana" charset="0"/>
              </a:rPr>
              <a:t>No cuff</a:t>
            </a:r>
          </a:p>
          <a:p>
            <a:r>
              <a:rPr lang="en-US">
                <a:latin typeface="Verdana" charset="0"/>
              </a:rPr>
              <a:t>Several weeks – months</a:t>
            </a:r>
          </a:p>
          <a:p>
            <a:r>
              <a:rPr lang="en-US">
                <a:latin typeface="Verdana" charset="0"/>
              </a:rPr>
              <a:t>Usually placed subclavian or femoral </a:t>
            </a:r>
          </a:p>
          <a:p>
            <a:r>
              <a:rPr lang="en-US">
                <a:latin typeface="Verdana" charset="0"/>
              </a:rPr>
              <a:t>Single or double lumen</a:t>
            </a:r>
          </a:p>
          <a:p>
            <a:r>
              <a:rPr lang="en-US">
                <a:latin typeface="Verdana" charset="0"/>
              </a:rPr>
              <a:t>Kids &lt; 2 years old, sutured in place</a:t>
            </a:r>
          </a:p>
          <a:p>
            <a:r>
              <a:rPr lang="en-US">
                <a:latin typeface="Verdana" charset="0"/>
              </a:rPr>
              <a:t>Kids &gt; 2 years old, ‘stat-lock’</a:t>
            </a:r>
          </a:p>
          <a:p>
            <a:r>
              <a:rPr lang="en-US">
                <a:latin typeface="Verdana" charset="0"/>
              </a:rPr>
              <a:t>RN may remove with MD order</a:t>
            </a:r>
          </a:p>
          <a:p>
            <a:endParaRPr lang="en-US">
              <a:latin typeface="Verdana" charset="0"/>
            </a:endParaRP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FB0B5456-0383-D343-BD97-085E68463989}" type="slidenum">
              <a:rPr lang="en-US" sz="1400"/>
              <a:pPr/>
              <a:t>17</a:t>
            </a:fld>
            <a:endParaRPr lang="en-US" sz="1400"/>
          </a:p>
        </p:txBody>
      </p:sp>
    </p:spTree>
  </p:cSld>
  <p:clrMapOvr>
    <a:masterClrMapping/>
  </p:clrMapOvr>
  <p:transition xmlns:p14="http://schemas.microsoft.com/office/powerpoint/2010/main" spd="med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PICC line</a:t>
            </a:r>
          </a:p>
        </p:txBody>
      </p:sp>
      <p:pic>
        <p:nvPicPr>
          <p:cNvPr id="24579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1143000"/>
            <a:ext cx="2857500" cy="2914650"/>
          </a:xfrm>
          <a:noFill/>
        </p:spPr>
      </p:pic>
      <p:pic>
        <p:nvPicPr>
          <p:cNvPr id="2458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4191000"/>
            <a:ext cx="257492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88503626-23EC-044F-A736-7BAE22376D16}" type="slidenum">
              <a:rPr lang="en-US" sz="1400"/>
              <a:pPr/>
              <a:t>18</a:t>
            </a:fld>
            <a:endParaRPr lang="en-US" sz="1400"/>
          </a:p>
        </p:txBody>
      </p:sp>
      <p:pic>
        <p:nvPicPr>
          <p:cNvPr id="24582" name="irc_mi" descr="Image result for picc line with stat lock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53" r="26241" b="13924"/>
          <a:stretch>
            <a:fillRect/>
          </a:stretch>
        </p:blipFill>
        <p:spPr bwMode="auto">
          <a:xfrm>
            <a:off x="3886200" y="1600200"/>
            <a:ext cx="2476500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 spd="med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t3.gstatic.com/images?q=tbn:ANd9GcQ14OrLZL5-E6x-yaYTTcFq8NL5TFOB3jqyGc3FwgR2pKMfd3Yt8Bm7mqc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4191000"/>
            <a:ext cx="2792413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Rectangle 2"/>
          <p:cNvSpPr>
            <a:spLocks noChangeArrowheads="1"/>
          </p:cNvSpPr>
          <p:nvPr/>
        </p:nvSpPr>
        <p:spPr bwMode="auto">
          <a:xfrm>
            <a:off x="914400" y="152400"/>
            <a:ext cx="6934200" cy="113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n-ea"/>
              </a:rPr>
              <a:t>Specific Care for PICC lines </a:t>
            </a:r>
          </a:p>
          <a:p>
            <a:pPr eaLnBrk="1" hangingPunct="1">
              <a:defRPr/>
            </a:pPr>
            <a:endParaRPr lang="en-US" sz="3200" dirty="0">
              <a:ea typeface="+mn-ea"/>
            </a:endParaRPr>
          </a:p>
        </p:txBody>
      </p:sp>
      <p:sp>
        <p:nvSpPr>
          <p:cNvPr id="20484" name="Rectangle 3"/>
          <p:cNvSpPr>
            <a:spLocks noChangeArrowheads="1"/>
          </p:cNvSpPr>
          <p:nvPr/>
        </p:nvSpPr>
        <p:spPr bwMode="auto">
          <a:xfrm>
            <a:off x="457200" y="1371600"/>
            <a:ext cx="8412163" cy="397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 typeface="Arial" charset="0"/>
              <a:buChar char="•"/>
            </a:pPr>
            <a:r>
              <a:rPr lang="en-US" sz="2800">
                <a:latin typeface="Verdana" charset="0"/>
              </a:rPr>
              <a:t>Measure arm circumference 2 inches above insertion site Q shift and document</a:t>
            </a:r>
          </a:p>
          <a:p>
            <a:pPr eaLnBrk="1" hangingPunct="1">
              <a:buFont typeface="Arial" charset="0"/>
              <a:buChar char="•"/>
            </a:pPr>
            <a:r>
              <a:rPr lang="en-US" sz="2800">
                <a:latin typeface="Verdana" charset="0"/>
              </a:rPr>
              <a:t>Ensure dressing is secure and lines are not pulling</a:t>
            </a:r>
          </a:p>
          <a:p>
            <a:pPr eaLnBrk="1" hangingPunct="1"/>
            <a:endParaRPr lang="en-US" sz="2800">
              <a:latin typeface="Verdana" charset="0"/>
            </a:endParaRPr>
          </a:p>
          <a:p>
            <a:pPr eaLnBrk="1" hangingPunct="1">
              <a:buFont typeface="Arial" charset="0"/>
              <a:buChar char="•"/>
            </a:pPr>
            <a:r>
              <a:rPr lang="en-US" sz="2800">
                <a:latin typeface="Verdana" charset="0"/>
              </a:rPr>
              <a:t>If Ace wrap covering – must remove wrap to fully assess site</a:t>
            </a:r>
          </a:p>
          <a:p>
            <a:pPr eaLnBrk="1" hangingPunct="1">
              <a:buFont typeface="Arial" charset="0"/>
              <a:buChar char="•"/>
            </a:pPr>
            <a:endParaRPr lang="en-US" sz="2800">
              <a:latin typeface="Verdana" charset="0"/>
            </a:endParaRPr>
          </a:p>
          <a:p>
            <a:pPr eaLnBrk="1" hangingPunct="1">
              <a:buFont typeface="Arial" charset="0"/>
              <a:buChar char="•"/>
            </a:pPr>
            <a:r>
              <a:rPr lang="en-US" sz="2400" b="1">
                <a:latin typeface="Verdana" charset="0"/>
              </a:rPr>
              <a:t>  What</a:t>
            </a:r>
            <a:r>
              <a:rPr lang="ja-JP" altLang="en-US" sz="2400" b="1">
                <a:latin typeface="Verdana" charset="0"/>
              </a:rPr>
              <a:t>’</a:t>
            </a:r>
            <a:r>
              <a:rPr lang="en-US" sz="2400" b="1">
                <a:latin typeface="Verdana" charset="0"/>
              </a:rPr>
              <a:t>s the worry here? </a:t>
            </a:r>
            <a:r>
              <a:rPr lang="en-US" sz="2400" b="1">
                <a:latin typeface="Verdana" charset="0"/>
                <a:sym typeface="Wingdings" charset="0"/>
              </a:rPr>
              <a:t> </a:t>
            </a:r>
            <a:endParaRPr lang="en-US" sz="2400" b="1">
              <a:latin typeface="Verdana" charset="0"/>
            </a:endParaRPr>
          </a:p>
        </p:txBody>
      </p:sp>
      <p:sp>
        <p:nvSpPr>
          <p:cNvPr id="2560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2415512A-65C5-CC4E-BE93-3F76C93A1436}" type="slidenum">
              <a:rPr lang="en-US" sz="1400"/>
              <a:pPr/>
              <a:t>19</a:t>
            </a:fld>
            <a:endParaRPr lang="en-US" sz="1400"/>
          </a:p>
        </p:txBody>
      </p:sp>
    </p:spTree>
  </p:cSld>
  <p:clrMapOvr>
    <a:masterClrMapping/>
  </p:clrMapOvr>
  <p:transition xmlns:p14="http://schemas.microsoft.com/office/powerpoint/2010/main" spd="med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What is a CVAD?	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u="sng">
                <a:latin typeface="Verdana" charset="0"/>
              </a:rPr>
              <a:t>Central Venous Access Device</a:t>
            </a:r>
          </a:p>
          <a:p>
            <a:r>
              <a:rPr lang="en-US">
                <a:latin typeface="Verdana" charset="0"/>
              </a:rPr>
              <a:t>A catheter placed via:</a:t>
            </a:r>
          </a:p>
          <a:p>
            <a:pPr lvl="1"/>
            <a:r>
              <a:rPr lang="en-US">
                <a:latin typeface="Verdana" charset="0"/>
              </a:rPr>
              <a:t>Subclavian vein</a:t>
            </a:r>
          </a:p>
          <a:p>
            <a:pPr lvl="1"/>
            <a:r>
              <a:rPr lang="en-US">
                <a:latin typeface="Verdana" charset="0"/>
              </a:rPr>
              <a:t>Superior/Inferior vena cava</a:t>
            </a:r>
          </a:p>
          <a:p>
            <a:pPr lvl="1"/>
            <a:r>
              <a:rPr lang="en-US">
                <a:latin typeface="Verdana" charset="0"/>
              </a:rPr>
              <a:t>Right atrium</a:t>
            </a:r>
          </a:p>
          <a:p>
            <a:pPr lvl="1"/>
            <a:r>
              <a:rPr lang="en-US">
                <a:latin typeface="Verdana" charset="0"/>
              </a:rPr>
              <a:t> Common femoral vein</a:t>
            </a:r>
          </a:p>
          <a:p>
            <a:pPr lvl="1"/>
            <a:r>
              <a:rPr lang="en-US">
                <a:latin typeface="Verdana" charset="0"/>
              </a:rPr>
              <a:t>Umbilical vein</a:t>
            </a:r>
          </a:p>
          <a:p>
            <a:r>
              <a:rPr lang="en-US">
                <a:latin typeface="Verdana" charset="0"/>
              </a:rPr>
              <a:t>The ideal position is the distal end of the superior vena cava </a:t>
            </a:r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65E6B572-A9D6-CB4F-9611-C59F586373D5}" type="slidenum">
              <a:rPr lang="en-US" sz="1400"/>
              <a:pPr/>
              <a:t>2</a:t>
            </a:fld>
            <a:endParaRPr lang="en-US" sz="1400"/>
          </a:p>
        </p:txBody>
      </p:sp>
    </p:spTree>
  </p:cSld>
  <p:clrMapOvr>
    <a:masterClrMapping/>
  </p:clrMapOvr>
  <p:transition xmlns:p14="http://schemas.microsoft.com/office/powerpoint/2010/main" spd="med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Tunneled: Ports 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Verdana" charset="0"/>
              </a:rPr>
              <a:t>Entire device is implanted under the skin</a:t>
            </a:r>
          </a:p>
          <a:p>
            <a:r>
              <a:rPr lang="en-US">
                <a:latin typeface="Verdana" charset="0"/>
              </a:rPr>
              <a:t>Surgically implanted and removed</a:t>
            </a:r>
          </a:p>
          <a:p>
            <a:r>
              <a:rPr lang="en-US">
                <a:latin typeface="Verdana" charset="0"/>
              </a:rPr>
              <a:t>Several months to years</a:t>
            </a:r>
          </a:p>
          <a:p>
            <a:r>
              <a:rPr lang="en-US">
                <a:latin typeface="Verdana" charset="0"/>
              </a:rPr>
              <a:t>Huber needle for access</a:t>
            </a:r>
          </a:p>
          <a:p>
            <a:r>
              <a:rPr lang="en-US">
                <a:latin typeface="Verdana" charset="0"/>
              </a:rPr>
              <a:t>When not access (in use) flushed with 100 U of heparin every 4-6 weeks for maintenance</a:t>
            </a: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5446B20D-D51A-9349-9F4E-56BE20842759}" type="slidenum">
              <a:rPr lang="en-US" sz="1400"/>
              <a:pPr/>
              <a:t>20</a:t>
            </a:fld>
            <a:endParaRPr lang="en-US" sz="1400"/>
          </a:p>
        </p:txBody>
      </p:sp>
    </p:spTree>
  </p:cSld>
  <p:clrMapOvr>
    <a:masterClrMapping/>
  </p:clrMapOvr>
  <p:transition xmlns:p14="http://schemas.microsoft.com/office/powerpoint/2010/main" spd="med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-381000"/>
            <a:ext cx="8243888" cy="1314450"/>
          </a:xfrm>
        </p:spPr>
        <p:txBody>
          <a:bodyPr/>
          <a:lstStyle/>
          <a:p>
            <a:pPr eaLnBrk="1" hangingPunct="1"/>
            <a:r>
              <a:rPr lang="ja-JP" altLang="en-US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‘</a:t>
            </a:r>
            <a:r>
              <a:rPr lang="en-US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Ports</a:t>
            </a:r>
            <a:r>
              <a:rPr lang="ja-JP" altLang="en-US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’</a:t>
            </a:r>
            <a:endParaRPr lang="en-US">
              <a:effectLst>
                <a:outerShdw blurRad="38100" dist="38100" dir="2700000" algn="tl">
                  <a:srgbClr val="DDDDDD"/>
                </a:outerShdw>
              </a:effectLst>
              <a:latin typeface="Verdana" charset="0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>
              <a:latin typeface="Verdana" charset="0"/>
            </a:endParaRPr>
          </a:p>
          <a:p>
            <a:pPr>
              <a:lnSpc>
                <a:spcPct val="90000"/>
              </a:lnSpc>
            </a:pPr>
            <a:endParaRPr lang="en-US">
              <a:latin typeface="Verdana" charset="0"/>
            </a:endParaRPr>
          </a:p>
        </p:txBody>
      </p:sp>
      <p:pic>
        <p:nvPicPr>
          <p:cNvPr id="27652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114800"/>
            <a:ext cx="28448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4267200"/>
            <a:ext cx="2205038" cy="186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irc_mi" descr="Image result for problem with a port CVAD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1752600"/>
            <a:ext cx="2095500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irc_mi" descr="Image result for problem with a port CVAD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752600"/>
            <a:ext cx="2724150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irc_mi" descr="Image result for problem with a port CVAD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47800"/>
            <a:ext cx="2646363" cy="186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7" name="Slide Number Placeholder 8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526443F3-6D6C-8143-81EA-861A2B164017}" type="slidenum">
              <a:rPr lang="en-US" sz="1400"/>
              <a:pPr/>
              <a:t>21</a:t>
            </a:fld>
            <a:endParaRPr lang="en-US" sz="1400"/>
          </a:p>
        </p:txBody>
      </p:sp>
    </p:spTree>
  </p:cSld>
  <p:clrMapOvr>
    <a:masterClrMapping/>
  </p:clrMapOvr>
  <p:transition xmlns:p14="http://schemas.microsoft.com/office/powerpoint/2010/main" spd="med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Huber needle	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>
                <a:latin typeface="Verdana" charset="0"/>
              </a:rPr>
              <a:t>To Access</a:t>
            </a:r>
          </a:p>
          <a:p>
            <a:pPr lvl="1" eaLnBrk="1" hangingPunct="1"/>
            <a:r>
              <a:rPr lang="en-US" sz="2400">
                <a:latin typeface="Verdana" charset="0"/>
              </a:rPr>
              <a:t>Must use Huber Needle</a:t>
            </a:r>
          </a:p>
          <a:p>
            <a:pPr lvl="1" eaLnBrk="1" hangingPunct="1"/>
            <a:r>
              <a:rPr lang="en-US" sz="2400">
                <a:latin typeface="Verdana" charset="0"/>
              </a:rPr>
              <a:t>Need to know length and diameter</a:t>
            </a:r>
          </a:p>
          <a:p>
            <a:pPr lvl="2" eaLnBrk="1" hangingPunct="1"/>
            <a:r>
              <a:rPr lang="en-US" sz="2000">
                <a:latin typeface="Verdana" charset="0"/>
              </a:rPr>
              <a:t>IE: 1 inch 20 gauge </a:t>
            </a:r>
          </a:p>
          <a:p>
            <a:pPr eaLnBrk="1" hangingPunct="1"/>
            <a:r>
              <a:rPr lang="en-US" sz="2800">
                <a:latin typeface="Verdana" charset="0"/>
              </a:rPr>
              <a:t>Per policy, students cannot access port</a:t>
            </a:r>
          </a:p>
        </p:txBody>
      </p:sp>
      <p:pic>
        <p:nvPicPr>
          <p:cNvPr id="2867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800" y="4038600"/>
            <a:ext cx="3225800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995738"/>
            <a:ext cx="2260600" cy="240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81986460-CF95-274E-9400-0BE67955E8B6}" type="slidenum">
              <a:rPr lang="en-US" sz="1400"/>
              <a:pPr/>
              <a:t>22</a:t>
            </a:fld>
            <a:endParaRPr lang="en-US" sz="1400"/>
          </a:p>
        </p:txBody>
      </p:sp>
    </p:spTree>
  </p:cSld>
  <p:clrMapOvr>
    <a:masterClrMapping/>
  </p:clrMapOvr>
  <p:transition xmlns:p14="http://schemas.microsoft.com/office/powerpoint/2010/main" spd="med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Specific Care	 for Ports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>
                <a:latin typeface="Verdana" charset="0"/>
              </a:rPr>
              <a:t>Huber needle change Q week with dressing change </a:t>
            </a:r>
          </a:p>
          <a:p>
            <a:pPr lvl="1"/>
            <a:r>
              <a:rPr lang="en-US">
                <a:latin typeface="Verdana" charset="0"/>
              </a:rPr>
              <a:t>When ‘deaccessing’ use heparin -&gt; flush with 10ml normal saline and then lock/cap with 3 ml of 100 unit/ml Heparin.</a:t>
            </a:r>
          </a:p>
          <a:p>
            <a:pPr lvl="1"/>
            <a:endParaRPr lang="en-US">
              <a:latin typeface="Verdana" charset="0"/>
            </a:endParaRPr>
          </a:p>
          <a:p>
            <a:pPr lvl="1"/>
            <a:endParaRPr lang="en-US">
              <a:latin typeface="Verdana" charset="0"/>
            </a:endParaRPr>
          </a:p>
          <a:p>
            <a:endParaRPr lang="en-US">
              <a:latin typeface="Verdana" charset="0"/>
            </a:endParaRPr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887F34C8-E1F9-EE40-9957-5CFD35E1A95A}" type="slidenum">
              <a:rPr lang="en-US" sz="1400"/>
              <a:pPr/>
              <a:t>23</a:t>
            </a:fld>
            <a:endParaRPr lang="en-US" sz="1400"/>
          </a:p>
        </p:txBody>
      </p:sp>
    </p:spTree>
  </p:cSld>
  <p:clrMapOvr>
    <a:masterClrMapping/>
  </p:clrMapOvr>
  <p:transition xmlns:p14="http://schemas.microsoft.com/office/powerpoint/2010/main" spd="med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What to think about </a:t>
            </a:r>
            <a:br>
              <a:rPr lang="en-US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</a:br>
            <a:r>
              <a:rPr lang="en-US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with all CVADs</a:t>
            </a:r>
            <a:r>
              <a:rPr lang="ja-JP" altLang="en-US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’</a:t>
            </a:r>
            <a:r>
              <a:rPr lang="en-US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	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Verdana" charset="0"/>
              </a:rPr>
              <a:t>Infection prevention</a:t>
            </a:r>
          </a:p>
          <a:p>
            <a:r>
              <a:rPr lang="en-US">
                <a:latin typeface="Verdana" charset="0"/>
              </a:rPr>
              <a:t>General guidelines</a:t>
            </a:r>
          </a:p>
          <a:p>
            <a:r>
              <a:rPr lang="en-US">
                <a:latin typeface="Verdana" charset="0"/>
              </a:rPr>
              <a:t>Patency and securement</a:t>
            </a:r>
          </a:p>
          <a:p>
            <a:r>
              <a:rPr lang="en-US">
                <a:latin typeface="Verdana" charset="0"/>
              </a:rPr>
              <a:t>Safety measures</a:t>
            </a:r>
          </a:p>
          <a:p>
            <a:r>
              <a:rPr lang="en-US">
                <a:latin typeface="Verdana" charset="0"/>
              </a:rPr>
              <a:t>Comfort care</a:t>
            </a:r>
          </a:p>
          <a:p>
            <a:r>
              <a:rPr lang="en-US">
                <a:latin typeface="Verdana" charset="0"/>
              </a:rPr>
              <a:t>Single or Multi lumen catheters</a:t>
            </a:r>
          </a:p>
          <a:p>
            <a:endParaRPr lang="en-US">
              <a:latin typeface="Verdana" charset="0"/>
            </a:endParaRPr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1C85BACA-3BA6-F14E-8B37-33309E3455EF}" type="slidenum">
              <a:rPr lang="en-US" sz="1400"/>
              <a:pPr/>
              <a:t>24</a:t>
            </a:fld>
            <a:endParaRPr lang="en-US" sz="1400"/>
          </a:p>
        </p:txBody>
      </p:sp>
    </p:spTree>
  </p:cSld>
  <p:clrMapOvr>
    <a:masterClrMapping/>
  </p:clrMapOvr>
  <p:transition xmlns:p14="http://schemas.microsoft.com/office/powerpoint/2010/main" spd="med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Multi Lumen Catheters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Verdana" charset="0"/>
              </a:rPr>
              <a:t>Two separate lumens </a:t>
            </a:r>
          </a:p>
          <a:p>
            <a:pPr>
              <a:buFontTx/>
              <a:buNone/>
            </a:pPr>
            <a:r>
              <a:rPr lang="en-US">
                <a:latin typeface="Verdana" charset="0"/>
              </a:rPr>
              <a:t>   all the way to the tip</a:t>
            </a:r>
          </a:p>
          <a:p>
            <a:r>
              <a:rPr lang="en-US">
                <a:latin typeface="Verdana" charset="0"/>
              </a:rPr>
              <a:t>Treat each lumen as a             separate line</a:t>
            </a:r>
          </a:p>
          <a:p>
            <a:pPr lvl="1"/>
            <a:r>
              <a:rPr lang="en-US">
                <a:latin typeface="Verdana" charset="0"/>
              </a:rPr>
              <a:t>Flush both lumens</a:t>
            </a:r>
          </a:p>
          <a:p>
            <a:pPr lvl="1"/>
            <a:r>
              <a:rPr lang="en-US">
                <a:latin typeface="Verdana" charset="0"/>
              </a:rPr>
              <a:t>Draw blood cultures from both lumens</a:t>
            </a:r>
          </a:p>
          <a:p>
            <a:r>
              <a:rPr lang="en-US">
                <a:latin typeface="Verdana" charset="0"/>
              </a:rPr>
              <a:t>Can run incompatible meds through each lumen</a:t>
            </a:r>
          </a:p>
        </p:txBody>
      </p:sp>
      <p:pic>
        <p:nvPicPr>
          <p:cNvPr id="31748" name="Picture 3" descr="PICC Line Double Lumen crop Jun 13 2012 051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2133600"/>
            <a:ext cx="2286000" cy="180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9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09C053E1-53D6-B746-B9EB-B6DFE54F1769}" type="slidenum">
              <a:rPr lang="en-US" sz="1400"/>
              <a:pPr/>
              <a:t>25</a:t>
            </a:fld>
            <a:endParaRPr lang="en-US" sz="1400"/>
          </a:p>
        </p:txBody>
      </p:sp>
    </p:spTree>
  </p:cSld>
  <p:clrMapOvr>
    <a:masterClrMapping/>
  </p:clrMapOvr>
  <p:transition xmlns:p14="http://schemas.microsoft.com/office/powerpoint/2010/main" spd="med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Complications - insertion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229600" cy="4456113"/>
          </a:xfrm>
        </p:spPr>
        <p:txBody>
          <a:bodyPr/>
          <a:lstStyle/>
          <a:p>
            <a:r>
              <a:rPr lang="en-US">
                <a:latin typeface="Verdana" charset="0"/>
              </a:rPr>
              <a:t>Malposition </a:t>
            </a:r>
          </a:p>
          <a:p>
            <a:r>
              <a:rPr lang="en-US">
                <a:latin typeface="Verdana" charset="0"/>
              </a:rPr>
              <a:t>Pneumothorax:  air in pleural space (between lung &amp; chest wall)</a:t>
            </a:r>
          </a:p>
          <a:p>
            <a:r>
              <a:rPr lang="en-US">
                <a:latin typeface="Verdana" charset="0"/>
              </a:rPr>
              <a:t>Hydro/hemothorax: fluid/blood in the pleural cavity</a:t>
            </a:r>
          </a:p>
          <a:p>
            <a:r>
              <a:rPr lang="en-US">
                <a:latin typeface="Verdana" charset="0"/>
              </a:rPr>
              <a:t>Arterial puncture</a:t>
            </a:r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0B05B279-B807-224D-B9ED-DB13D5E0C144}" type="slidenum">
              <a:rPr lang="en-US" sz="1400"/>
              <a:pPr/>
              <a:t>26</a:t>
            </a:fld>
            <a:endParaRPr lang="en-US" sz="1400"/>
          </a:p>
        </p:txBody>
      </p:sp>
    </p:spTree>
  </p:cSld>
  <p:clrMapOvr>
    <a:masterClrMapping/>
  </p:clrMapOvr>
  <p:transition xmlns:p14="http://schemas.microsoft.com/office/powerpoint/2010/main" spd="med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Complications – general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>
                <a:latin typeface="Verdana" charset="0"/>
              </a:rPr>
              <a:t>Line become occluded</a:t>
            </a:r>
          </a:p>
          <a:p>
            <a:pPr lvl="1"/>
            <a:r>
              <a:rPr lang="en-US" sz="2400">
                <a:latin typeface="Verdana" charset="0"/>
              </a:rPr>
              <a:t>Flushing with ‘pulse’ technique</a:t>
            </a:r>
          </a:p>
          <a:p>
            <a:pPr lvl="1"/>
            <a:r>
              <a:rPr lang="en-US" sz="2400">
                <a:latin typeface="Verdana" charset="0"/>
              </a:rPr>
              <a:t>Flush before and after medication (5-10 ml)</a:t>
            </a:r>
          </a:p>
          <a:p>
            <a:pPr lvl="1"/>
            <a:r>
              <a:rPr lang="en-US" sz="2400">
                <a:latin typeface="Verdana" charset="0"/>
              </a:rPr>
              <a:t>Check drug compatibility</a:t>
            </a:r>
          </a:p>
          <a:p>
            <a:pPr lvl="1"/>
            <a:r>
              <a:rPr lang="en-US" sz="2400">
                <a:latin typeface="Verdana" charset="0"/>
              </a:rPr>
              <a:t>Use of t-PA </a:t>
            </a:r>
          </a:p>
          <a:p>
            <a:r>
              <a:rPr lang="en-US" sz="2400">
                <a:latin typeface="Verdana" charset="0"/>
              </a:rPr>
              <a:t>Line breaks</a:t>
            </a:r>
          </a:p>
          <a:p>
            <a:pPr lvl="1"/>
            <a:r>
              <a:rPr lang="en-US" sz="2400">
                <a:latin typeface="Verdana" charset="0"/>
              </a:rPr>
              <a:t>Clamp with padded clamp between the break and the patient </a:t>
            </a:r>
          </a:p>
          <a:p>
            <a:pPr lvl="1"/>
            <a:r>
              <a:rPr lang="en-US" sz="2400">
                <a:latin typeface="Verdana" charset="0"/>
              </a:rPr>
              <a:t>Follow P&amp;P</a:t>
            </a: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5CA17B77-A070-844E-A0C5-5640665B4C82}" type="slidenum">
              <a:rPr lang="en-US" sz="1400"/>
              <a:pPr/>
              <a:t>27</a:t>
            </a:fld>
            <a:endParaRPr lang="en-US" sz="1400"/>
          </a:p>
        </p:txBody>
      </p:sp>
    </p:spTree>
  </p:cSld>
  <p:clrMapOvr>
    <a:masterClrMapping/>
  </p:clrMapOvr>
  <p:transition xmlns:p14="http://schemas.microsoft.com/office/powerpoint/2010/main" spd="med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Removal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>
                <a:latin typeface="Verdana" charset="0"/>
              </a:rPr>
              <a:t>Broviac and Port</a:t>
            </a:r>
            <a:r>
              <a:rPr lang="en-US">
                <a:latin typeface="Verdana" charset="0"/>
              </a:rPr>
              <a:t>: Surgical procedure</a:t>
            </a:r>
          </a:p>
          <a:p>
            <a:r>
              <a:rPr lang="en-US" u="sng">
                <a:latin typeface="Verdana" charset="0"/>
              </a:rPr>
              <a:t>PICC</a:t>
            </a:r>
            <a:r>
              <a:rPr lang="en-US">
                <a:latin typeface="Verdana" charset="0"/>
              </a:rPr>
              <a:t>:  RN can remove w/ MD order</a:t>
            </a:r>
          </a:p>
          <a:p>
            <a:r>
              <a:rPr lang="en-US">
                <a:latin typeface="Verdana" charset="0"/>
              </a:rPr>
              <a:t>Sterile procedure</a:t>
            </a:r>
          </a:p>
          <a:p>
            <a:r>
              <a:rPr lang="en-US">
                <a:latin typeface="Verdana" charset="0"/>
              </a:rPr>
              <a:t>P&amp;P</a:t>
            </a:r>
          </a:p>
          <a:p>
            <a:r>
              <a:rPr lang="en-US">
                <a:latin typeface="Verdana" charset="0"/>
              </a:rPr>
              <a:t>Measure catheter once removed</a:t>
            </a:r>
          </a:p>
          <a:p>
            <a:r>
              <a:rPr lang="en-US">
                <a:latin typeface="Verdana" charset="0"/>
              </a:rPr>
              <a:t>Check tip for line patency</a:t>
            </a:r>
          </a:p>
          <a:p>
            <a:r>
              <a:rPr lang="en-US">
                <a:latin typeface="Verdana" charset="0"/>
              </a:rPr>
              <a:t>Document removal</a:t>
            </a:r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7D12F320-FD74-4947-A3C3-0BC3089B5E0D}" type="slidenum">
              <a:rPr lang="en-US" sz="1400"/>
              <a:pPr/>
              <a:t>28</a:t>
            </a:fld>
            <a:endParaRPr lang="en-US" sz="1400"/>
          </a:p>
        </p:txBody>
      </p:sp>
    </p:spTree>
  </p:cSld>
  <p:clrMapOvr>
    <a:masterClrMapping/>
  </p:clrMapOvr>
  <p:transition xmlns:p14="http://schemas.microsoft.com/office/powerpoint/2010/main" spd="med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Complications - removal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Tx/>
              <a:buNone/>
              <a:defRPr/>
            </a:pPr>
            <a:r>
              <a:rPr lang="en-US" sz="4000" u="sng" dirty="0" smtClean="0"/>
              <a:t>Contact MD immediately if: </a:t>
            </a:r>
          </a:p>
          <a:p>
            <a:pPr>
              <a:defRPr/>
            </a:pPr>
            <a:r>
              <a:rPr lang="en-US" dirty="0" smtClean="0">
                <a:ea typeface="+mn-ea"/>
              </a:rPr>
              <a:t>Line is stuck (resistance)</a:t>
            </a:r>
          </a:p>
          <a:p>
            <a:pPr lvl="1">
              <a:defRPr/>
            </a:pPr>
            <a:r>
              <a:rPr lang="en-US" dirty="0" smtClean="0"/>
              <a:t>Do not force removal; ? vasospasm</a:t>
            </a:r>
          </a:p>
          <a:p>
            <a:pPr>
              <a:defRPr/>
            </a:pPr>
            <a:r>
              <a:rPr lang="en-US" dirty="0" smtClean="0">
                <a:ea typeface="+mn-ea"/>
              </a:rPr>
              <a:t>Differences in catheter measurement or tip is not patent </a:t>
            </a:r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840C38C7-7F71-DE46-8614-7E7BC4CC7E73}" type="slidenum">
              <a:rPr lang="en-US" sz="1400"/>
              <a:pPr/>
              <a:t>29</a:t>
            </a:fld>
            <a:endParaRPr lang="en-US" sz="1400"/>
          </a:p>
        </p:txBody>
      </p:sp>
    </p:spTree>
  </p:cSld>
  <p:clrMapOvr>
    <a:masterClrMapping/>
  </p:clrMapOvr>
  <p:transition xmlns:p14="http://schemas.microsoft.com/office/powerpoint/2010/main" spd="med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Types of CVAD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>
                <a:latin typeface="Verdana" charset="0"/>
              </a:rPr>
              <a:t>Tunneled</a:t>
            </a:r>
          </a:p>
          <a:p>
            <a:pPr lvl="1"/>
            <a:r>
              <a:rPr lang="en-US" b="1">
                <a:latin typeface="Verdana" charset="0"/>
              </a:rPr>
              <a:t>Broviac</a:t>
            </a:r>
            <a:r>
              <a:rPr lang="en-US">
                <a:latin typeface="Verdana" charset="0"/>
              </a:rPr>
              <a:t>,Hickman,Cook,Groshong</a:t>
            </a:r>
          </a:p>
          <a:p>
            <a:pPr lvl="1"/>
            <a:r>
              <a:rPr lang="en-US">
                <a:latin typeface="Verdana" charset="0"/>
              </a:rPr>
              <a:t>Implanted Ports</a:t>
            </a:r>
          </a:p>
          <a:p>
            <a:pPr lvl="2"/>
            <a:r>
              <a:rPr lang="en-US" b="1">
                <a:latin typeface="Verdana" charset="0"/>
              </a:rPr>
              <a:t>Mediport</a:t>
            </a:r>
          </a:p>
          <a:p>
            <a:r>
              <a:rPr lang="en-US" u="sng">
                <a:latin typeface="Verdana" charset="0"/>
              </a:rPr>
              <a:t>Non Tunneled</a:t>
            </a:r>
          </a:p>
          <a:p>
            <a:pPr lvl="1"/>
            <a:r>
              <a:rPr lang="en-US">
                <a:latin typeface="Verdana" charset="0"/>
              </a:rPr>
              <a:t>Cook, Arrow</a:t>
            </a:r>
          </a:p>
          <a:p>
            <a:pPr lvl="1"/>
            <a:r>
              <a:rPr lang="en-US">
                <a:latin typeface="Verdana" charset="0"/>
              </a:rPr>
              <a:t>Peripheral Inserted Central Catheter</a:t>
            </a:r>
          </a:p>
          <a:p>
            <a:pPr lvl="2"/>
            <a:r>
              <a:rPr lang="en-US" b="1">
                <a:latin typeface="Verdana" charset="0"/>
              </a:rPr>
              <a:t>PICC</a:t>
            </a:r>
          </a:p>
          <a:p>
            <a:pPr lvl="1">
              <a:buFontTx/>
              <a:buNone/>
            </a:pPr>
            <a:endParaRPr lang="en-US">
              <a:latin typeface="Verdana" charset="0"/>
            </a:endParaRP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D55FCE27-7644-D44E-ACBF-01D9D30F99CB}" type="slidenum">
              <a:rPr lang="en-US" sz="1400"/>
              <a:pPr/>
              <a:t>3</a:t>
            </a:fld>
            <a:endParaRPr lang="en-US" sz="1400"/>
          </a:p>
        </p:txBody>
      </p:sp>
    </p:spTree>
  </p:cSld>
  <p:clrMapOvr>
    <a:masterClrMapping/>
  </p:clrMapOvr>
  <p:transition xmlns:p14="http://schemas.microsoft.com/office/powerpoint/2010/main" spd="med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Resources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>
                <a:latin typeface="Verdana" charset="0"/>
              </a:rPr>
              <a:t>Policy and Procedure: Central Venous Access Device and Central Venous line Care</a:t>
            </a:r>
          </a:p>
          <a:p>
            <a:r>
              <a:rPr lang="en-US" sz="2800">
                <a:latin typeface="Verdana" charset="0"/>
              </a:rPr>
              <a:t>Patient/Family Education: Caring for a child with a Central Venous Access Device (CVAD) </a:t>
            </a:r>
          </a:p>
          <a:p>
            <a:r>
              <a:rPr lang="en-US" sz="2800">
                <a:latin typeface="Verdana" charset="0"/>
              </a:rPr>
              <a:t>Central Access Team (CAT)</a:t>
            </a:r>
          </a:p>
        </p:txBody>
      </p:sp>
      <p:pic>
        <p:nvPicPr>
          <p:cNvPr id="36868" name="Picture 3" descr="cid:image001.jpg@01D240E6.BAFA7E80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4114800"/>
            <a:ext cx="18288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99F869CC-F99D-0240-A151-0B1E3CF27974}" type="slidenum">
              <a:rPr lang="en-US" sz="1400"/>
              <a:pPr/>
              <a:t>30</a:t>
            </a:fld>
            <a:endParaRPr lang="en-US" sz="1400"/>
          </a:p>
        </p:txBody>
      </p:sp>
    </p:spTree>
  </p:cSld>
  <p:clrMapOvr>
    <a:masterClrMapping/>
  </p:clrMapOvr>
  <p:transition xmlns:p14="http://schemas.microsoft.com/office/powerpoint/2010/main" spd="med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Broviac - PICC - Port</a:t>
            </a:r>
          </a:p>
        </p:txBody>
      </p:sp>
      <p:pic>
        <p:nvPicPr>
          <p:cNvPr id="10243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1676400"/>
            <a:ext cx="2686050" cy="3581400"/>
          </a:xfrm>
          <a:noFill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114800"/>
            <a:ext cx="3571875" cy="209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F4956EAB-39DC-504E-B19C-B0C3C193FA5F}" type="slidenum">
              <a:rPr lang="en-US" sz="1400"/>
              <a:pPr/>
              <a:t>4</a:t>
            </a:fld>
            <a:endParaRPr lang="en-US" sz="1400"/>
          </a:p>
        </p:txBody>
      </p:sp>
      <p:pic>
        <p:nvPicPr>
          <p:cNvPr id="10246" name="irc_mi" descr="Image result for picc line with stat lock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53" r="26241" b="13924"/>
          <a:stretch>
            <a:fillRect/>
          </a:stretch>
        </p:blipFill>
        <p:spPr bwMode="auto">
          <a:xfrm>
            <a:off x="4343400" y="1905000"/>
            <a:ext cx="2971800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 spd="med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Why is a CVAD placed?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>
                <a:latin typeface="Verdana" charset="0"/>
              </a:rPr>
              <a:t>On West 11</a:t>
            </a:r>
            <a:r>
              <a:rPr lang="en-US">
                <a:latin typeface="Verdana" charset="0"/>
              </a:rPr>
              <a:t>:</a:t>
            </a:r>
          </a:p>
          <a:p>
            <a:pPr lvl="1"/>
            <a:r>
              <a:rPr lang="en-US">
                <a:latin typeface="Verdana" charset="0"/>
              </a:rPr>
              <a:t>Intravenous antibiotics</a:t>
            </a:r>
          </a:p>
          <a:p>
            <a:pPr lvl="1"/>
            <a:r>
              <a:rPr lang="en-US">
                <a:latin typeface="Verdana" charset="0"/>
              </a:rPr>
              <a:t>TPN/IL</a:t>
            </a:r>
          </a:p>
          <a:p>
            <a:r>
              <a:rPr lang="en-US" b="1">
                <a:latin typeface="Verdana" charset="0"/>
              </a:rPr>
              <a:t>Other units: </a:t>
            </a:r>
          </a:p>
          <a:p>
            <a:pPr lvl="1"/>
            <a:r>
              <a:rPr lang="en-US">
                <a:latin typeface="Verdana" charset="0"/>
              </a:rPr>
              <a:t>Long term IV access need</a:t>
            </a:r>
          </a:p>
          <a:p>
            <a:pPr lvl="1"/>
            <a:r>
              <a:rPr lang="en-US">
                <a:latin typeface="Verdana" charset="0"/>
              </a:rPr>
              <a:t>Chemotherapy</a:t>
            </a:r>
          </a:p>
          <a:p>
            <a:pPr lvl="1"/>
            <a:r>
              <a:rPr lang="en-US">
                <a:latin typeface="Verdana" charset="0"/>
              </a:rPr>
              <a:t>Blood products</a:t>
            </a:r>
          </a:p>
          <a:p>
            <a:pPr lvl="1"/>
            <a:r>
              <a:rPr lang="en-US">
                <a:latin typeface="Verdana" charset="0"/>
              </a:rPr>
              <a:t>Frequent lab draws</a:t>
            </a:r>
          </a:p>
          <a:p>
            <a:pPr lvl="1"/>
            <a:endParaRPr lang="en-US">
              <a:latin typeface="Verdana" charset="0"/>
            </a:endParaRPr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38562562-8D22-5E42-AA42-3EBD05F4D5FF}" type="slidenum">
              <a:rPr lang="en-US" sz="1400"/>
              <a:pPr/>
              <a:t>5</a:t>
            </a:fld>
            <a:endParaRPr lang="en-US" sz="1400"/>
          </a:p>
        </p:txBody>
      </p:sp>
    </p:spTree>
  </p:cSld>
  <p:clrMapOvr>
    <a:masterClrMapping/>
  </p:clrMapOvr>
  <p:transition xmlns:p14="http://schemas.microsoft.com/office/powerpoint/2010/main" spd="med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General Care </a:t>
            </a:r>
            <a:r>
              <a:rPr lang="en-US" sz="360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for all CVADs</a:t>
            </a:r>
            <a:r>
              <a:rPr lang="ja-JP" altLang="en-US" sz="360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’</a:t>
            </a:r>
            <a:endParaRPr lang="en-US" sz="3600">
              <a:effectLst>
                <a:outerShdw blurRad="38100" dist="38100" dir="2700000" algn="tl">
                  <a:srgbClr val="DDDDDD"/>
                </a:outerShdw>
              </a:effectLst>
              <a:latin typeface="Verdana" charset="0"/>
            </a:endParaRP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533400" y="1600200"/>
            <a:ext cx="8229600" cy="4456113"/>
          </a:xfrm>
        </p:spPr>
        <p:txBody>
          <a:bodyPr/>
          <a:lstStyle/>
          <a:p>
            <a:r>
              <a:rPr lang="en-US">
                <a:latin typeface="Verdana" charset="0"/>
              </a:rPr>
              <a:t>Ensure line is secure</a:t>
            </a:r>
          </a:p>
          <a:p>
            <a:r>
              <a:rPr lang="en-US">
                <a:latin typeface="Verdana" charset="0"/>
              </a:rPr>
              <a:t>Use ‘grip-lok’ </a:t>
            </a:r>
          </a:p>
          <a:p>
            <a:endParaRPr lang="en-US">
              <a:latin typeface="Verdana" charset="0"/>
            </a:endParaRPr>
          </a:p>
          <a:p>
            <a:endParaRPr lang="en-US">
              <a:latin typeface="Verdana" charset="0"/>
            </a:endParaRPr>
          </a:p>
          <a:p>
            <a:r>
              <a:rPr lang="en-US">
                <a:latin typeface="Verdana" charset="0"/>
              </a:rPr>
              <a:t>Assess dressing - occlusive and clean</a:t>
            </a:r>
          </a:p>
          <a:p>
            <a:r>
              <a:rPr lang="en-US">
                <a:latin typeface="Verdana" charset="0"/>
              </a:rPr>
              <a:t>Biopatch for children &gt; 2 months </a:t>
            </a:r>
          </a:p>
          <a:p>
            <a:endParaRPr lang="en-US">
              <a:latin typeface="Verdana" charset="0"/>
            </a:endParaRPr>
          </a:p>
          <a:p>
            <a:endParaRPr lang="en-US">
              <a:latin typeface="Verdana" charset="0"/>
            </a:endParaRPr>
          </a:p>
        </p:txBody>
      </p:sp>
      <p:pic>
        <p:nvPicPr>
          <p:cNvPr id="12292" name="Picture 12" descr="http://blueboxmedical.co.uk/Products/Fixation/files/stacks_image_1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971800"/>
            <a:ext cx="96837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8" descr="https://encrypted-tbn3.gstatic.com/images?q=tbn:ANd9GcQc1DvF_YJJJEp_TSKRKqhpC9aRzyzciw10cyLf-N33JI5JP64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971800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8E0E13EB-0C6F-D14E-B833-593296C668CF}" type="slidenum">
              <a:rPr lang="en-US" sz="1400"/>
              <a:pPr/>
              <a:t>6</a:t>
            </a:fld>
            <a:endParaRPr lang="en-US" sz="1400"/>
          </a:p>
        </p:txBody>
      </p:sp>
    </p:spTree>
  </p:cSld>
  <p:clrMapOvr>
    <a:masterClrMapping/>
  </p:clrMapOvr>
  <p:transition xmlns:p14="http://schemas.microsoft.com/office/powerpoint/2010/main" spd="med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General Care</a:t>
            </a: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381000" y="1382713"/>
            <a:ext cx="807720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/>
              <a:t> </a:t>
            </a:r>
            <a:r>
              <a:rPr lang="en-US" sz="3200"/>
              <a:t> </a:t>
            </a:r>
          </a:p>
          <a:p>
            <a:pPr marL="342900" lvl="1" indent="-342900" eaLnBrk="1" hangingPunct="1">
              <a:buFontTx/>
              <a:buChar char="•"/>
            </a:pPr>
            <a:r>
              <a:rPr lang="en-US" sz="3200"/>
              <a:t>Dressing change Q 7 days if transparent; Q 2 days if gauze dressing and prn</a:t>
            </a:r>
          </a:p>
          <a:p>
            <a:pPr marL="342900" lvl="1" indent="-342900" eaLnBrk="1" hangingPunct="1">
              <a:buFontTx/>
              <a:buChar char="•"/>
            </a:pPr>
            <a:r>
              <a:rPr lang="en-US" sz="3200"/>
              <a:t>If dressing becomes non-occlusive or soiled -  needs a dressing change done</a:t>
            </a:r>
          </a:p>
          <a:p>
            <a:pPr marL="342900" lvl="1" indent="-342900" eaLnBrk="1" hangingPunct="1">
              <a:buFontTx/>
              <a:buChar char="•"/>
            </a:pPr>
            <a:r>
              <a:rPr lang="en-US" sz="3200"/>
              <a:t>Tubing and cap change  Q 3 days: tubing change for intralipids -&gt; daily</a:t>
            </a:r>
          </a:p>
          <a:p>
            <a:pPr marL="342900" lvl="1" indent="-342900" eaLnBrk="1" hangingPunct="1">
              <a:buFontTx/>
              <a:buChar char="•"/>
            </a:pPr>
            <a:r>
              <a:rPr lang="en-US" sz="3200"/>
              <a:t>Daily Chlorhexidine bath</a:t>
            </a:r>
          </a:p>
          <a:p>
            <a:pPr marL="342900" lvl="1" indent="-342900" eaLnBrk="1" hangingPunct="1">
              <a:buFontTx/>
              <a:buChar char="•"/>
            </a:pPr>
            <a:r>
              <a:rPr lang="en-US" sz="3200"/>
              <a:t>Clothes and linen change daily</a:t>
            </a:r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5B8AB1B2-6464-1644-816C-59231328926F}" type="slidenum">
              <a:rPr lang="en-US" sz="1400"/>
              <a:pPr/>
              <a:t>7</a:t>
            </a:fld>
            <a:endParaRPr lang="en-US" sz="1400"/>
          </a:p>
        </p:txBody>
      </p:sp>
    </p:spTree>
  </p:cSld>
  <p:clrMapOvr>
    <a:masterClrMapping/>
  </p:clrMapOvr>
  <p:transition xmlns:p14="http://schemas.microsoft.com/office/powerpoint/2010/main" spd="med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General Care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533400" y="1600200"/>
            <a:ext cx="8229600" cy="4456113"/>
          </a:xfrm>
        </p:spPr>
        <p:txBody>
          <a:bodyPr/>
          <a:lstStyle/>
          <a:p>
            <a:pPr marL="342900" lvl="1" indent="-342900">
              <a:buFontTx/>
              <a:buChar char="•"/>
            </a:pPr>
            <a:r>
              <a:rPr lang="en-US">
                <a:latin typeface="Verdana" charset="0"/>
              </a:rPr>
              <a:t>Whenever flushing/capping line need to use 10 cc syringe   </a:t>
            </a:r>
          </a:p>
          <a:p>
            <a:pPr marL="342900" lvl="1" indent="-342900">
              <a:buFontTx/>
              <a:buChar char="•"/>
            </a:pPr>
            <a:r>
              <a:rPr lang="en-US">
                <a:latin typeface="Verdana" charset="0"/>
              </a:rPr>
              <a:t>Flush with normal saline followed by heparin/vanco solution (MD order) if ‘capping’ line</a:t>
            </a:r>
          </a:p>
          <a:p>
            <a:pPr marL="342900" lvl="1" indent="-342900">
              <a:buFontTx/>
              <a:buChar char="•"/>
            </a:pPr>
            <a:r>
              <a:rPr lang="en-US">
                <a:latin typeface="Verdana" charset="0"/>
              </a:rPr>
              <a:t>Normal Saline: 2 ml</a:t>
            </a:r>
          </a:p>
          <a:p>
            <a:pPr marL="342900" lvl="1" indent="-342900">
              <a:buFontTx/>
              <a:buChar char="•"/>
            </a:pPr>
            <a:r>
              <a:rPr lang="en-US">
                <a:latin typeface="Verdana" charset="0"/>
              </a:rPr>
              <a:t>Vanco/hep: 3 ml</a:t>
            </a:r>
          </a:p>
          <a:p>
            <a:pPr marL="342900" lvl="1" indent="-342900">
              <a:buFontTx/>
              <a:buChar char="•"/>
            </a:pPr>
            <a:r>
              <a:rPr lang="en-US">
                <a:latin typeface="Verdana" charset="0"/>
              </a:rPr>
              <a:t>Usual capping solution for Broviac/PICC: Vancomycin 25 mcg/ml and heparin 9.9U/ml</a:t>
            </a:r>
          </a:p>
          <a:p>
            <a:pPr marL="342900" lvl="1" indent="-342900">
              <a:buFontTx/>
              <a:buChar char="•"/>
            </a:pPr>
            <a:endParaRPr lang="en-US">
              <a:latin typeface="Verdana" charset="0"/>
            </a:endParaRPr>
          </a:p>
          <a:p>
            <a:pPr marL="342900" lvl="1" indent="-342900">
              <a:buFontTx/>
              <a:buChar char="•"/>
            </a:pPr>
            <a:endParaRPr lang="en-US">
              <a:latin typeface="Verdana" charset="0"/>
            </a:endParaRPr>
          </a:p>
          <a:p>
            <a:pPr marL="342900" lvl="1" indent="-342900">
              <a:buFontTx/>
              <a:buChar char="•"/>
            </a:pPr>
            <a:endParaRPr lang="en-US">
              <a:latin typeface="Verdana" charset="0"/>
            </a:endParaRPr>
          </a:p>
          <a:p>
            <a:endParaRPr lang="en-US">
              <a:latin typeface="Verdana" charset="0"/>
            </a:endParaRPr>
          </a:p>
          <a:p>
            <a:endParaRPr lang="en-US">
              <a:latin typeface="Verdana" charset="0"/>
            </a:endParaRPr>
          </a:p>
          <a:p>
            <a:endParaRPr lang="en-US">
              <a:latin typeface="Verdana" charset="0"/>
            </a:endParaRP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9E222473-6D0C-254C-9ED5-4F059622E287}" type="slidenum">
              <a:rPr lang="en-US" sz="1400"/>
              <a:pPr/>
              <a:t>8</a:t>
            </a:fld>
            <a:endParaRPr lang="en-US" sz="1400"/>
          </a:p>
        </p:txBody>
      </p:sp>
    </p:spTree>
  </p:cSld>
  <p:clrMapOvr>
    <a:masterClrMapping/>
  </p:clrMapOvr>
  <p:transition xmlns:p14="http://schemas.microsoft.com/office/powerpoint/2010/main" spd="med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www.hospira.com/Images/248x150_PS_IV%20Sets_LS_CLAVE_L3_32-89983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5181600"/>
            <a:ext cx="23622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304800" y="152400"/>
            <a:ext cx="8305800" cy="6248400"/>
          </a:xfrm>
          <a:prstGeom prst="rect">
            <a:avLst/>
          </a:prstGeom>
        </p:spPr>
        <p:txBody>
          <a:bodyPr>
            <a:spAutoFit/>
          </a:bodyPr>
          <a:lstStyle/>
          <a:p>
            <a:pPr lvl="1" algn="ctr" eaLnBrk="1" hangingPunct="1"/>
            <a:r>
              <a:rPr lang="en-US" sz="4000">
                <a:solidFill>
                  <a:srgbClr val="4A680C"/>
                </a:solidFill>
                <a:latin typeface="Verdana" charset="0"/>
              </a:rPr>
              <a:t>General Care: </a:t>
            </a:r>
            <a:r>
              <a:rPr lang="en-US" sz="3600">
                <a:solidFill>
                  <a:srgbClr val="4A680C"/>
                </a:solidFill>
                <a:latin typeface="Verdana" charset="0"/>
              </a:rPr>
              <a:t>Site scrub and Clave caps</a:t>
            </a:r>
          </a:p>
          <a:p>
            <a:pPr lvl="1" eaLnBrk="1" hangingPunct="1">
              <a:buFont typeface="Arial" charset="0"/>
              <a:buChar char="•"/>
            </a:pPr>
            <a:endParaRPr lang="en-US" sz="3200"/>
          </a:p>
          <a:p>
            <a:pPr lvl="1" eaLnBrk="1" hangingPunct="1">
              <a:buFont typeface="Arial" charset="0"/>
              <a:buChar char="•"/>
            </a:pPr>
            <a:r>
              <a:rPr lang="en-US" sz="2800"/>
              <a:t>Cleaning/Scrubbing cap/connection </a:t>
            </a:r>
          </a:p>
          <a:p>
            <a:pPr lvl="2" eaLnBrk="1" hangingPunct="1"/>
            <a:r>
              <a:rPr lang="en-US" sz="2800" b="1"/>
              <a:t>Site Scrub</a:t>
            </a:r>
            <a:r>
              <a:rPr lang="en-US" sz="2800"/>
              <a:t>: scrub for 10 sec., air dry 5  sec.</a:t>
            </a:r>
          </a:p>
          <a:p>
            <a:pPr lvl="1" eaLnBrk="1" hangingPunct="1">
              <a:buFont typeface="Arial" charset="0"/>
              <a:buChar char="•"/>
            </a:pPr>
            <a:endParaRPr lang="en-US" sz="2800"/>
          </a:p>
          <a:p>
            <a:pPr lvl="1" eaLnBrk="1" hangingPunct="1">
              <a:buFont typeface="Arial" charset="0"/>
              <a:buChar char="•"/>
            </a:pPr>
            <a:r>
              <a:rPr lang="ja-JP" altLang="en-US" sz="2800"/>
              <a:t>‘</a:t>
            </a:r>
            <a:r>
              <a:rPr lang="en-US" sz="2800"/>
              <a:t>Positive pressure/Pulsing</a:t>
            </a:r>
            <a:r>
              <a:rPr lang="ja-JP" altLang="en-US" sz="2800"/>
              <a:t>’</a:t>
            </a:r>
            <a:r>
              <a:rPr lang="en-US" sz="2800"/>
              <a:t> motion when flushing</a:t>
            </a:r>
            <a:r>
              <a:rPr lang="en-US" sz="2800" b="1"/>
              <a:t> (</a:t>
            </a:r>
            <a:r>
              <a:rPr lang="en-US" sz="2800"/>
              <a:t>clear the CVAD/CVL of blood or meds that may adhere to internal surface; positive pressure flushing while clamping the CVAD/CVL)</a:t>
            </a:r>
          </a:p>
          <a:p>
            <a:pPr lvl="1" eaLnBrk="1" hangingPunct="1">
              <a:buFont typeface="Arial" charset="0"/>
              <a:buChar char="•"/>
            </a:pPr>
            <a:endParaRPr lang="en-US" sz="2800"/>
          </a:p>
          <a:p>
            <a:pPr lvl="1" eaLnBrk="1" hangingPunct="1">
              <a:buFont typeface="Arial" charset="0"/>
              <a:buChar char="•"/>
            </a:pPr>
            <a:r>
              <a:rPr lang="en-US" sz="2800"/>
              <a:t> </a:t>
            </a:r>
            <a:r>
              <a:rPr lang="ja-JP" altLang="en-US" sz="2800"/>
              <a:t>‘</a:t>
            </a:r>
            <a:r>
              <a:rPr lang="en-US" sz="2800"/>
              <a:t>Clave</a:t>
            </a:r>
            <a:r>
              <a:rPr lang="ja-JP" altLang="en-US" sz="2800"/>
              <a:t>’</a:t>
            </a:r>
            <a:r>
              <a:rPr lang="en-US" sz="2800"/>
              <a:t> caps on all catheter hubs</a:t>
            </a:r>
          </a:p>
        </p:txBody>
      </p:sp>
      <p:sp>
        <p:nvSpPr>
          <p:cNvPr id="15364" name="AutoShape 4" descr="data:image/jpeg;base64,/9j/4AAQSkZJRgABAQAAAQABAAD/2wCEAAkGBw8NEA8QDw8PEA8PDxAQDw8ODxAPDxAQFRUXFhUUFBQYHCghGBolHRQYITEhJyorLi4uFx8zODgsNygtMCsBCgoKDg0OGxAQGy0kICQxLS0sLCwsLCwsLCwsLDcsLjcsLDQsLCwsNCw0LCwsLCwxLCwsLDQsLCwsLDAsLCwsLP/AABEIAJ8BPgMBIgACEQEDEQH/xAAcAAEAAQUBAQAAAAAAAAAAAAAAAQIDBAUGBwj/xAA+EAACAgIAAwUGAwYDCAMAAAAAAQIDBBEFEiEGEzFBUQciYXGBkRQywSNCUqGx0TNjkyRicoKisuHxFTRD/8QAGgEBAAMBAQEAAAAAAAAAAAAAAAIDBQEEBv/EACMRAQACAQMEAgMAAAAAAAAAAAABAgMEERIhMUFRBXETM2H/2gAMAwEAAhEDEQA/APcQAAAAAAAAAAAAAAAAAAAAAgkAQCQABBIAAAAQSABBIAAAAAAAAAAAAAAAAAAAAAAAAAAAAAAAAAAAAAAIJIAAEOQFRBHOWrchQUm/3YuUkvelyrz5V1YF7ZDkc6+1Ne4JwknbNRqgnF2Ti3pSUV/Te0t+jLnFOO1149ltE4WTjYqEt/kub0+deK5VuTXjqL1voBtrsyuD1KyEHrepzjF6Xn1fgUZebXTHntsjCH8Un0+fy+JxqlZme6pNXWQ7udypn3FvJpRco65o7/h24Pb2mU/tcH3bZJY8rfdoy4xnW23Jydco7altxUYrouvodcdTjcbx7Jzhz8ji9J2Lu4zfh7rfibNbOEpw8axVxp5alK3VWPkuS1bFLahNePSXVb9OjO4or5Ixiv3V6uXz6vq/qBdjLZWi3GPmVo46kAAAAAAAAAAAAAAAAAAAAAAAAAAAAAAAAAACmUtCT0a/iuLLIotqjbOmVlcoxuqerK2/3ov1QE5PFaa7aqJ2RhdcpOqp/nsUfzcq89Gkn264f3WVZVd3tmJj25F2NBNXxhVpT5oy8HtpdfU1OfRk8Lxa6pcmVFt1wcMfMuyLLZRfWU1Jupvr7/gjRdluB15Fk8b8XGvNjTK6yym1T4rjScknTdfFcuTV7y2p68F9A28+3FnEceTw8aUZq6qEbLsv8LTOU9pKF0N8734wRd4hXZiypnl2xx42TXe3KycoVyetKNmk0+ut6i36mPhVYNNV0MHh0OJ5fC5NW22UU0zlkJOScbOX3p7S/KtroWbs3M43UuRrli95FGNZy34smknj5eLb7uTB9ej5drfQDPyeI8NedDHWRTj5EEnG6q6MY3yl70o2Ri11fV75t+G9ro6MrCysJWWbcea1asrddVai23DlaT23J9ebp5a2zhuKLDxIX4+VdHEWS/2mBiV18QjOetKcVKP+zWbS9zb1rozY5Ha3icMfHphGnDxK4wrd+VL8bk3QSjybr0vHmjFxSetvr02B39faefduPJGV/cOcNNpTnFLmjKCW4vz8zCwMjiN0nYpOVSgpxi1C6Nj201HlSSekum1+bx6GP2d4ZkZsXk2YqwrORwglJd3fFLUZOGuaEH0l3ctrw80bXgXAcmqK5siypq/vXyyVkrI/vQnvcXvf5nt9OnKdGzo7P0wnzLm5NdKeZutfB+co+kX0XobdIhdS4kHAkA46AAAAAAAAAAAAAAAAAAAAAAAAAAACABILGRkwr6znCCfg5yUU/uY74tjLxyKf9WH9zsRM9kZtEd5Z2yTW/wDzmJvX4mn/AFImbTdGaUoSjKL8HFqS+6E1mO8EXrPaVyS2WZLRfIkcSWtHGcU7CUwV9uHZm1Tm5WrGx8141E7X1b24y5d/b4FHavtvLhWaqbKe9onTGa5HqxS20/Ho10KsH2ocMt/xJW0P0tr/AFjtFn4r7b7dFX5qcuO/V59iypyKr+fvMjOpt7vJuoyLseNFMtpSy7Y8ryYx5XucY7S8deJetksnm4TZk3RnVGuOPHhMJyx7ISi+XvE+acmnrcp2a1L4M7Pi93ZviMo2ZFtEppNKcLrsebT8pOqUXJdPB78zOp7VcD4fVGFN1EK648sYUx5npeS0tkeFvSfOvtwPBqrcZ2wyI4uP3KlCSwcV/jbKo9Ofmscov3tOSUZPfgvXfdhanXzPGxna+dKVvNCcLtNc/PZZ70JJdYpaj0XRb0WeNe0/h12uXAnkTrluqV8a4wT9d7cvL0OfyPafxObfddxjx30UKYzf3lvZbXT3t4U31OOvl7jRKTjFzjyya6xT5lF+a35lxdf7nJ+zXiuTn4srcqzvJq2UYvkhD3Ul5RSR2CRXes1tNZW0tF6xaEJFRAIJpIGxsASU7KgAAAAAAAAAAAAAAAAAAAAAAAABj5uRGmE7JvUYRcn1S6Jb8y9I8r9qnaHvJ/ga9qNbjO6al0lLT1XrzS6P5/Itw4py34wp1GaMVJtLk+03HbOI5Erp7UPCqtvarh5LXhv1NTogqR9DjrFY4w+Yve1p5SjR1XYftXLh1nd2NyxJtuUUk3CT6c6+HRbRycrYrxa2U9/6Qk/5EctK3rNbJ4bXpaLVfS2PdGyMZwalGSTi09pp+BdZ4f2Q7d2cNi6rKpW0Se1Fy5XU/PlbT2n6dOp6zwLtHi8QjzY9kZNJOUPCcN+sf1MLNp7Y5/nt9Dg1Ncsep9PNvbXV/tGJP1plH7S3+p5rbE9Y9ttfu4U/962H8otHk9p79N1xQzdV0zSx3Ap5C+RosmqEZJK4dPqXF0EPAksiFczvL3L2RR1w2L9brf6na8xw/ssly8Nq+Nlr/wCo63vjGz/st9tzT/qr9MrmI5zF70odpUuZbsI70w3aR3gGZ3pkmp7w2wAAAAAAAAAAAAAAAAAAAAAAIZJDApZ8/dqsSdOZkwsbcu9lLb81L3k/qmfQEmeZ+1jhUf2WXBe82qrPTwbjL9PsezRZOOTafLwfIYpti3jx1ebFqViafXlivNfmn/wlGTPry+GusvkbvsT2afErZWWf/XoaUkunPN9VH5a6v5o08uaMdd5ZWnwTkmIaTHx7r/8AApk14OS8PrJmyq7K5s1vcV8Pef8AQ9dr4RGtQjCuOta/djGK6eXn9DIXC4KSk9tpaS2+X7GTfXZJnp0bVNDjiOvV4dmcJzcf80JSXrB7X2Za4Xxa3FsVuPOVVkekuSTW1tbi19D3PJwYSeml7y2voeYe0Ds7+H1k1ppb5ZrprTb1L5+CLMOrm08bqs2jrWOVPDY9ue0UOKcNxb0lC2OW4W1KXM4Nwnry8HybR55Ni7bj0b8U9eW1v9Gyw57PXSsY44w8V7TknlK8ipFuDLsS2FUph4EkRDO+EXtnYDceH469YuX3bOjUzSdlq+TDxV/kwf36m4iYmSd7TL6DHG1Ihc5idlKJIJp2NkAAbs0huwAAAAAAAAAAAAAAAAAAAAAAUSZUyiwCxbYc/wBqeSeJkKxbiqpP4prqmvqbq9mi4/S7MbIgvGVU/wCS2SrO0wjeN6zDwOcuZN+cn90v/J712T4d+EwserlUZKqLs152S6yl92zwOEtJNeMW39ns+hsHJ7/EhZX/APpRCcN/GKaPbr5naHg+PiN5Zko/y0/7lN/urmXlpta8vMUyVkFLynFNfDZMY9FzNb1ptLx+5mtNF8eaPTXk01o5/tjjxtxblJaTqm38Ojf6HRS8NeC1/wCji/adxPuMXu013mQ+7158njOWv5f8xPFWbXiIQy2itJmXj/Xl+n6GFBnR9n8Pv74xa92Cdkvkui/m0XOI9kLlOToUZVt7jHepr4af9zVyZKxfjMsjHjtNOUQ0NZeiZE+DZVf5se1fHkbX3RR+GsXjXYkurbhJL+hbW0T5U3pMeFuPgRI23BuzuVnNKmtqK/NbZ7tcfm/7Hc8A9nVNfvZcu/ntNQhzRqXz85fXRHJnpTvKePT3v2h1/BY6x8Zf5FX/AGI2CKa69JJLSXRJeCS8EXYxMeW1HSEIq0VKBcVYdWdEqJkKouKsDGVZtjFjWZQAAAAAAAAAAAAAAAAAAAAAALcy4UtAYN0TBuq2mtbT6NeqNtOBjTpA8A7Z8EeBlTioyVFj56ZtNJprbin5tN6Oo9nfbVY6jiZclGr8tFz0o1r+Cb9N+fkd72k7OU8RpdNq0/zVzS61z8pL1+R4tx7s3l8OnJXVTdUXqN8YPupr+Lfl9TQpemanC/dm5KXw3507PeMd1yhCVUoyrktxlGalFrx6NeKKkvXW/h1Pn7h3Gr8b/AyLat+UZ7j9mZlna/Pa0865r4OMf0K50E+LQnHyEeay9Z7Q9pcfh0HzSjbctcuPGa72e39eVdX1+B49x7i1+fd3tvvWP9nXCKXuQ22oLXi+pPDeF5mdJvGottcpala98qb8eayXRePqem9lOwNeF+1ulG+/xi+TUKlrqopt7e/3iyIxaeOk72VzOXUz22q1fZbs28WlOyOrrFuzx91eUfobqOB8Dplg/AuRwl6HhtabTvLRpWKxtDQU4RnV4ra0+qa00+qaNtDERdjjkUmtqxtdEtL4dDIhQZypK1UBhxpLkaTKVZUogWFUVqovJDQFCgVcpWAKdFQAAAAAAAAAAAAAAAAAAAAAAAAAFLRS4FwgC060UWY8ZpxlFOLWmmtpr4rzMgaA5y3sVwubcpYOO2+rfJptkQ7EcLi01gY+158jf9TpBolyn2jwr6YtGJCuKjCMYxj0UYpJL6Iud0XtEkUlpVInkRcAFHITylQAjQ0SAI0CQAAAAAAAAAAAAAAAAAAAAAAAAAAAAAAAABAJIAAAAASAAAAAAAAAAAAAAAAAAAAAAAAAAAAAAAAB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15365" name="AutoShape 6" descr="data:image/jpeg;base64,/9j/4AAQSkZJRgABAQAAAQABAAD/2wCEAAkGBw8NEA8QDw8PEA8PDxAQDw8ODxAPDxAQFRUXFhUUFBQYHCghGBolHRQYITEhJyorLi4uFx8zODgsNygtMCsBCgoKDg0OGxAQGy0kICQxLS0sLCwsLCwsLCwsLDcsLjcsLDQsLCwsNCw0LCwsLCwxLCwsLDQsLCwsLDAsLCwsLP/AABEIAJ8BPgMBIgACEQEDEQH/xAAcAAEAAQUBAQAAAAAAAAAAAAAAAQIDBAUGBwj/xAA+EAACAgIAAwUGAwYDCAMAAAAAAQIDBBEFEiEGEzFBUQciYXGBkRQywSNCUqGx0TNjkyRicoKisuHxFTRD/8QAGgEBAAMBAQEAAAAAAAAAAAAAAAIDBQEEBv/EACMRAQACAQMEAgMAAAAAAAAAAAABAgMEERIhMUFRBXETM2H/2gAMAwEAAhEDEQA/APcQAAAAAAAAAAAAAAAAAAAAAgkAQCQABBIAAAAQSABBIAAAAAAAAAAAAAAAAAAAAAAAAAAAAAAAAAAAAAAIJIAAEOQFRBHOWrchQUm/3YuUkvelyrz5V1YF7ZDkc6+1Ne4JwknbNRqgnF2Ti3pSUV/Te0t+jLnFOO1149ltE4WTjYqEt/kub0+deK5VuTXjqL1voBtrsyuD1KyEHrepzjF6Xn1fgUZebXTHntsjCH8Un0+fy+JxqlZme6pNXWQ7udypn3FvJpRco65o7/h24Pb2mU/tcH3bZJY8rfdoy4xnW23Jydco7altxUYrouvodcdTjcbx7Jzhz8ji9J2Lu4zfh7rfibNbOEpw8axVxp5alK3VWPkuS1bFLahNePSXVb9OjO4or5Ixiv3V6uXz6vq/qBdjLZWi3GPmVo46kAAAAAAAAAAAAAAAAAAAAAAAAAAAAAAAAAACmUtCT0a/iuLLIotqjbOmVlcoxuqerK2/3ov1QE5PFaa7aqJ2RhdcpOqp/nsUfzcq89Gkn264f3WVZVd3tmJj25F2NBNXxhVpT5oy8HtpdfU1OfRk8Lxa6pcmVFt1wcMfMuyLLZRfWU1Jupvr7/gjRdluB15Fk8b8XGvNjTK6yym1T4rjScknTdfFcuTV7y2p68F9A28+3FnEceTw8aUZq6qEbLsv8LTOU9pKF0N8734wRd4hXZiypnl2xx42TXe3KycoVyetKNmk0+ut6i36mPhVYNNV0MHh0OJ5fC5NW22UU0zlkJOScbOX3p7S/KtroWbs3M43UuRrli95FGNZy34smknj5eLb7uTB9ej5drfQDPyeI8NedDHWRTj5EEnG6q6MY3yl70o2Ri11fV75t+G9ro6MrCysJWWbcea1asrddVai23DlaT23J9ebp5a2zhuKLDxIX4+VdHEWS/2mBiV18QjOetKcVKP+zWbS9zb1rozY5Ha3icMfHphGnDxK4wrd+VL8bk3QSjybr0vHmjFxSetvr02B39faefduPJGV/cOcNNpTnFLmjKCW4vz8zCwMjiN0nYpOVSgpxi1C6Nj201HlSSekum1+bx6GP2d4ZkZsXk2YqwrORwglJd3fFLUZOGuaEH0l3ctrw80bXgXAcmqK5siypq/vXyyVkrI/vQnvcXvf5nt9OnKdGzo7P0wnzLm5NdKeZutfB+co+kX0XobdIhdS4kHAkA46AAAAAAAAAAAAAAAAAAAAAAAAAAACABILGRkwr6znCCfg5yUU/uY74tjLxyKf9WH9zsRM9kZtEd5Z2yTW/wDzmJvX4mn/AFImbTdGaUoSjKL8HFqS+6E1mO8EXrPaVyS2WZLRfIkcSWtHGcU7CUwV9uHZm1Tm5WrGx8141E7X1b24y5d/b4FHavtvLhWaqbKe9onTGa5HqxS20/Ho10KsH2ocMt/xJW0P0tr/AFjtFn4r7b7dFX5qcuO/V59iypyKr+fvMjOpt7vJuoyLseNFMtpSy7Y8ryYx5XucY7S8deJetksnm4TZk3RnVGuOPHhMJyx7ISi+XvE+acmnrcp2a1L4M7Pi93ZviMo2ZFtEppNKcLrsebT8pOqUXJdPB78zOp7VcD4fVGFN1EK648sYUx5npeS0tkeFvSfOvtwPBqrcZ2wyI4uP3KlCSwcV/jbKo9Ofmscov3tOSUZPfgvXfdhanXzPGxna+dKVvNCcLtNc/PZZ70JJdYpaj0XRb0WeNe0/h12uXAnkTrluqV8a4wT9d7cvL0OfyPafxObfddxjx30UKYzf3lvZbXT3t4U31OOvl7jRKTjFzjyya6xT5lF+a35lxdf7nJ+zXiuTn4srcqzvJq2UYvkhD3Ul5RSR2CRXes1tNZW0tF6xaEJFRAIJpIGxsASU7KgAAAAAAAAAAAAAAAAAAAAAAAABj5uRGmE7JvUYRcn1S6Jb8y9I8r9qnaHvJ/ga9qNbjO6al0lLT1XrzS6P5/Itw4py34wp1GaMVJtLk+03HbOI5Erp7UPCqtvarh5LXhv1NTogqR9DjrFY4w+Yve1p5SjR1XYftXLh1nd2NyxJtuUUk3CT6c6+HRbRycrYrxa2U9/6Qk/5EctK3rNbJ4bXpaLVfS2PdGyMZwalGSTi09pp+BdZ4f2Q7d2cNi6rKpW0Se1Fy5XU/PlbT2n6dOp6zwLtHi8QjzY9kZNJOUPCcN+sf1MLNp7Y5/nt9Dg1Ncsep9PNvbXV/tGJP1plH7S3+p5rbE9Y9ttfu4U/962H8otHk9p79N1xQzdV0zSx3Ap5C+RosmqEZJK4dPqXF0EPAksiFczvL3L2RR1w2L9brf6na8xw/ssly8Nq+Nlr/wCo63vjGz/st9tzT/qr9MrmI5zF70odpUuZbsI70w3aR3gGZ3pkmp7w2wAAAAAAAAAAAAAAAAAAAAAAIZJDApZ8/dqsSdOZkwsbcu9lLb81L3k/qmfQEmeZ+1jhUf2WXBe82qrPTwbjL9PsezRZOOTafLwfIYpti3jx1ebFqViafXlivNfmn/wlGTPry+GusvkbvsT2afErZWWf/XoaUkunPN9VH5a6v5o08uaMdd5ZWnwTkmIaTHx7r/8AApk14OS8PrJmyq7K5s1vcV8Pef8AQ9dr4RGtQjCuOta/djGK6eXn9DIXC4KSk9tpaS2+X7GTfXZJnp0bVNDjiOvV4dmcJzcf80JSXrB7X2Za4Xxa3FsVuPOVVkekuSTW1tbi19D3PJwYSeml7y2voeYe0Ds7+H1k1ppb5ZrprTb1L5+CLMOrm08bqs2jrWOVPDY9ue0UOKcNxb0lC2OW4W1KXM4Nwnry8HybR55Ni7bj0b8U9eW1v9Gyw57PXSsY44w8V7TknlK8ipFuDLsS2FUph4EkRDO+EXtnYDceH469YuX3bOjUzSdlq+TDxV/kwf36m4iYmSd7TL6DHG1Ihc5idlKJIJp2NkAAbs0huwAAAAAAAAAAAAAAAAAAAAAAUSZUyiwCxbYc/wBqeSeJkKxbiqpP4prqmvqbq9mi4/S7MbIgvGVU/wCS2SrO0wjeN6zDwOcuZN+cn90v/J712T4d+EwserlUZKqLs152S6yl92zwOEtJNeMW39ns+hsHJ7/EhZX/APpRCcN/GKaPbr5naHg+PiN5Zko/y0/7lN/urmXlpta8vMUyVkFLynFNfDZMY9FzNb1ptLx+5mtNF8eaPTXk01o5/tjjxtxblJaTqm38Ojf6HRS8NeC1/wCji/adxPuMXu013mQ+7158njOWv5f8xPFWbXiIQy2itJmXj/Xl+n6GFBnR9n8Pv74xa92Cdkvkui/m0XOI9kLlOToUZVt7jHepr4af9zVyZKxfjMsjHjtNOUQ0NZeiZE+DZVf5se1fHkbX3RR+GsXjXYkurbhJL+hbW0T5U3pMeFuPgRI23BuzuVnNKmtqK/NbZ7tcfm/7Hc8A9nVNfvZcu/ntNQhzRqXz85fXRHJnpTvKePT3v2h1/BY6x8Zf5FX/AGI2CKa69JJLSXRJeCS8EXYxMeW1HSEIq0VKBcVYdWdEqJkKouKsDGVZtjFjWZQAAAAAAAAAAAAAAAAAAAAAALcy4UtAYN0TBuq2mtbT6NeqNtOBjTpA8A7Z8EeBlTioyVFj56ZtNJprbin5tN6Oo9nfbVY6jiZclGr8tFz0o1r+Cb9N+fkd72k7OU8RpdNq0/zVzS61z8pL1+R4tx7s3l8OnJXVTdUXqN8YPupr+Lfl9TQpemanC/dm5KXw3507PeMd1yhCVUoyrktxlGalFrx6NeKKkvXW/h1Pn7h3Gr8b/AyLat+UZ7j9mZlna/Pa0865r4OMf0K50E+LQnHyEeay9Z7Q9pcfh0HzSjbctcuPGa72e39eVdX1+B49x7i1+fd3tvvWP9nXCKXuQ22oLXi+pPDeF5mdJvGottcpala98qb8eayXRePqem9lOwNeF+1ulG+/xi+TUKlrqopt7e/3iyIxaeOk72VzOXUz22q1fZbs28WlOyOrrFuzx91eUfobqOB8Dplg/AuRwl6HhtabTvLRpWKxtDQU4RnV4ra0+qa00+qaNtDERdjjkUmtqxtdEtL4dDIhQZypK1UBhxpLkaTKVZUogWFUVqovJDQFCgVcpWAKdFQAAAAAAAAAAAAAAAAAAAAAAAAAFLRS4FwgC060UWY8ZpxlFOLWmmtpr4rzMgaA5y3sVwubcpYOO2+rfJptkQ7EcLi01gY+158jf9TpBolyn2jwr6YtGJCuKjCMYxj0UYpJL6Iud0XtEkUlpVInkRcAFHITylQAjQ0SAI0CQAAAAAAAAAAAAAAAAAAAAAAAAAAAAAAAABAJIAAAAASAAAAAAAAAAAAAAAAAAAAAAAAAAAAAAAAB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15366" name="Picture 8" descr="Bard #38821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219200"/>
            <a:ext cx="1828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7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AA37B26D-0E39-C944-888C-CCCB9AB43D56}" type="slidenum">
              <a:rPr lang="en-US" sz="1400"/>
              <a:pPr/>
              <a:t>9</a:t>
            </a:fld>
            <a:endParaRPr lang="en-US" sz="1400"/>
          </a:p>
        </p:txBody>
      </p:sp>
    </p:spTree>
  </p:cSld>
  <p:clrMapOvr>
    <a:masterClrMapping/>
  </p:clrMapOvr>
  <p:transition xmlns:p14="http://schemas.microsoft.com/office/powerpoint/2010/main" spd="med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tack of books design template">
  <a:themeElements>
    <a:clrScheme name="Stack of books design 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ck of books design template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ck of books design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 of books design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 of books design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 of books design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 of books design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 of books design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 of books design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 of books design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 of books design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 of books design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 of books design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 of books design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alloons">
  <a:themeElements>
    <a:clrScheme name="Balloons 8">
      <a:dk1>
        <a:srgbClr val="006699"/>
      </a:dk1>
      <a:lt1>
        <a:srgbClr val="FFFFFF"/>
      </a:lt1>
      <a:dk2>
        <a:srgbClr val="006666"/>
      </a:dk2>
      <a:lt2>
        <a:srgbClr val="FFFFCC"/>
      </a:lt2>
      <a:accent1>
        <a:srgbClr val="EDFAD2"/>
      </a:accent1>
      <a:accent2>
        <a:srgbClr val="EBF7FF"/>
      </a:accent2>
      <a:accent3>
        <a:srgbClr val="FFFFFF"/>
      </a:accent3>
      <a:accent4>
        <a:srgbClr val="005682"/>
      </a:accent4>
      <a:accent5>
        <a:srgbClr val="F4FCE5"/>
      </a:accent5>
      <a:accent6>
        <a:srgbClr val="D5E0E7"/>
      </a:accent6>
      <a:hlink>
        <a:srgbClr val="CC99FF"/>
      </a:hlink>
      <a:folHlink>
        <a:srgbClr val="F2DFFD"/>
      </a:folHlink>
    </a:clrScheme>
    <a:fontScheme name="Balloon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alloons 1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2">
        <a:dk1>
          <a:srgbClr val="990033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E78A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4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5">
        <a:dk1>
          <a:srgbClr val="666699"/>
        </a:dk1>
        <a:lt1>
          <a:srgbClr val="FFFFFF"/>
        </a:lt1>
        <a:dk2>
          <a:srgbClr val="000066"/>
        </a:dk2>
        <a:lt2>
          <a:srgbClr val="CCECFF"/>
        </a:lt2>
        <a:accent1>
          <a:srgbClr val="0099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CACA"/>
        </a:accent5>
        <a:accent6>
          <a:srgbClr val="008AB9"/>
        </a:accent6>
        <a:hlink>
          <a:srgbClr val="CC99FF"/>
        </a:hlink>
        <a:folHlink>
          <a:srgbClr val="33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0080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007300"/>
        </a:accent6>
        <a:hlink>
          <a:srgbClr val="CCCC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loons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loons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Stack of books design template</Template>
  <TotalTime>703</TotalTime>
  <Words>1050</Words>
  <Application>Microsoft Macintosh PowerPoint</Application>
  <PresentationFormat>On-screen Show (4:3)</PresentationFormat>
  <Paragraphs>211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Century Gothic</vt:lpstr>
      <vt:lpstr>Calibri</vt:lpstr>
      <vt:lpstr>Verdana</vt:lpstr>
      <vt:lpstr>Wingdings</vt:lpstr>
      <vt:lpstr>Stack of books design template</vt:lpstr>
      <vt:lpstr>Balloons</vt:lpstr>
      <vt:lpstr>My patient has a CVAD….</vt:lpstr>
      <vt:lpstr>What is a CVAD? </vt:lpstr>
      <vt:lpstr>Types of CVAD</vt:lpstr>
      <vt:lpstr>Broviac - PICC - Port</vt:lpstr>
      <vt:lpstr>Why is a CVAD placed?</vt:lpstr>
      <vt:lpstr>General Care for all CVADs’</vt:lpstr>
      <vt:lpstr>General Care</vt:lpstr>
      <vt:lpstr>General Care</vt:lpstr>
      <vt:lpstr>PowerPoint Presentation</vt:lpstr>
      <vt:lpstr>General Care: Dual Cap</vt:lpstr>
      <vt:lpstr>General Care: Dressing change</vt:lpstr>
      <vt:lpstr>Tunneled (Broviac)</vt:lpstr>
      <vt:lpstr>Tunneled (Broviac)</vt:lpstr>
      <vt:lpstr>Specific Care for Broviac</vt:lpstr>
      <vt:lpstr>Broviac catheter</vt:lpstr>
      <vt:lpstr>Non tunneled (PICC)</vt:lpstr>
      <vt:lpstr>PICC</vt:lpstr>
      <vt:lpstr>PICC line</vt:lpstr>
      <vt:lpstr>PowerPoint Presentation</vt:lpstr>
      <vt:lpstr>Tunneled: Ports </vt:lpstr>
      <vt:lpstr>‘Ports’</vt:lpstr>
      <vt:lpstr>Huber needle </vt:lpstr>
      <vt:lpstr>Specific Care  for Ports</vt:lpstr>
      <vt:lpstr>What to think about  with all CVADs’ </vt:lpstr>
      <vt:lpstr>Multi Lumen Catheters</vt:lpstr>
      <vt:lpstr>Complications - insertion</vt:lpstr>
      <vt:lpstr>Complications – general</vt:lpstr>
      <vt:lpstr>Removal</vt:lpstr>
      <vt:lpstr>Complications - removal</vt:lpstr>
      <vt:lpstr>Resources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Kliebensten, Martha</dc:creator>
  <cp:lastModifiedBy>Children's Hospital &amp; Health System</cp:lastModifiedBy>
  <cp:revision>98</cp:revision>
  <cp:lastPrinted>1601-01-01T00:00:00Z</cp:lastPrinted>
  <dcterms:created xsi:type="dcterms:W3CDTF">1601-01-01T00:00:00Z</dcterms:created>
  <dcterms:modified xsi:type="dcterms:W3CDTF">2020-03-12T19:29:52Z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