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3" r:id="rId4"/>
    <p:sldId id="258" r:id="rId5"/>
    <p:sldId id="259" r:id="rId6"/>
    <p:sldId id="260" r:id="rId7"/>
    <p:sldId id="274" r:id="rId8"/>
    <p:sldId id="261" r:id="rId9"/>
    <p:sldId id="262" r:id="rId10"/>
    <p:sldId id="275" r:id="rId11"/>
    <p:sldId id="263" r:id="rId12"/>
    <p:sldId id="264" r:id="rId13"/>
    <p:sldId id="276" r:id="rId14"/>
    <p:sldId id="265" r:id="rId15"/>
    <p:sldId id="267" r:id="rId16"/>
    <p:sldId id="269" r:id="rId17"/>
    <p:sldId id="268" r:id="rId18"/>
    <p:sldId id="277" r:id="rId19"/>
    <p:sldId id="266" r:id="rId20"/>
    <p:sldId id="270" r:id="rId21"/>
    <p:sldId id="271" r:id="rId22"/>
    <p:sldId id="278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43"/>
  </p:normalViewPr>
  <p:slideViewPr>
    <p:cSldViewPr snapToGrid="0" snapToObjects="1">
      <p:cViewPr varScale="1">
        <p:scale>
          <a:sx n="70" d="100"/>
          <a:sy n="70" d="100"/>
        </p:scale>
        <p:origin x="88" y="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94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1BC2E-C214-E543-B0AA-DFB1968711E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ECC6-383D-2140-A63C-871EB8BAB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2ECC6-383D-2140-A63C-871EB8BAB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ECC6-383D-2140-A63C-871EB8BAB5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547DC83-A91A-394C-8220-B127F85F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553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9875C1F8-1CA1-F643-A2FB-A5F6F0DB2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8553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28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587C61B-8148-C34A-9496-C58BEE84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61" y="484654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2E1FA29-A40E-1F48-B6EB-98F147D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61" y="2449979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36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71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626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dd your own image in mas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F666719-8A10-F641-A9F5-ABC638F835AA}"/>
              </a:ext>
            </a:extLst>
          </p:cNvPr>
          <p:cNvSpPr/>
          <p:nvPr userDrawn="1"/>
        </p:nvSpPr>
        <p:spPr>
          <a:xfrm>
            <a:off x="7192651" y="311085"/>
            <a:ext cx="4298622" cy="5081047"/>
          </a:xfrm>
          <a:prstGeom prst="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412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412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41BEE2-896E-B54D-BACE-CE289CC57068}"/>
              </a:ext>
            </a:extLst>
          </p:cNvPr>
          <p:cNvSpPr/>
          <p:nvPr userDrawn="1"/>
        </p:nvSpPr>
        <p:spPr>
          <a:xfrm>
            <a:off x="0" y="0"/>
            <a:ext cx="12192000" cy="311085"/>
          </a:xfrm>
          <a:prstGeom prst="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C3347D-2341-0F4D-B4D1-2813C3BA3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8259" y="3936321"/>
            <a:ext cx="3166925" cy="10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C446C6-D2A5-594E-BF06-58861A5F2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44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3D4FE4-694B-654F-8F8A-28C81D6D5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1121"/>
            <a:ext cx="9144000" cy="102801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22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8E033-DE23-4C41-89A4-2276F346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B6D10D-2FF4-344B-85EF-2CFB4F28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286747-AD43-EC40-8420-A6C5808CF4F4}"/>
              </a:ext>
            </a:extLst>
          </p:cNvPr>
          <p:cNvSpPr txBox="1"/>
          <p:nvPr userDrawn="1"/>
        </p:nvSpPr>
        <p:spPr>
          <a:xfrm>
            <a:off x="817418" y="6388631"/>
            <a:ext cx="5669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Children’s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1343A5-D6E3-C441-A169-86FDEEE03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2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418A4-D469-5C49-ABA3-CB8922B7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2EA48-45CA-9949-B591-41B322C93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D06D18-AC23-754E-A325-169B4C27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C830B9-95D4-9F4A-900F-646D5DB9F53A}"/>
              </a:ext>
            </a:extLst>
          </p:cNvPr>
          <p:cNvSpPr txBox="1"/>
          <p:nvPr userDrawn="1"/>
        </p:nvSpPr>
        <p:spPr>
          <a:xfrm>
            <a:off x="817418" y="6388631"/>
            <a:ext cx="5669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Children’s Wisconsin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9E2D94-954F-8542-B181-EA196AC6A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FF6FA-24B5-D345-AB32-476E42C9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A60E53-1C02-8A46-A69E-7E1B966056FC}"/>
              </a:ext>
            </a:extLst>
          </p:cNvPr>
          <p:cNvSpPr txBox="1"/>
          <p:nvPr userDrawn="1"/>
        </p:nvSpPr>
        <p:spPr>
          <a:xfrm>
            <a:off x="817418" y="6388631"/>
            <a:ext cx="5669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Children’s Wisconsin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BC1E9E-753B-914D-BDD5-B5700DF9D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5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BC94C0-BAD5-3D40-9A0F-44ADCBCC399B}"/>
              </a:ext>
            </a:extLst>
          </p:cNvPr>
          <p:cNvSpPr txBox="1"/>
          <p:nvPr userDrawn="1"/>
        </p:nvSpPr>
        <p:spPr>
          <a:xfrm>
            <a:off x="817418" y="6388631"/>
            <a:ext cx="5669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Children’s Wisconsin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D12290A-8B96-DF41-9268-53651147F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3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2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412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412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62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587C61B-8148-C34A-9496-C58BEE84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61" y="484654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2E1FA29-A40E-1F48-B6EB-98F147D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61" y="2449979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02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412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6412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30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587C61B-8148-C34A-9496-C58BEE84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61" y="484654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D2E1FA29-A40E-1F48-B6EB-98F147D81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61" y="2449979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B1B7F55-C8B3-5F42-8CCE-C3543683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7B58205B-5804-274A-89C1-AE797EA2A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08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547DC83-A91A-394C-8220-B127F85F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8553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9875C1F8-1CA1-F643-A2FB-A5F6F0DB2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8553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19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6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F1753-5663-4C4F-80B8-EB3795A8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4081"/>
            <a:ext cx="4044950" cy="173014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EEEA1-60F2-944B-BDA8-DAA780DE4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99406"/>
            <a:ext cx="4044950" cy="120173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84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B690C0-D41D-434B-B655-63C3C081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0BDF9B-23A5-4D45-BA75-CC77C4534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EC7DB1-4AD1-C04E-81F5-9A771BEE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B484-5E4F-B149-9C2E-D9FAB7D52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5" r:id="rId3"/>
    <p:sldLayoutId id="2147483664" r:id="rId4"/>
    <p:sldLayoutId id="2147483672" r:id="rId5"/>
    <p:sldLayoutId id="2147483667" r:id="rId6"/>
    <p:sldLayoutId id="2147483673" r:id="rId7"/>
    <p:sldLayoutId id="2147483651" r:id="rId8"/>
    <p:sldLayoutId id="2147483663" r:id="rId9"/>
    <p:sldLayoutId id="2147483670" r:id="rId10"/>
    <p:sldLayoutId id="2147483668" r:id="rId11"/>
    <p:sldLayoutId id="2147483671" r:id="rId12"/>
    <p:sldLayoutId id="2147483669" r:id="rId13"/>
    <p:sldLayoutId id="2147483649" r:id="rId14"/>
    <p:sldLayoutId id="2147483650" r:id="rId15"/>
    <p:sldLayoutId id="2147483652" r:id="rId16"/>
    <p:sldLayoutId id="2147483654" r:id="rId17"/>
    <p:sldLayoutId id="2147483655" r:id="rId18"/>
    <p:sldLayoutId id="2147483660" r:id="rId19"/>
    <p:sldLayoutId id="214748366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5C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w.service-now.com/sp?id=sc_cat_item&amp;sys_id=80245efadbf9e740562cfcd6f4961991&amp;sysparm_category=109f0438c6112276003ae8ac13e7009d" TargetMode="External"/><Relationship Id="rId2" Type="http://schemas.openxmlformats.org/officeDocument/2006/relationships/hyperlink" Target="https://insight.chw.org/RC/Pages/Home.asp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sight.chw.org/AC/Pages/ACHome.aspx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sight@chw.org" TargetMode="External"/><Relationship Id="rId2" Type="http://schemas.openxmlformats.org/officeDocument/2006/relationships/hyperlink" Target="https://insight.chw.org/TrainingCenter/Pages/TrainingHome.aspx?RootFolder=/TrainingCenter/Shared%20Documents/Excel%20Training&amp;FolderCTID=0x012000A5BEF04DE21ECA42916A6254E96523DA&amp;View=%7b690BCCFA-09B8-481B-B596-A42774AFF03F%7d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a.connect.chw.org/JobJar/applications/HELPfiles/EdServices/EpicInsightSecurityRequestJobAid-NonChw.pdf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a.connect.chw.org/JobJar/applications/HELPfiles/EdServices/EpicInsightSecurityRequestJobAid-NonChw.pdf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iNSIGHT</a:t>
            </a:r>
            <a:r>
              <a:rPr lang="en-US" dirty="0" smtClean="0"/>
              <a:t> and Epic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3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291782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iNSIGHT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iNSIGHT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7386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Report Center</a:t>
            </a:r>
            <a:endParaRPr lang="en-US" dirty="0" smtClean="0"/>
          </a:p>
          <a:p>
            <a:pPr lvl="1"/>
            <a:r>
              <a:rPr lang="en-US" dirty="0" smtClean="0"/>
              <a:t>Set up in a folder structure. </a:t>
            </a:r>
          </a:p>
          <a:p>
            <a:pPr lvl="2"/>
            <a:r>
              <a:rPr lang="en-US" dirty="0" smtClean="0"/>
              <a:t>If you don’t see a specific folder, you will not see it.</a:t>
            </a:r>
          </a:p>
          <a:p>
            <a:pPr lvl="2"/>
            <a:r>
              <a:rPr lang="en-US" dirty="0" smtClean="0"/>
              <a:t>Most MCW reports are in the MCW folder. </a:t>
            </a:r>
            <a:endParaRPr lang="en-US" dirty="0"/>
          </a:p>
          <a:p>
            <a:pPr lvl="2"/>
            <a:r>
              <a:rPr lang="en-US" dirty="0" smtClean="0"/>
              <a:t>Some may be in General or General-Secure. </a:t>
            </a:r>
          </a:p>
          <a:p>
            <a:pPr lvl="1"/>
            <a:r>
              <a:rPr lang="en-US" dirty="0" smtClean="0"/>
              <a:t>Reports can be searched using the Report Catalog.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Data is delayed one day – so you never see real time data. </a:t>
            </a:r>
          </a:p>
          <a:p>
            <a:pPr lvl="1"/>
            <a:r>
              <a:rPr lang="en-US" dirty="0" smtClean="0"/>
              <a:t>Data is created for a specific purpose. Requests for new data requests can be entered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, but there is a vetting and prioritization process. </a:t>
            </a:r>
          </a:p>
          <a:p>
            <a:pPr lvl="2"/>
            <a:r>
              <a:rPr lang="en-US" dirty="0" smtClean="0"/>
              <a:t>Each operational area has representatives that help the analytics team prioritize requests. </a:t>
            </a:r>
          </a:p>
          <a:p>
            <a:pPr lvl="2"/>
            <a:r>
              <a:rPr lang="en-US" dirty="0" smtClean="0"/>
              <a:t>There can be a significant wait for these data analyst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Snagit_SNG85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68" y="3515580"/>
            <a:ext cx="9485714" cy="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1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en-US" dirty="0" err="1" smtClean="0"/>
              <a:t>iNSIGHT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Application Center</a:t>
            </a:r>
            <a:endParaRPr lang="en-US" dirty="0"/>
          </a:p>
          <a:p>
            <a:pPr lvl="1"/>
            <a:r>
              <a:rPr lang="en-US" dirty="0"/>
              <a:t>More than 40 custom applications. </a:t>
            </a:r>
            <a:endParaRPr lang="en-US" dirty="0" smtClean="0"/>
          </a:p>
          <a:p>
            <a:pPr lvl="2"/>
            <a:r>
              <a:rPr lang="en-US" dirty="0" smtClean="0"/>
              <a:t>Access to some is controlled by the business owner or use case. </a:t>
            </a:r>
          </a:p>
          <a:p>
            <a:pPr lvl="2"/>
            <a:r>
              <a:rPr lang="en-US" dirty="0"/>
              <a:t>Data is delayed </a:t>
            </a:r>
            <a:r>
              <a:rPr lang="en-US" dirty="0" smtClean="0"/>
              <a:t>at least one </a:t>
            </a:r>
            <a:r>
              <a:rPr lang="en-US" dirty="0"/>
              <a:t>day – so you never see real time data. </a:t>
            </a:r>
            <a:endParaRPr lang="en-US" dirty="0" smtClean="0"/>
          </a:p>
          <a:p>
            <a:pPr lvl="3"/>
            <a:r>
              <a:rPr lang="en-US" dirty="0" smtClean="0"/>
              <a:t>In some cases, the data is only refreshed weekly or monthly. </a:t>
            </a:r>
            <a:endParaRPr lang="en-US" dirty="0"/>
          </a:p>
          <a:p>
            <a:pPr lvl="1"/>
            <a:r>
              <a:rPr lang="en-US" dirty="0" smtClean="0"/>
              <a:t>General </a:t>
            </a:r>
            <a:r>
              <a:rPr lang="en-US" dirty="0"/>
              <a:t>access is granted </a:t>
            </a:r>
            <a:r>
              <a:rPr lang="en-US" dirty="0" smtClean="0"/>
              <a:t>to the following applications:</a:t>
            </a:r>
          </a:p>
          <a:p>
            <a:pPr lvl="2"/>
            <a:r>
              <a:rPr lang="en-US" dirty="0"/>
              <a:t>Ambulatory Operations Dashboard</a:t>
            </a:r>
          </a:p>
          <a:p>
            <a:pPr lvl="2"/>
            <a:r>
              <a:rPr lang="en-US" dirty="0"/>
              <a:t>Inpatient and Surgical Population Explorer</a:t>
            </a:r>
          </a:p>
          <a:p>
            <a:pPr lvl="2"/>
            <a:r>
              <a:rPr lang="en-US" dirty="0"/>
              <a:t>Inpatient and Surgical Cohort Finder</a:t>
            </a:r>
          </a:p>
          <a:p>
            <a:pPr lvl="2"/>
            <a:r>
              <a:rPr lang="en-US" dirty="0"/>
              <a:t>Surgical Services Explorer</a:t>
            </a:r>
          </a:p>
          <a:p>
            <a:pPr lvl="2"/>
            <a:r>
              <a:rPr lang="en-US" dirty="0"/>
              <a:t>Patient Flow</a:t>
            </a:r>
          </a:p>
          <a:p>
            <a:pPr lvl="2"/>
            <a:r>
              <a:rPr lang="en-US" dirty="0"/>
              <a:t>Hospital Acquired Dashboard</a:t>
            </a:r>
          </a:p>
          <a:p>
            <a:pPr lvl="2"/>
            <a:r>
              <a:rPr lang="en-US" dirty="0"/>
              <a:t>Emergency Medicine </a:t>
            </a:r>
            <a:r>
              <a:rPr lang="en-US" dirty="0" smtClean="0"/>
              <a:t>Explorer</a:t>
            </a:r>
          </a:p>
          <a:p>
            <a:pPr lvl="2"/>
            <a:r>
              <a:rPr lang="en-US" dirty="0" smtClean="0"/>
              <a:t>Operational Metrics (open to everyone, no </a:t>
            </a:r>
            <a:r>
              <a:rPr lang="en-US" dirty="0" err="1" smtClean="0"/>
              <a:t>elearning</a:t>
            </a:r>
            <a:r>
              <a:rPr lang="en-US" dirty="0" smtClean="0"/>
              <a:t> training </a:t>
            </a:r>
            <a:br>
              <a:rPr lang="en-US" dirty="0" smtClean="0"/>
            </a:br>
            <a:r>
              <a:rPr lang="en-US" dirty="0" smtClean="0"/>
              <a:t>requirement needed!)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3425" y="29083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Epic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Analytics Catalog – a one stop shop for searching analytics content within Epic. </a:t>
            </a:r>
          </a:p>
          <a:p>
            <a:r>
              <a:rPr lang="en-US" dirty="0" smtClean="0"/>
              <a:t>Different search functionality:</a:t>
            </a:r>
          </a:p>
          <a:p>
            <a:pPr lvl="1"/>
            <a:r>
              <a:rPr lang="en-US" dirty="0" smtClean="0"/>
              <a:t>Dashboard. </a:t>
            </a:r>
          </a:p>
          <a:p>
            <a:pPr lvl="1"/>
            <a:r>
              <a:rPr lang="en-US" dirty="0" smtClean="0"/>
              <a:t>Reporting Workbench report. </a:t>
            </a:r>
          </a:p>
          <a:p>
            <a:pPr lvl="1"/>
            <a:r>
              <a:rPr lang="en-US" dirty="0" err="1" smtClean="0"/>
              <a:t>SlicerDicer</a:t>
            </a:r>
            <a:r>
              <a:rPr lang="en-US" dirty="0" smtClean="0"/>
              <a:t> model or shared report.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SlicerDicer</a:t>
            </a:r>
            <a:r>
              <a:rPr lang="en-US" dirty="0" smtClean="0"/>
              <a:t>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SlicerDicer</a:t>
            </a:r>
            <a:r>
              <a:rPr lang="en-US" dirty="0" smtClean="0"/>
              <a:t> allows you to pull customized patient populations. </a:t>
            </a:r>
          </a:p>
          <a:p>
            <a:pPr lvl="1"/>
            <a:r>
              <a:rPr lang="en-US" dirty="0" smtClean="0"/>
              <a:t>This is not real time data.</a:t>
            </a:r>
          </a:p>
          <a:p>
            <a:r>
              <a:rPr lang="en-US" dirty="0" smtClean="0"/>
              <a:t>Utilize “models” to find the appropriate population. Most common models are:</a:t>
            </a:r>
          </a:p>
          <a:p>
            <a:pPr lvl="1"/>
            <a:r>
              <a:rPr lang="en-US" dirty="0" smtClean="0"/>
              <a:t>Visits – all outpatient visits for ambulatory and CMG. EDTC visits are NOT in model. </a:t>
            </a:r>
          </a:p>
          <a:p>
            <a:pPr lvl="1"/>
            <a:r>
              <a:rPr lang="en-US" dirty="0" smtClean="0"/>
              <a:t>EDTC Encounters – includes only EDTC encounters</a:t>
            </a:r>
          </a:p>
          <a:p>
            <a:pPr lvl="1"/>
            <a:r>
              <a:rPr lang="en-US" dirty="0" smtClean="0"/>
              <a:t>Patients – UNIQUE patient counts. </a:t>
            </a:r>
          </a:p>
          <a:p>
            <a:pPr lvl="1"/>
            <a:r>
              <a:rPr lang="en-US" dirty="0" smtClean="0"/>
              <a:t>Bedded Patients – all patients who have occupied or currently occupying a bed (could be observation, procedural short stay or inpatient). </a:t>
            </a:r>
          </a:p>
          <a:p>
            <a:pPr lvl="1"/>
            <a:r>
              <a:rPr lang="en-US" dirty="0" smtClean="0"/>
              <a:t>Surgical and Invasive procedures – information related to surgical procedures.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for </a:t>
            </a:r>
            <a:r>
              <a:rPr lang="en-US" dirty="0" err="1" smtClean="0"/>
              <a:t>SlicerDicer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great tool to:</a:t>
            </a:r>
          </a:p>
          <a:p>
            <a:pPr lvl="1"/>
            <a:r>
              <a:rPr lang="en-US" dirty="0" smtClean="0"/>
              <a:t>Explore a patient population. </a:t>
            </a:r>
          </a:p>
          <a:p>
            <a:pPr lvl="1"/>
            <a:r>
              <a:rPr lang="en-US" dirty="0" smtClean="0"/>
              <a:t>Assist with prep for research – when you only need to get a ballpark number to understand if you have enough to consider joining a study.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for </a:t>
            </a:r>
            <a:r>
              <a:rPr lang="en-US" dirty="0" err="1" smtClean="0"/>
              <a:t>SlicerDicer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US" dirty="0"/>
              <a:t>I need to know how many patients had an appendectomy from 2013 - 2020. </a:t>
            </a:r>
            <a:endParaRPr lang="en-US" dirty="0" smtClean="0"/>
          </a:p>
          <a:p>
            <a:pPr lvl="1" fontAlgn="ctr"/>
            <a:r>
              <a:rPr lang="en-US" dirty="0" smtClean="0"/>
              <a:t>You can do this in </a:t>
            </a:r>
            <a:r>
              <a:rPr lang="en-US" dirty="0" err="1" smtClean="0"/>
              <a:t>SlicerDicer</a:t>
            </a:r>
            <a:r>
              <a:rPr lang="en-US" dirty="0" smtClean="0"/>
              <a:t>, but the </a:t>
            </a:r>
            <a:r>
              <a:rPr lang="en-US" dirty="0" err="1" smtClean="0"/>
              <a:t>iNSIGHT</a:t>
            </a:r>
            <a:r>
              <a:rPr lang="en-US" dirty="0" smtClean="0"/>
              <a:t> application of Surgical Services Explorer pulls the same results!</a:t>
            </a:r>
            <a:endParaRPr lang="en-US" dirty="0"/>
          </a:p>
          <a:p>
            <a:pPr fontAlgn="ctr"/>
            <a:r>
              <a:rPr lang="en-US" dirty="0"/>
              <a:t>Turners' syndrome </a:t>
            </a:r>
            <a:r>
              <a:rPr lang="en-US" dirty="0" smtClean="0"/>
              <a:t>patients seen by endocrinology, cardiology and genetics. </a:t>
            </a:r>
          </a:p>
          <a:p>
            <a:pPr lvl="1" fontAlgn="ctr"/>
            <a:r>
              <a:rPr lang="en-US" dirty="0" smtClean="0"/>
              <a:t>Initially, this prep for research request was to include those on medication of </a:t>
            </a:r>
            <a:r>
              <a:rPr lang="en-US" dirty="0" err="1" smtClean="0"/>
              <a:t>somatotropin</a:t>
            </a:r>
            <a:r>
              <a:rPr lang="en-US" dirty="0" smtClean="0"/>
              <a:t> (growth hormones). </a:t>
            </a:r>
          </a:p>
          <a:p>
            <a:pPr lvl="1" fontAlgn="ctr"/>
            <a:r>
              <a:rPr lang="en-US" dirty="0" smtClean="0"/>
              <a:t>The data set was relatively small, so we took off that med filter to see all Turner’s patients.  </a:t>
            </a:r>
            <a:endParaRPr lang="en-US" dirty="0"/>
          </a:p>
          <a:p>
            <a:pPr fontAlgn="ctr"/>
            <a:r>
              <a:rPr lang="en-US" dirty="0"/>
              <a:t>Presence of fever in EDTC for Predictors of Sever Sepsis in Patients with intestinal failure (POSSIPIF</a:t>
            </a:r>
            <a:r>
              <a:rPr lang="en-US" dirty="0" smtClean="0"/>
              <a:t>).</a:t>
            </a:r>
          </a:p>
          <a:p>
            <a:pPr lvl="1" fontAlgn="ctr"/>
            <a:r>
              <a:rPr lang="en-US" dirty="0" smtClean="0"/>
              <a:t>This was prep for research request but a pretty complicated query.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292735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Recap and Closing Thoughts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65125"/>
            <a:ext cx="11496675" cy="1325563"/>
          </a:xfrm>
        </p:spPr>
        <p:txBody>
          <a:bodyPr/>
          <a:lstStyle/>
          <a:p>
            <a:r>
              <a:rPr lang="en-US" dirty="0" smtClean="0"/>
              <a:t>Recap - How do I know what tool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through what you are trying to find. </a:t>
            </a:r>
          </a:p>
          <a:p>
            <a:pPr lvl="1"/>
            <a:r>
              <a:rPr lang="en-US" dirty="0" smtClean="0"/>
              <a:t>Looking for your </a:t>
            </a:r>
            <a:r>
              <a:rPr lang="en-US" b="1" dirty="0" smtClean="0"/>
              <a:t>current patients </a:t>
            </a:r>
            <a:r>
              <a:rPr lang="en-US" dirty="0" smtClean="0"/>
              <a:t>(“real time” data)? </a:t>
            </a:r>
            <a:endParaRPr lang="en-US" dirty="0"/>
          </a:p>
          <a:p>
            <a:pPr lvl="3"/>
            <a:r>
              <a:rPr lang="en-US" dirty="0" smtClean="0"/>
              <a:t>Reporting Workbench. </a:t>
            </a:r>
          </a:p>
          <a:p>
            <a:pPr lvl="1"/>
            <a:r>
              <a:rPr lang="en-US" dirty="0"/>
              <a:t>A list of patients who have a specific disease </a:t>
            </a:r>
            <a:r>
              <a:rPr lang="en-US" b="1" dirty="0"/>
              <a:t>seen in the last 10 years </a:t>
            </a:r>
            <a:r>
              <a:rPr lang="en-US" dirty="0"/>
              <a:t>for a prep for </a:t>
            </a:r>
            <a:r>
              <a:rPr lang="en-US" dirty="0" smtClean="0"/>
              <a:t>research request </a:t>
            </a:r>
          </a:p>
          <a:p>
            <a:pPr lvl="3"/>
            <a:r>
              <a:rPr lang="en-US" dirty="0" err="1" smtClean="0"/>
              <a:t>SlicerDicer</a:t>
            </a:r>
            <a:r>
              <a:rPr lang="en-US" dirty="0" smtClean="0"/>
              <a:t> or one of the </a:t>
            </a:r>
            <a:r>
              <a:rPr lang="en-US" dirty="0" err="1" smtClean="0"/>
              <a:t>iNSIGHT</a:t>
            </a:r>
            <a:r>
              <a:rPr lang="en-US" dirty="0" smtClean="0"/>
              <a:t> applications if appropriate.</a:t>
            </a:r>
          </a:p>
          <a:p>
            <a:pPr lvl="1"/>
            <a:r>
              <a:rPr lang="en-US" dirty="0"/>
              <a:t>A list of patients with a number of </a:t>
            </a:r>
            <a:r>
              <a:rPr lang="en-US" b="1" dirty="0"/>
              <a:t>different care criteria</a:t>
            </a:r>
            <a:r>
              <a:rPr lang="en-US" dirty="0"/>
              <a:t>, for example, I need to see all appendectomy patients with their last vital signs. I need to know when they were admitted and discharged, if they were readmitted. I also need to understand what medication they received and if they are still receiving any meds. </a:t>
            </a:r>
            <a:endParaRPr lang="en-US" dirty="0" smtClean="0"/>
          </a:p>
          <a:p>
            <a:pPr lvl="3"/>
            <a:r>
              <a:rPr lang="en-US" dirty="0" smtClean="0"/>
              <a:t>Custom report request.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Big picture overview</a:t>
            </a:r>
          </a:p>
          <a:p>
            <a:r>
              <a:rPr lang="en-US" dirty="0" smtClean="0"/>
              <a:t>Tools and security:</a:t>
            </a:r>
          </a:p>
          <a:p>
            <a:pPr lvl="1"/>
            <a:r>
              <a:rPr lang="en-US" dirty="0" err="1" smtClean="0"/>
              <a:t>iNSIGHT</a:t>
            </a:r>
            <a:endParaRPr lang="en-US" dirty="0" smtClean="0"/>
          </a:p>
          <a:p>
            <a:pPr lvl="1"/>
            <a:r>
              <a:rPr lang="en-US" dirty="0" smtClean="0"/>
              <a:t>Epic</a:t>
            </a:r>
          </a:p>
          <a:p>
            <a:r>
              <a:rPr lang="en-US" dirty="0" smtClean="0"/>
              <a:t>When do I use each tool?</a:t>
            </a:r>
          </a:p>
          <a:p>
            <a:r>
              <a:rPr lang="en-US" dirty="0" smtClean="0"/>
              <a:t>Wrap-up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through what data you are trying to understand. That will help guide the tool selection.</a:t>
            </a:r>
          </a:p>
          <a:p>
            <a:r>
              <a:rPr lang="en-US" dirty="0" smtClean="0"/>
              <a:t>Remember not everything needs an exact number. If you are doing prep for research to determine if there are issues, 90% might be good enough. </a:t>
            </a:r>
          </a:p>
          <a:p>
            <a:r>
              <a:rPr lang="en-US" dirty="0" smtClean="0"/>
              <a:t>Using these tools takes practice.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proper IRB documentation should be in place prior to using the tools.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81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training resources on the </a:t>
            </a:r>
            <a:br>
              <a:rPr lang="en-US" dirty="0" smtClean="0"/>
            </a:br>
            <a:r>
              <a:rPr lang="en-US" dirty="0" smtClean="0"/>
              <a:t>Training Center of </a:t>
            </a:r>
            <a:r>
              <a:rPr lang="en-US" dirty="0" err="1" smtClean="0"/>
              <a:t>iNSIGHT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are Epic resources available </a:t>
            </a:r>
            <a:br>
              <a:rPr lang="en-US" dirty="0" smtClean="0"/>
            </a:br>
            <a:r>
              <a:rPr lang="en-US" dirty="0" smtClean="0"/>
              <a:t>on your Epic Learning Home. </a:t>
            </a:r>
          </a:p>
          <a:p>
            <a:r>
              <a:rPr lang="en-US" dirty="0" smtClean="0"/>
              <a:t>If you have questions on how to find data, the Analytics team offers Learning Labs twice a month. You can sign up and meet with an analyst to walk through your question. You can find the calendar in the </a:t>
            </a:r>
            <a:r>
              <a:rPr lang="en-US" dirty="0" smtClean="0">
                <a:hlinkClick r:id="rId2"/>
              </a:rPr>
              <a:t>Training Center </a:t>
            </a:r>
            <a:r>
              <a:rPr lang="en-US" dirty="0" smtClean="0"/>
              <a:t>on </a:t>
            </a:r>
            <a:r>
              <a:rPr lang="en-US" dirty="0" err="1" smtClean="0"/>
              <a:t>iNSIGHT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Questions can also be sent to </a:t>
            </a:r>
            <a:r>
              <a:rPr lang="en-US" dirty="0" smtClean="0">
                <a:hlinkClick r:id="rId3"/>
              </a:rPr>
              <a:t>insight@chw.org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Snagit_SNG8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31" y="1646238"/>
            <a:ext cx="3582119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I do if I don’t have access? </a:t>
            </a:r>
          </a:p>
          <a:p>
            <a:pPr lvl="1"/>
            <a:r>
              <a:rPr lang="en-US" dirty="0" smtClean="0"/>
              <a:t>Looking for access to </a:t>
            </a:r>
            <a:r>
              <a:rPr lang="en-US" dirty="0" err="1" smtClean="0"/>
              <a:t>iNSIGHT</a:t>
            </a:r>
            <a:r>
              <a:rPr lang="en-US" dirty="0" smtClean="0"/>
              <a:t>? </a:t>
            </a:r>
          </a:p>
          <a:p>
            <a:pPr lvl="2"/>
            <a:r>
              <a:rPr lang="en-US" dirty="0"/>
              <a:t>Request access from our HIM department. </a:t>
            </a:r>
          </a:p>
          <a:p>
            <a:pPr lvl="3"/>
            <a:r>
              <a:rPr lang="en-US" dirty="0"/>
              <a:t>The form to request access can be found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 Or, you can find it under Service Requests, then Information Services on Children’s Connect. </a:t>
            </a:r>
          </a:p>
          <a:p>
            <a:pPr lvl="2"/>
            <a:r>
              <a:rPr lang="en-US" dirty="0"/>
              <a:t>Once approval is in place, complete the </a:t>
            </a:r>
            <a:r>
              <a:rPr lang="en-US" dirty="0" err="1"/>
              <a:t>iNSIGHT</a:t>
            </a:r>
            <a:r>
              <a:rPr lang="en-US" dirty="0"/>
              <a:t> Basic </a:t>
            </a:r>
            <a:r>
              <a:rPr lang="en-US" dirty="0" err="1"/>
              <a:t>elearning</a:t>
            </a:r>
            <a:r>
              <a:rPr lang="en-US" dirty="0"/>
              <a:t>. </a:t>
            </a:r>
          </a:p>
          <a:p>
            <a:pPr lvl="3"/>
            <a:r>
              <a:rPr lang="en-US" dirty="0"/>
              <a:t>This can be found on Children’s University (GNED54413). </a:t>
            </a:r>
          </a:p>
          <a:p>
            <a:pPr lvl="1"/>
            <a:r>
              <a:rPr lang="en-US" dirty="0" smtClean="0"/>
              <a:t>Looking for access to </a:t>
            </a:r>
            <a:r>
              <a:rPr lang="en-US" dirty="0" err="1" smtClean="0"/>
              <a:t>SlicerDicer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Call the Service Center 414-337-4357. </a:t>
            </a:r>
          </a:p>
          <a:p>
            <a:pPr lvl="2"/>
            <a:r>
              <a:rPr lang="en-US" dirty="0" smtClean="0"/>
              <a:t>Ask for access to Epic’s </a:t>
            </a:r>
            <a:r>
              <a:rPr lang="en-US" dirty="0" err="1" smtClean="0"/>
              <a:t>SlicerDicer</a:t>
            </a:r>
            <a:r>
              <a:rPr lang="en-US" dirty="0" smtClean="0"/>
              <a:t>. They will enter a ticket on your behalf and route it to the Epic build team.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8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1075" y="240347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43225"/>
            <a:ext cx="10515600" cy="1247775"/>
          </a:xfrm>
        </p:spPr>
        <p:txBody>
          <a:bodyPr/>
          <a:lstStyle/>
          <a:p>
            <a:pPr algn="ctr"/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5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systems</a:t>
            </a:r>
          </a:p>
          <a:p>
            <a:pPr lvl="1"/>
            <a:r>
              <a:rPr lang="en-US" dirty="0" smtClean="0"/>
              <a:t>Children’s has a number of “source systems” or data sources.</a:t>
            </a:r>
          </a:p>
          <a:p>
            <a:pPr lvl="1"/>
            <a:r>
              <a:rPr lang="en-US" dirty="0" smtClean="0"/>
              <a:t>Epic is one of those. </a:t>
            </a:r>
          </a:p>
          <a:p>
            <a:pPr lvl="1"/>
            <a:r>
              <a:rPr lang="en-US" dirty="0" smtClean="0"/>
              <a:t>We have many more!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2874"/>
            <a:ext cx="67151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4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087"/>
            <a:ext cx="10515600" cy="45307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Data can be pulled in a couple of ways:</a:t>
            </a:r>
          </a:p>
          <a:p>
            <a:pPr lvl="1"/>
            <a:r>
              <a:rPr lang="en-US" dirty="0" smtClean="0"/>
              <a:t>You can pull data directly from the source systems.</a:t>
            </a:r>
          </a:p>
          <a:p>
            <a:pPr lvl="2"/>
            <a:r>
              <a:rPr lang="en-US" dirty="0" smtClean="0"/>
              <a:t>Reporting Workbench and </a:t>
            </a:r>
            <a:r>
              <a:rPr lang="en-US" dirty="0" err="1" smtClean="0"/>
              <a:t>SlicerDicer</a:t>
            </a:r>
            <a:r>
              <a:rPr lang="en-US" dirty="0" smtClean="0"/>
              <a:t> are Epic reporting tool.</a:t>
            </a:r>
          </a:p>
          <a:p>
            <a:pPr lvl="1"/>
            <a:r>
              <a:rPr lang="en-US" dirty="0" smtClean="0"/>
              <a:t>Data analysts can pull data from source systems and combine that data into custom data reports. </a:t>
            </a:r>
          </a:p>
          <a:p>
            <a:pPr lvl="2"/>
            <a:r>
              <a:rPr lang="en-US" dirty="0" smtClean="0"/>
              <a:t>For example, I need to understand what patients have a </a:t>
            </a:r>
            <a:r>
              <a:rPr lang="en-US" dirty="0" err="1" smtClean="0"/>
              <a:t>Gtube</a:t>
            </a:r>
            <a:r>
              <a:rPr lang="en-US" dirty="0" smtClean="0"/>
              <a:t> that hasn’t been removed. I need to know when the tube was placed, the tube type and the size of the tube. </a:t>
            </a:r>
          </a:p>
          <a:p>
            <a:pPr lvl="2"/>
            <a:r>
              <a:rPr lang="en-US" dirty="0" smtClean="0"/>
              <a:t>Pulling from multiple fields in Clarity (Epic’s name for their database).</a:t>
            </a:r>
          </a:p>
          <a:p>
            <a:pPr lvl="1"/>
            <a:r>
              <a:rPr lang="en-US" dirty="0" smtClean="0"/>
              <a:t>Data from source systems can be transferred into our warehouse called an Enterprise Data Warehouse (or EDW).</a:t>
            </a:r>
          </a:p>
          <a:p>
            <a:pPr lvl="2"/>
            <a:r>
              <a:rPr lang="en-US" dirty="0" smtClean="0"/>
              <a:t>Why would we do this?</a:t>
            </a:r>
          </a:p>
          <a:p>
            <a:pPr lvl="3"/>
            <a:r>
              <a:rPr lang="en-US" dirty="0" smtClean="0"/>
              <a:t>The Analytics team acquires and transforms the source data into a format data analysts can access and query. </a:t>
            </a:r>
          </a:p>
          <a:p>
            <a:pPr lvl="3"/>
            <a:r>
              <a:rPr lang="en-US" dirty="0"/>
              <a:t>D</a:t>
            </a:r>
            <a:r>
              <a:rPr lang="en-US" dirty="0" smtClean="0"/>
              <a:t>ata can be combined with other data sources or source systems. </a:t>
            </a:r>
          </a:p>
          <a:p>
            <a:pPr lvl="4"/>
            <a:r>
              <a:rPr lang="en-US" dirty="0" smtClean="0"/>
              <a:t>For example, we need to know how the census (pulled from Epic) is going to match up with the nurse staffing levels (pulled from Maestro). </a:t>
            </a:r>
          </a:p>
          <a:p>
            <a:pPr lvl="4"/>
            <a:r>
              <a:rPr lang="en-US" dirty="0" smtClean="0"/>
              <a:t>That reporting can be found on </a:t>
            </a:r>
            <a:r>
              <a:rPr lang="en-US" dirty="0" err="1" smtClean="0"/>
              <a:t>iNSIGHT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8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877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iNSIGHT</a:t>
            </a:r>
            <a:r>
              <a:rPr lang="en-US" dirty="0" smtClean="0"/>
              <a:t> Overview and 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2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iNSIGHT</a:t>
            </a:r>
            <a:r>
              <a:rPr lang="en-US" dirty="0" smtClean="0"/>
              <a:t> – Big Picture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iNSIGHT</a:t>
            </a:r>
            <a:r>
              <a:rPr lang="en-US" dirty="0" smtClean="0"/>
              <a:t> is a portal where custom reporting and applications can be viewed and run as needed. </a:t>
            </a:r>
          </a:p>
          <a:p>
            <a:r>
              <a:rPr lang="en-US" dirty="0" smtClean="0"/>
              <a:t>Two types of products:</a:t>
            </a:r>
          </a:p>
          <a:p>
            <a:pPr lvl="1"/>
            <a:r>
              <a:rPr lang="en-US" dirty="0" smtClean="0"/>
              <a:t>Report Center reports. Custom created reports based on specific criteria.</a:t>
            </a:r>
          </a:p>
          <a:p>
            <a:pPr lvl="1"/>
            <a:r>
              <a:rPr lang="en-US" dirty="0" smtClean="0"/>
              <a:t>Applications built for specific customer groups that allow for filtering data, understanding trends, volumes,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iNSIGHT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 to </a:t>
            </a:r>
            <a:r>
              <a:rPr lang="en-US" dirty="0" err="1"/>
              <a:t>iNSIGHT</a:t>
            </a:r>
            <a:r>
              <a:rPr lang="en-US" dirty="0"/>
              <a:t> is driven by security.</a:t>
            </a:r>
          </a:p>
          <a:p>
            <a:pPr lvl="1"/>
            <a:r>
              <a:rPr lang="en-US" dirty="0"/>
              <a:t>CHW employees and providers (MD, APN, NP, Fellows) have access to the Report Center and the applications (after the appropriate education). </a:t>
            </a:r>
          </a:p>
          <a:p>
            <a:pPr lvl="2"/>
            <a:r>
              <a:rPr lang="en-US" dirty="0" err="1"/>
              <a:t>iNSIGHT</a:t>
            </a:r>
            <a:r>
              <a:rPr lang="en-US" dirty="0"/>
              <a:t> Basic </a:t>
            </a:r>
            <a:r>
              <a:rPr lang="en-US" dirty="0" err="1"/>
              <a:t>elearning</a:t>
            </a:r>
            <a:r>
              <a:rPr lang="en-US" dirty="0"/>
              <a:t> is a requirement for access to the </a:t>
            </a:r>
            <a:r>
              <a:rPr lang="en-US" dirty="0" smtClean="0"/>
              <a:t>applications. </a:t>
            </a:r>
          </a:p>
          <a:p>
            <a:pPr lvl="2"/>
            <a:r>
              <a:rPr lang="en-US" dirty="0" smtClean="0"/>
              <a:t>This can be found on Children’s University (GNED54413). </a:t>
            </a:r>
            <a:endParaRPr lang="en-US" dirty="0"/>
          </a:p>
          <a:p>
            <a:pPr lvl="1"/>
            <a:r>
              <a:rPr lang="en-US" dirty="0"/>
              <a:t>MCW employees can receive access but there are a few </a:t>
            </a:r>
            <a:r>
              <a:rPr lang="en-US" dirty="0" smtClean="0"/>
              <a:t>additional steps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Request </a:t>
            </a:r>
            <a:r>
              <a:rPr lang="en-US" dirty="0" smtClean="0"/>
              <a:t>access from our HIM department. </a:t>
            </a:r>
          </a:p>
          <a:p>
            <a:pPr lvl="3"/>
            <a:r>
              <a:rPr lang="en-US" dirty="0" smtClean="0"/>
              <a:t>The form to request access can be found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 Or, you can find it under Service Requests, then Information Services on Children’s Connect. </a:t>
            </a:r>
          </a:p>
          <a:p>
            <a:pPr lvl="2"/>
            <a:r>
              <a:rPr lang="en-US" dirty="0" smtClean="0"/>
              <a:t>Once approval is in place, complete the </a:t>
            </a:r>
            <a:r>
              <a:rPr lang="en-US" dirty="0" err="1" smtClean="0"/>
              <a:t>iNSIGHT</a:t>
            </a:r>
            <a:r>
              <a:rPr lang="en-US" dirty="0" smtClean="0"/>
              <a:t> Basic </a:t>
            </a:r>
            <a:r>
              <a:rPr lang="en-US" dirty="0" err="1" smtClean="0"/>
              <a:t>elearning</a:t>
            </a:r>
            <a:r>
              <a:rPr lang="en-US" dirty="0" smtClean="0"/>
              <a:t>. </a:t>
            </a:r>
          </a:p>
          <a:p>
            <a:pPr lvl="3"/>
            <a:r>
              <a:rPr lang="en-US" dirty="0"/>
              <a:t>This can be found on Children’s University (GNED54413). 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B484-5E4F-B149-9C2E-D9FAB7D526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ldren's Wisconsin">
      <a:dk1>
        <a:srgbClr val="004998"/>
      </a:dk1>
      <a:lt1>
        <a:srgbClr val="FFFFFF"/>
      </a:lt1>
      <a:dk2>
        <a:srgbClr val="0075C9"/>
      </a:dk2>
      <a:lt2>
        <a:srgbClr val="E7E6E6"/>
      </a:lt2>
      <a:accent1>
        <a:srgbClr val="0075C9"/>
      </a:accent1>
      <a:accent2>
        <a:srgbClr val="FF6B00"/>
      </a:accent2>
      <a:accent3>
        <a:srgbClr val="3AC1CD"/>
      </a:accent3>
      <a:accent4>
        <a:srgbClr val="C2D500"/>
      </a:accent4>
      <a:accent5>
        <a:srgbClr val="534588"/>
      </a:accent5>
      <a:accent6>
        <a:srgbClr val="C31F3E"/>
      </a:accent6>
      <a:hlink>
        <a:srgbClr val="0075C9"/>
      </a:hlink>
      <a:folHlink>
        <a:srgbClr val="0075C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1239</Words>
  <Application>Microsoft Office PowerPoint</Application>
  <PresentationFormat>Widescreen</PresentationFormat>
  <Paragraphs>155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Office Theme</vt:lpstr>
      <vt:lpstr>Analytics Overview</vt:lpstr>
      <vt:lpstr>Agenda</vt:lpstr>
      <vt:lpstr>The Big Picture</vt:lpstr>
      <vt:lpstr>Big Picture Overview</vt:lpstr>
      <vt:lpstr>PowerPoint Presentation</vt:lpstr>
      <vt:lpstr>Big Picture Overview</vt:lpstr>
      <vt:lpstr>iNSIGHT Overview and Access</vt:lpstr>
      <vt:lpstr>iNSIGHT – Big Picture Overview</vt:lpstr>
      <vt:lpstr>iNSIGHT Access</vt:lpstr>
      <vt:lpstr>iNSIGHT Tools</vt:lpstr>
      <vt:lpstr>iNSIGHT Tools</vt:lpstr>
      <vt:lpstr>iNSIGHT Tools</vt:lpstr>
      <vt:lpstr>Epic Tools</vt:lpstr>
      <vt:lpstr>Epic Tools</vt:lpstr>
      <vt:lpstr>SlicerDicer Use Cases</vt:lpstr>
      <vt:lpstr>Use cases for SlicerDicer </vt:lpstr>
      <vt:lpstr>Use cases for SlicerDicer</vt:lpstr>
      <vt:lpstr>Recap and Closing Thoughts </vt:lpstr>
      <vt:lpstr>Recap - How do I know what tool to use?</vt:lpstr>
      <vt:lpstr>Closing thoughts</vt:lpstr>
      <vt:lpstr>Need more help?</vt:lpstr>
      <vt:lpstr>Need more help?</vt:lpstr>
      <vt:lpstr>Questions?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Martin, Michelle</cp:lastModifiedBy>
  <cp:revision>50</cp:revision>
  <dcterms:created xsi:type="dcterms:W3CDTF">2019-09-16T12:56:25Z</dcterms:created>
  <dcterms:modified xsi:type="dcterms:W3CDTF">2024-02-06T16:17:13Z</dcterms:modified>
</cp:coreProperties>
</file>