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notesMasterIdLst>
    <p:notesMasterId r:id="rId33"/>
  </p:notesMasterIdLst>
  <p:handoutMasterIdLst>
    <p:handoutMasterId r:id="rId34"/>
  </p:handoutMasterIdLst>
  <p:sldIdLst>
    <p:sldId id="256" r:id="rId3"/>
    <p:sldId id="303" r:id="rId4"/>
    <p:sldId id="306" r:id="rId5"/>
    <p:sldId id="305" r:id="rId6"/>
    <p:sldId id="311" r:id="rId7"/>
    <p:sldId id="335" r:id="rId8"/>
    <p:sldId id="338" r:id="rId9"/>
    <p:sldId id="337" r:id="rId10"/>
    <p:sldId id="336" r:id="rId11"/>
    <p:sldId id="340" r:id="rId12"/>
    <p:sldId id="319" r:id="rId13"/>
    <p:sldId id="307" r:id="rId14"/>
    <p:sldId id="341" r:id="rId15"/>
    <p:sldId id="327" r:id="rId16"/>
    <p:sldId id="265" r:id="rId17"/>
    <p:sldId id="308" r:id="rId18"/>
    <p:sldId id="309" r:id="rId19"/>
    <p:sldId id="329" r:id="rId20"/>
    <p:sldId id="330" r:id="rId21"/>
    <p:sldId id="313" r:id="rId22"/>
    <p:sldId id="342" r:id="rId23"/>
    <p:sldId id="295" r:id="rId24"/>
    <p:sldId id="331" r:id="rId25"/>
    <p:sldId id="315" r:id="rId26"/>
    <p:sldId id="316" r:id="rId27"/>
    <p:sldId id="320" r:id="rId28"/>
    <p:sldId id="323" r:id="rId29"/>
    <p:sldId id="321" r:id="rId30"/>
    <p:sldId id="322" r:id="rId31"/>
    <p:sldId id="326" r:id="rId32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952" y="-104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6" tIns="45979" rIns="91956" bIns="459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6" tIns="45979" rIns="91956" bIns="459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02C542-0667-4A4B-9638-950C8107041A}" type="datetimeFigureOut">
              <a:rPr lang="en-US"/>
              <a:pPr/>
              <a:t>3/12/20</a:t>
            </a:fld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6" tIns="45979" rIns="91956" bIns="459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6" tIns="45979" rIns="91956" bIns="459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1BD154-80CC-8B4E-A668-D5731B68F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763829A-4628-5F4B-8F7B-352FD63BCA6B}" type="datetimeFigureOut">
              <a:rPr lang="en-US"/>
              <a:pPr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5F9C90-6EB1-8043-9DBC-01250B035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4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C14F2-8BEA-D944-BD54-16665F9DF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03903-A69B-894F-8C43-3EB8652EB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9AF20-519A-B940-9B44-B0EDB16ED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9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78" y="235"/>
              <a:ext cx="1864" cy="3635"/>
              <a:chOff x="3002" y="768"/>
              <a:chExt cx="1864" cy="363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19" y="747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08" y="177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21" y="213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17" y="2185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71" y="1298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2983" y="2325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3" y="109"/>
              <a:ext cx="356" cy="608"/>
              <a:chOff x="173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41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8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81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299"/>
              <a:ext cx="500" cy="500"/>
              <a:chOff x="1727" y="876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5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3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0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10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F742-38C4-BE4E-9B93-CC2DFECA1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493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CDCAD-AD31-BD4B-BED3-187B30422A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211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02945-EBA9-0943-AC6C-6DDD2DF98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87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B8007-648C-2645-8BD5-536A4C6F6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88327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9158E-3B9C-2A45-8817-CC96360C7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26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3892D-6470-CB4F-AD3E-D28F3D78D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336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EB18B-B4C5-554D-BB24-116A970EE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948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6E11D-340C-5E43-9FE8-9C88D7CFD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5826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10D51-8400-FE4F-B129-796359F70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5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405BE-EAC6-5546-866A-29953DC92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5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60E7-9E58-5047-98F8-16FAA87D11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5597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DA991-FAFD-3C46-B7FA-4293807AD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53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50765-D35D-7546-B8CE-44FC7ACD9F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C6ED0-8691-DD46-B2EB-F6ADB2E9E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4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5C786-EAAD-1345-A490-922CD05EA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015D6-E34C-8549-8054-61D85DA28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4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61CA3-CE68-D14A-B088-B7C6BA22B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A69E6-C5EB-0E46-950F-2E01A583B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EAC4C-26BC-C74D-A6F3-C2290BF72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charset="0"/>
              </a:defRPr>
            </a:lvl1pPr>
          </a:lstStyle>
          <a:p>
            <a:fld id="{5CC3CD55-C2EB-944B-AE28-C778D5EFA6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56" y="1723"/>
                  <a:ext cx="60" cy="28"/>
                </a:xfrm>
                <a:custGeom>
                  <a:avLst/>
                  <a:gdLst>
                    <a:gd name="T0" fmla="*/ 41 w 87"/>
                    <a:gd name="T1" fmla="*/ 11 h 40"/>
                    <a:gd name="T2" fmla="*/ 37 w 87"/>
                    <a:gd name="T3" fmla="*/ 8 h 40"/>
                    <a:gd name="T4" fmla="*/ 32 w 87"/>
                    <a:gd name="T5" fmla="*/ 6 h 40"/>
                    <a:gd name="T6" fmla="*/ 28 w 87"/>
                    <a:gd name="T7" fmla="*/ 4 h 40"/>
                    <a:gd name="T8" fmla="*/ 22 w 87"/>
                    <a:gd name="T9" fmla="*/ 3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7 h 40"/>
                    <a:gd name="T24" fmla="*/ 16 w 87"/>
                    <a:gd name="T25" fmla="*/ 9 h 40"/>
                    <a:gd name="T26" fmla="*/ 20 w 87"/>
                    <a:gd name="T27" fmla="*/ 11 h 40"/>
                    <a:gd name="T28" fmla="*/ 25 w 87"/>
                    <a:gd name="T29" fmla="*/ 13 h 40"/>
                    <a:gd name="T30" fmla="*/ 30 w 87"/>
                    <a:gd name="T31" fmla="*/ 16 h 40"/>
                    <a:gd name="T32" fmla="*/ 35 w 87"/>
                    <a:gd name="T33" fmla="*/ 20 h 40"/>
                    <a:gd name="T34" fmla="*/ 41 w 87"/>
                    <a:gd name="T35" fmla="*/ 1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7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7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8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8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charset="0"/>
              </a:defRPr>
            </a:lvl1pPr>
          </a:lstStyle>
          <a:p>
            <a:fld id="{225AFB86-96E2-0840-8BB8-55187FC55B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s://www.google.com/url?sa=i&amp;rct=j&amp;q=&amp;esrc=s&amp;source=images&amp;cd=&amp;cad=rja&amp;uact=8&amp;ved=0ahUKEwjA7r7Xv5zRAhUGQiYKHfRHA2AQjRwIBw&amp;url=https://heatherwritesablog.wordpress.com/tag/picc-line/&amp;psig=AFQjCNFcCb5IwgXO1Kj-xVe0SoTGqU7tHQ&amp;ust=1483207232290367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google.com/url?q=http://jmmultiplemyeloma.blogspot.com/2012/03/picc-line-dressing-change-and-labs.html&amp;sa=U&amp;ei=XMS9UsWbF4TYyQHjloHYCw&amp;ved=0CEAQ9QEwCzgo&amp;usg=AFQjCNHUVCEBuSof3IApcw9YI2i0bMtVfw" TargetMode="Externa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s://www.google.com/url?sa=i&amp;rct=j&amp;q=&amp;esrc=s&amp;source=images&amp;cd=&amp;cad=rja&amp;uact=8&amp;ved=0ahUKEwiBobzfs5zRAhUEMyYKHYg1Do4QjRwIBw&amp;url=https://www.drugs.com/cg/how-to-care-for-your-implanted-venous-access-port-aftercare-instructions.html&amp;psig=AFQjCNHLx8sHHghZ3q016Up23CBssPML8g&amp;ust=1483203837340838" TargetMode="External"/><Relationship Id="rId5" Type="http://schemas.openxmlformats.org/officeDocument/2006/relationships/image" Target="../media/image21.jpeg"/><Relationship Id="rId6" Type="http://schemas.openxmlformats.org/officeDocument/2006/relationships/hyperlink" Target="http://www.google.com/url?sa=i&amp;rct=j&amp;q=&amp;esrc=s&amp;source=images&amp;cd=&amp;cad=rja&amp;uact=8&amp;ved=0ahUKEwiq37Gds5zRAhWIdSYKHcQBBCgQjRwIBw&amp;url=http://www.unipartners.net/PortCVAD.html&amp;psig=AFQjCNHLx8sHHghZ3q016Up23CBssPML8g&amp;ust=1483203837340838" TargetMode="External"/><Relationship Id="rId7" Type="http://schemas.openxmlformats.org/officeDocument/2006/relationships/image" Target="../media/image22.png"/><Relationship Id="rId8" Type="http://schemas.openxmlformats.org/officeDocument/2006/relationships/hyperlink" Target="http://www.google.com/url?sa=i&amp;rct=j&amp;q=&amp;esrc=s&amp;source=images&amp;cd=&amp;cad=rja&amp;uact=8&amp;ved=0ahUKEwiA58SFs5zRAhXJRyYKHdujBUEQjRwIBw&amp;url=http://www.unipartners.net/PortCVAD.html&amp;psig=AFQjCNHLx8sHHghZ3q016Up23CBssPML8g&amp;ust=1483203837340838" TargetMode="External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Relationship Id="rId3" Type="http://schemas.openxmlformats.org/officeDocument/2006/relationships/image" Target="file://localhost/cid/image001.jpg@01D240E6.BAFA7E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s://www.google.com/url?sa=i&amp;rct=j&amp;q=&amp;esrc=s&amp;source=images&amp;cd=&amp;cad=rja&amp;uact=8&amp;ved=0ahUKEwjA7r7Xv5zRAhUGQiYKHfRHA2AQjRwIBw&amp;url=https://heatherwritesablog.wordpress.com/tag/picc-line/&amp;psig=AFQjCNFcCb5IwgXO1Kj-xVe0SoTGqU7tHQ&amp;ust=1483207232290367" TargetMode="Externa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1993900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My patient has a CVAD….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200400"/>
            <a:ext cx="6146800" cy="264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n-ea"/>
              </a:rPr>
              <a:t>What does that mean?</a:t>
            </a:r>
          </a:p>
          <a:p>
            <a:pPr eaLnBrk="1" hangingPunct="1">
              <a:defRPr/>
            </a:pPr>
            <a:endParaRPr lang="en-US" sz="3600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Martha Kliebenstein, MSN, RN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Clinical Educator 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					</a:t>
            </a:r>
            <a:endParaRPr lang="en-US" sz="1600" dirty="0" smtClean="0"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BC20766-DF3B-1B41-AA08-6D7AC9C3DDBD}" type="slidenum">
              <a:rPr lang="en-US" sz="1400"/>
              <a:pPr/>
              <a:t>1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General Care: 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Dual Cap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56113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>
                <a:latin typeface="Verdana" charset="0"/>
              </a:rPr>
              <a:t>DualCap Dark Blue: protects the male luer lock (the exposed end of the IV tubing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Verdana" charset="0"/>
              </a:rPr>
              <a:t>DualCap Light Blue: protects access ports on central line tubing (Nano-clave T-connector, blue clave, injection ports) 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Verdana" charset="0"/>
              </a:rPr>
              <a:t>If a patient has a CVAD </a:t>
            </a:r>
            <a:r>
              <a:rPr lang="en-US" u="sng">
                <a:latin typeface="Verdana" charset="0"/>
              </a:rPr>
              <a:t>and</a:t>
            </a:r>
            <a:r>
              <a:rPr lang="en-US">
                <a:latin typeface="Verdana" charset="0"/>
              </a:rPr>
              <a:t> a PIV – the PIV line must also have DualCaps  </a:t>
            </a:r>
          </a:p>
          <a:p>
            <a:pPr lvl="1">
              <a:buFontTx/>
              <a:buNone/>
            </a:pPr>
            <a:endParaRPr lang="en-US">
              <a:latin typeface="Verdana" charset="0"/>
            </a:endParaRPr>
          </a:p>
          <a:p>
            <a:pPr lvl="1">
              <a:buFontTx/>
              <a:buNone/>
            </a:pPr>
            <a:endParaRPr lang="en-US">
              <a:latin typeface="Verdana" charset="0"/>
            </a:endParaRPr>
          </a:p>
          <a:p>
            <a:pPr lvl="1">
              <a:buFontTx/>
              <a:buNone/>
            </a:pPr>
            <a:endParaRPr lang="en-US">
              <a:latin typeface="Verdana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28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D22BCE7-38CB-BA4A-AECC-9428AFA2BD2E}" type="slidenum">
              <a:rPr lang="en-US" sz="1400"/>
              <a:pPr/>
              <a:t>10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General Care: 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Dressing change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Children over 2 months of age</a:t>
            </a:r>
          </a:p>
          <a:p>
            <a:pPr lvl="1"/>
            <a:r>
              <a:rPr lang="en-US">
                <a:latin typeface="Verdana" charset="0"/>
              </a:rPr>
              <a:t>Chlorhexidine </a:t>
            </a:r>
            <a:r>
              <a:rPr lang="en-US" sz="1800">
                <a:latin typeface="Verdana" charset="0"/>
              </a:rPr>
              <a:t>( 2% chlorhexidine and 70% alcohol)</a:t>
            </a:r>
          </a:p>
          <a:p>
            <a:pPr lvl="1"/>
            <a:r>
              <a:rPr lang="en-US">
                <a:latin typeface="Verdana" charset="0"/>
              </a:rPr>
              <a:t>Biopatch</a:t>
            </a:r>
          </a:p>
          <a:p>
            <a:r>
              <a:rPr lang="en-US">
                <a:latin typeface="Verdana" charset="0"/>
              </a:rPr>
              <a:t>Children under 2 months of age</a:t>
            </a:r>
          </a:p>
          <a:p>
            <a:pPr lvl="1"/>
            <a:r>
              <a:rPr lang="en-US">
                <a:latin typeface="Verdana" charset="0"/>
              </a:rPr>
              <a:t>Betadine swabs</a:t>
            </a:r>
          </a:p>
          <a:p>
            <a:pPr lvl="1"/>
            <a:r>
              <a:rPr lang="en-US">
                <a:latin typeface="Verdana" charset="0"/>
              </a:rPr>
              <a:t>Wipe off betadine using sterile saline</a:t>
            </a:r>
          </a:p>
          <a:p>
            <a:pPr lvl="1"/>
            <a:r>
              <a:rPr lang="en-US">
                <a:latin typeface="Verdana" charset="0"/>
              </a:rPr>
              <a:t>Chlorhexidine: increased risk of skin irritation and drug absorption</a:t>
            </a:r>
          </a:p>
          <a:p>
            <a:pPr lvl="1">
              <a:buFontTx/>
              <a:buNone/>
            </a:pPr>
            <a:endParaRPr lang="en-US">
              <a:latin typeface="Verdana" charset="0"/>
            </a:endParaRPr>
          </a:p>
          <a:p>
            <a:pPr lvl="1"/>
            <a:endParaRPr lang="en-US">
              <a:latin typeface="Verdana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8BFF12C-116E-5F45-A011-E79A6EE688C3}" type="slidenum">
              <a:rPr lang="en-US" sz="1400"/>
              <a:pPr/>
              <a:t>11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Tunneled (Broviac)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‘tunneled’ through subcutaneous tissue under skin into vein</a:t>
            </a:r>
          </a:p>
          <a:p>
            <a:r>
              <a:rPr lang="en-US">
                <a:latin typeface="Verdana" charset="0"/>
              </a:rPr>
              <a:t>Dacron cuff – stability and antibiotic</a:t>
            </a:r>
          </a:p>
          <a:p>
            <a:endParaRPr lang="en-US">
              <a:latin typeface="Verdana" charset="0"/>
            </a:endParaRPr>
          </a:p>
          <a:p>
            <a:pPr>
              <a:buFontTx/>
              <a:buNone/>
            </a:pPr>
            <a:endParaRPr lang="en-US">
              <a:latin typeface="Verdana" charset="0"/>
            </a:endParaRPr>
          </a:p>
          <a:p>
            <a:pPr>
              <a:buFontTx/>
              <a:buNone/>
            </a:pPr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Single to multiple lumens</a:t>
            </a:r>
          </a:p>
        </p:txBody>
      </p:sp>
      <p:pic>
        <p:nvPicPr>
          <p:cNvPr id="18436" name="Picture 3" descr="dacron cuff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dacron cu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2362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7FF804E-010A-0E40-9B02-855CD967495A}" type="slidenum">
              <a:rPr lang="en-US" sz="1400"/>
              <a:pPr/>
              <a:t>12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43888" cy="131445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Tunneled (Broviac)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Placement is surgical procedure with  general anesthesia</a:t>
            </a:r>
          </a:p>
          <a:p>
            <a:r>
              <a:rPr lang="en-US">
                <a:latin typeface="Verdana" charset="0"/>
              </a:rPr>
              <a:t>Sutures in place for 6-8 weeks</a:t>
            </a:r>
          </a:p>
          <a:p>
            <a:r>
              <a:rPr lang="en-US">
                <a:latin typeface="Verdana" charset="0"/>
              </a:rPr>
              <a:t>Placement verified by chest X-ray</a:t>
            </a:r>
          </a:p>
          <a:p>
            <a:r>
              <a:rPr lang="en-US">
                <a:latin typeface="Verdana" charset="0"/>
              </a:rPr>
              <a:t>Removed by surgeon or radiologist</a:t>
            </a:r>
          </a:p>
          <a:p>
            <a:pPr>
              <a:buFontTx/>
              <a:buNone/>
            </a:pPr>
            <a:endParaRPr lang="en-US">
              <a:latin typeface="Verdana" charset="0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954A34D-2004-B547-8148-7A9B5EFE9C6F}" type="slidenum">
              <a:rPr lang="en-US" sz="1400"/>
              <a:pPr/>
              <a:t>13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Specific Care for Broviac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Loop catheter under sterile dressing</a:t>
            </a:r>
          </a:p>
          <a:p>
            <a:r>
              <a:rPr lang="en-US">
                <a:latin typeface="Verdana" charset="0"/>
              </a:rPr>
              <a:t>Remember the ‘tension relieving’ loop under the dressing incorporating all the tubing to the thick ‘clamp here’ portion</a:t>
            </a:r>
          </a:p>
          <a:p>
            <a:r>
              <a:rPr lang="en-US">
                <a:latin typeface="Verdana" charset="0"/>
              </a:rPr>
              <a:t>Ensure lines are secure </a:t>
            </a:r>
          </a:p>
          <a:p>
            <a:pPr>
              <a:buFontTx/>
              <a:buNone/>
            </a:pPr>
            <a:r>
              <a:rPr lang="en-US">
                <a:latin typeface="Verdana" charset="0"/>
              </a:rPr>
              <a:t>and not pulling</a:t>
            </a:r>
          </a:p>
          <a:p>
            <a:endParaRPr lang="en-US">
              <a:latin typeface="Verdana" charset="0"/>
            </a:endParaRPr>
          </a:p>
        </p:txBody>
      </p:sp>
      <p:pic>
        <p:nvPicPr>
          <p:cNvPr id="20484" name="Picture 4" descr="C:\Users\axq\AppData\Local\Microsoft\Windows\Temporary Internet Files\Content.Outlook\CA56TGVC\phot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214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907007B-F27E-084E-88ED-4461DC262C16}" type="slidenum">
              <a:rPr lang="en-US" sz="1400"/>
              <a:pPr/>
              <a:t>14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Broviac catheter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Verdana" charset="0"/>
              </a:rPr>
              <a:t>What’s the worry here??</a:t>
            </a:r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5E7A7A1-ADDF-CF4C-9B1E-E069A135977D}" type="slidenum">
              <a:rPr lang="en-US" sz="1400"/>
              <a:pPr/>
              <a:t>15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Non tunneled (PICC)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Goes through skin and directly into the vein at insertion site</a:t>
            </a:r>
          </a:p>
          <a:p>
            <a:r>
              <a:rPr lang="en-US">
                <a:latin typeface="Verdana" charset="0"/>
              </a:rPr>
              <a:t>Used for short term use</a:t>
            </a:r>
          </a:p>
          <a:p>
            <a:r>
              <a:rPr lang="en-US">
                <a:latin typeface="Verdana" charset="0"/>
              </a:rPr>
              <a:t>Placement typically in Interventional Radiology but can be done at the bedside</a:t>
            </a:r>
          </a:p>
          <a:p>
            <a:r>
              <a:rPr lang="en-US">
                <a:latin typeface="Verdana" charset="0"/>
              </a:rPr>
              <a:t>Placement verified by chest X-ray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655364E-5D74-734E-8349-BEEBE6299F36}" type="slidenum">
              <a:rPr lang="en-US" sz="1400"/>
              <a:pPr/>
              <a:t>16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PICC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No cuff</a:t>
            </a:r>
          </a:p>
          <a:p>
            <a:r>
              <a:rPr lang="en-US">
                <a:latin typeface="Verdana" charset="0"/>
              </a:rPr>
              <a:t>Several weeks – months</a:t>
            </a:r>
          </a:p>
          <a:p>
            <a:r>
              <a:rPr lang="en-US">
                <a:latin typeface="Verdana" charset="0"/>
              </a:rPr>
              <a:t>Usually placed subclavian or femoral </a:t>
            </a:r>
          </a:p>
          <a:p>
            <a:r>
              <a:rPr lang="en-US">
                <a:latin typeface="Verdana" charset="0"/>
              </a:rPr>
              <a:t>Single or double lumen</a:t>
            </a:r>
          </a:p>
          <a:p>
            <a:r>
              <a:rPr lang="en-US">
                <a:latin typeface="Verdana" charset="0"/>
              </a:rPr>
              <a:t>Kids &lt; 2 years old, sutured in place</a:t>
            </a:r>
          </a:p>
          <a:p>
            <a:r>
              <a:rPr lang="en-US">
                <a:latin typeface="Verdana" charset="0"/>
              </a:rPr>
              <a:t>Kids &gt; 2 years old, ‘stat-lock’</a:t>
            </a:r>
          </a:p>
          <a:p>
            <a:r>
              <a:rPr lang="en-US">
                <a:latin typeface="Verdana" charset="0"/>
              </a:rPr>
              <a:t>RN may remove with MD order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B0B5456-0383-D343-BD97-085E68463989}" type="slidenum">
              <a:rPr lang="en-US" sz="1400"/>
              <a:pPr/>
              <a:t>17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PICC line</a:t>
            </a:r>
          </a:p>
        </p:txBody>
      </p:sp>
      <p:pic>
        <p:nvPicPr>
          <p:cNvPr id="2457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2857500" cy="2914650"/>
          </a:xfrm>
          <a:noFill/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574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8503626-23EC-044F-A736-7BAE22376D16}" type="slidenum">
              <a:rPr lang="en-US" sz="1400"/>
              <a:pPr/>
              <a:t>18</a:t>
            </a:fld>
            <a:endParaRPr lang="en-US" sz="1400"/>
          </a:p>
        </p:txBody>
      </p:sp>
      <p:pic>
        <p:nvPicPr>
          <p:cNvPr id="24582" name="irc_mi" descr="Image result for picc line with stat loc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3" r="26241" b="13924"/>
          <a:stretch>
            <a:fillRect/>
          </a:stretch>
        </p:blipFill>
        <p:spPr bwMode="auto">
          <a:xfrm>
            <a:off x="3886200" y="1600200"/>
            <a:ext cx="2476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3.gstatic.com/images?q=tbn:ANd9GcQ14OrLZL5-E6x-yaYTTcFq8NL5TFOB3jqyGc3FwgR2pKMfd3Yt8Bm7mq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2792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914400" y="152400"/>
            <a:ext cx="6934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Specific Care for PICC lines </a:t>
            </a:r>
          </a:p>
          <a:p>
            <a:pPr eaLnBrk="1" hangingPunct="1">
              <a:defRPr/>
            </a:pPr>
            <a:endParaRPr lang="en-US" sz="3200" dirty="0">
              <a:ea typeface="+mn-ea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1371600"/>
            <a:ext cx="84121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z="2800">
                <a:latin typeface="Verdana" charset="0"/>
              </a:rPr>
              <a:t>Measure arm circumference 2 inches above insertion site Q shift and document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latin typeface="Verdana" charset="0"/>
              </a:rPr>
              <a:t>Ensure dressing is secure and lines are not pulling</a:t>
            </a:r>
          </a:p>
          <a:p>
            <a:pPr eaLnBrk="1" hangingPunct="1"/>
            <a:endParaRPr lang="en-US" sz="2800">
              <a:latin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>
                <a:latin typeface="Verdana" charset="0"/>
              </a:rPr>
              <a:t>If Ace wrap covering – must remove wrap to fully assess site</a:t>
            </a:r>
          </a:p>
          <a:p>
            <a:pPr eaLnBrk="1" hangingPunct="1">
              <a:buFont typeface="Arial" charset="0"/>
              <a:buChar char="•"/>
            </a:pPr>
            <a:endParaRPr lang="en-US" sz="2800">
              <a:latin typeface="Verdan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b="1">
                <a:latin typeface="Verdana" charset="0"/>
              </a:rPr>
              <a:t>  What</a:t>
            </a:r>
            <a:r>
              <a:rPr lang="ja-JP" altLang="en-US" sz="2400" b="1">
                <a:latin typeface="Verdana" charset="0"/>
              </a:rPr>
              <a:t>’</a:t>
            </a:r>
            <a:r>
              <a:rPr lang="en-US" sz="2400" b="1">
                <a:latin typeface="Verdana" charset="0"/>
              </a:rPr>
              <a:t>s the worry here? </a:t>
            </a:r>
            <a:r>
              <a:rPr lang="en-US" sz="2400" b="1">
                <a:latin typeface="Verdana" charset="0"/>
                <a:sym typeface="Wingdings" charset="0"/>
              </a:rPr>
              <a:t> </a:t>
            </a:r>
            <a:endParaRPr lang="en-US" sz="2400" b="1">
              <a:latin typeface="Verdana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415512A-65C5-CC4E-BE93-3F76C93A1436}" type="slidenum">
              <a:rPr lang="en-US" sz="1400"/>
              <a:pPr/>
              <a:t>19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What is a CVAD?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>
                <a:latin typeface="Verdana" charset="0"/>
              </a:rPr>
              <a:t>Central Venous Access Device</a:t>
            </a:r>
          </a:p>
          <a:p>
            <a:r>
              <a:rPr lang="en-US">
                <a:latin typeface="Verdana" charset="0"/>
              </a:rPr>
              <a:t>A catheter placed via:</a:t>
            </a:r>
          </a:p>
          <a:p>
            <a:pPr lvl="1"/>
            <a:r>
              <a:rPr lang="en-US">
                <a:latin typeface="Verdana" charset="0"/>
              </a:rPr>
              <a:t>Subclavian vein</a:t>
            </a:r>
          </a:p>
          <a:p>
            <a:pPr lvl="1"/>
            <a:r>
              <a:rPr lang="en-US">
                <a:latin typeface="Verdana" charset="0"/>
              </a:rPr>
              <a:t>Superior/Inferior vena cava</a:t>
            </a:r>
          </a:p>
          <a:p>
            <a:pPr lvl="1"/>
            <a:r>
              <a:rPr lang="en-US">
                <a:latin typeface="Verdana" charset="0"/>
              </a:rPr>
              <a:t>Right atrium</a:t>
            </a:r>
          </a:p>
          <a:p>
            <a:pPr lvl="1"/>
            <a:r>
              <a:rPr lang="en-US">
                <a:latin typeface="Verdana" charset="0"/>
              </a:rPr>
              <a:t> Common femoral vein</a:t>
            </a:r>
          </a:p>
          <a:p>
            <a:pPr lvl="1"/>
            <a:r>
              <a:rPr lang="en-US">
                <a:latin typeface="Verdana" charset="0"/>
              </a:rPr>
              <a:t>Umbilical vein</a:t>
            </a:r>
          </a:p>
          <a:p>
            <a:r>
              <a:rPr lang="en-US">
                <a:latin typeface="Verdana" charset="0"/>
              </a:rPr>
              <a:t>The ideal position is the distal end of the superior vena cava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5E6B572-A9D6-CB4F-9611-C59F586373D5}" type="slidenum">
              <a:rPr lang="en-US" sz="1400"/>
              <a:pPr/>
              <a:t>2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Tunneled: Ports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Entire device is implanted under the skin</a:t>
            </a:r>
          </a:p>
          <a:p>
            <a:r>
              <a:rPr lang="en-US">
                <a:latin typeface="Verdana" charset="0"/>
              </a:rPr>
              <a:t>Surgically implanted and removed</a:t>
            </a:r>
          </a:p>
          <a:p>
            <a:r>
              <a:rPr lang="en-US">
                <a:latin typeface="Verdana" charset="0"/>
              </a:rPr>
              <a:t>Several months to years</a:t>
            </a:r>
          </a:p>
          <a:p>
            <a:r>
              <a:rPr lang="en-US">
                <a:latin typeface="Verdana" charset="0"/>
              </a:rPr>
              <a:t>Huber needle for access</a:t>
            </a:r>
          </a:p>
          <a:p>
            <a:r>
              <a:rPr lang="en-US">
                <a:latin typeface="Verdana" charset="0"/>
              </a:rPr>
              <a:t>When not access (in use) flushed with 100 U of heparin every 4-6 weeks for maintenance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46B20D-D51A-9349-9F4E-56BE20842759}" type="slidenum">
              <a:rPr lang="en-US" sz="1400"/>
              <a:pPr/>
              <a:t>20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381000"/>
            <a:ext cx="8243888" cy="1314450"/>
          </a:xfrm>
        </p:spPr>
        <p:txBody>
          <a:bodyPr/>
          <a:lstStyle/>
          <a:p>
            <a:pPr eaLnBrk="1" hangingPunct="1"/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‘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Ports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’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Verdana" charset="0"/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2050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rc_mi" descr="Image result for problem with a port CVA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095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rc_mi" descr="Image result for problem with a port CVA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7241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rc_mi" descr="Image result for problem with a port CVA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64636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26443F3-6D6C-8143-81EA-861A2B164017}" type="slidenum">
              <a:rPr lang="en-US" sz="1400"/>
              <a:pPr/>
              <a:t>21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Huber needle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Verdana" charset="0"/>
              </a:rPr>
              <a:t>To Access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Must use Huber Needle</a:t>
            </a:r>
          </a:p>
          <a:p>
            <a:pPr lvl="1" eaLnBrk="1" hangingPunct="1"/>
            <a:r>
              <a:rPr lang="en-US" sz="2400">
                <a:latin typeface="Verdana" charset="0"/>
              </a:rPr>
              <a:t>Need to know length and diameter</a:t>
            </a:r>
          </a:p>
          <a:p>
            <a:pPr lvl="2" eaLnBrk="1" hangingPunct="1"/>
            <a:r>
              <a:rPr lang="en-US" sz="2000">
                <a:latin typeface="Verdana" charset="0"/>
              </a:rPr>
              <a:t>IE: 1 inch 20 gauge </a:t>
            </a:r>
          </a:p>
          <a:p>
            <a:pPr eaLnBrk="1" hangingPunct="1"/>
            <a:r>
              <a:rPr lang="en-US" sz="2800">
                <a:latin typeface="Verdana" charset="0"/>
              </a:rPr>
              <a:t>Per policy, students cannot access port</a:t>
            </a:r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038600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95738"/>
            <a:ext cx="22606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1986460-CF95-274E-9400-0BE67955E8B6}" type="slidenum">
              <a:rPr lang="en-US" sz="1400"/>
              <a:pPr/>
              <a:t>22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Specific Care	 for Ports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latin typeface="Verdana" charset="0"/>
              </a:rPr>
              <a:t>Huber needle change Q week with dressing change </a:t>
            </a:r>
          </a:p>
          <a:p>
            <a:pPr lvl="1"/>
            <a:r>
              <a:rPr lang="en-US">
                <a:latin typeface="Verdana" charset="0"/>
              </a:rPr>
              <a:t>When ‘deaccessing’ use heparin -&gt; flush with 10ml normal saline and then lock/cap with 3 ml of 100 unit/ml Heparin.</a:t>
            </a:r>
          </a:p>
          <a:p>
            <a:pPr lvl="1"/>
            <a:endParaRPr lang="en-US">
              <a:latin typeface="Verdana" charset="0"/>
            </a:endParaRPr>
          </a:p>
          <a:p>
            <a:pPr lvl="1"/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87F34C8-E1F9-EE40-9957-5CFD35E1A95A}" type="slidenum">
              <a:rPr lang="en-US" sz="1400"/>
              <a:pPr/>
              <a:t>23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What to think about 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with all CVADs</a:t>
            </a:r>
            <a:r>
              <a:rPr lang="ja-JP" alt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’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	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Infection prevention</a:t>
            </a:r>
          </a:p>
          <a:p>
            <a:r>
              <a:rPr lang="en-US">
                <a:latin typeface="Verdana" charset="0"/>
              </a:rPr>
              <a:t>General guidelines</a:t>
            </a:r>
          </a:p>
          <a:p>
            <a:r>
              <a:rPr lang="en-US">
                <a:latin typeface="Verdana" charset="0"/>
              </a:rPr>
              <a:t>Patency and securement</a:t>
            </a:r>
          </a:p>
          <a:p>
            <a:r>
              <a:rPr lang="en-US">
                <a:latin typeface="Verdana" charset="0"/>
              </a:rPr>
              <a:t>Safety measures</a:t>
            </a:r>
          </a:p>
          <a:p>
            <a:r>
              <a:rPr lang="en-US">
                <a:latin typeface="Verdana" charset="0"/>
              </a:rPr>
              <a:t>Comfort care</a:t>
            </a:r>
          </a:p>
          <a:p>
            <a:r>
              <a:rPr lang="en-US">
                <a:latin typeface="Verdana" charset="0"/>
              </a:rPr>
              <a:t>Single or Multi lumen catheters</a:t>
            </a:r>
          </a:p>
          <a:p>
            <a:endParaRPr lang="en-US">
              <a:latin typeface="Verdana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C85BACA-3BA6-F14E-8B37-33309E3455EF}" type="slidenum">
              <a:rPr lang="en-US" sz="1400"/>
              <a:pPr/>
              <a:t>24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Multi Lumen Catheters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Two separate lumens </a:t>
            </a:r>
          </a:p>
          <a:p>
            <a:pPr>
              <a:buFontTx/>
              <a:buNone/>
            </a:pPr>
            <a:r>
              <a:rPr lang="en-US">
                <a:latin typeface="Verdana" charset="0"/>
              </a:rPr>
              <a:t>   all the way to the tip</a:t>
            </a:r>
          </a:p>
          <a:p>
            <a:r>
              <a:rPr lang="en-US">
                <a:latin typeface="Verdana" charset="0"/>
              </a:rPr>
              <a:t>Treat each lumen as a             separate line</a:t>
            </a:r>
          </a:p>
          <a:p>
            <a:pPr lvl="1"/>
            <a:r>
              <a:rPr lang="en-US">
                <a:latin typeface="Verdana" charset="0"/>
              </a:rPr>
              <a:t>Flush both lumens</a:t>
            </a:r>
          </a:p>
          <a:p>
            <a:pPr lvl="1"/>
            <a:r>
              <a:rPr lang="en-US">
                <a:latin typeface="Verdana" charset="0"/>
              </a:rPr>
              <a:t>Draw blood cultures from both lumens</a:t>
            </a:r>
          </a:p>
          <a:p>
            <a:r>
              <a:rPr lang="en-US">
                <a:latin typeface="Verdana" charset="0"/>
              </a:rPr>
              <a:t>Can run incompatible meds through each lumen</a:t>
            </a:r>
          </a:p>
        </p:txBody>
      </p:sp>
      <p:pic>
        <p:nvPicPr>
          <p:cNvPr id="31748" name="Picture 3" descr="PICC Line Double Lumen crop Jun 13 2012 05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286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9C053E1-53D6-B746-B9EB-B6DFE54F1769}" type="slidenum">
              <a:rPr lang="en-US" sz="1400"/>
              <a:pPr/>
              <a:t>25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Complications - insertion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456113"/>
          </a:xfrm>
        </p:spPr>
        <p:txBody>
          <a:bodyPr/>
          <a:lstStyle/>
          <a:p>
            <a:r>
              <a:rPr lang="en-US">
                <a:latin typeface="Verdana" charset="0"/>
              </a:rPr>
              <a:t>Malposition </a:t>
            </a:r>
          </a:p>
          <a:p>
            <a:r>
              <a:rPr lang="en-US">
                <a:latin typeface="Verdana" charset="0"/>
              </a:rPr>
              <a:t>Pneumothorax:  air in pleural space (between lung &amp; chest wall)</a:t>
            </a:r>
          </a:p>
          <a:p>
            <a:r>
              <a:rPr lang="en-US">
                <a:latin typeface="Verdana" charset="0"/>
              </a:rPr>
              <a:t>Hydro/hemothorax: fluid/blood in the pleural cavity</a:t>
            </a:r>
          </a:p>
          <a:p>
            <a:r>
              <a:rPr lang="en-US">
                <a:latin typeface="Verdana" charset="0"/>
              </a:rPr>
              <a:t>Arterial puncture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B05B279-B807-224D-B9ED-DB13D5E0C144}" type="slidenum">
              <a:rPr lang="en-US" sz="1400"/>
              <a:pPr/>
              <a:t>26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Complications – general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Verdana" charset="0"/>
              </a:rPr>
              <a:t>Line become occluded</a:t>
            </a:r>
          </a:p>
          <a:p>
            <a:pPr lvl="1"/>
            <a:r>
              <a:rPr lang="en-US" sz="2400">
                <a:latin typeface="Verdana" charset="0"/>
              </a:rPr>
              <a:t>Flushing with ‘pulse’ technique</a:t>
            </a:r>
          </a:p>
          <a:p>
            <a:pPr lvl="1"/>
            <a:r>
              <a:rPr lang="en-US" sz="2400">
                <a:latin typeface="Verdana" charset="0"/>
              </a:rPr>
              <a:t>Flush before and after medication (5-10 ml)</a:t>
            </a:r>
          </a:p>
          <a:p>
            <a:pPr lvl="1"/>
            <a:r>
              <a:rPr lang="en-US" sz="2400">
                <a:latin typeface="Verdana" charset="0"/>
              </a:rPr>
              <a:t>Check drug compatibility</a:t>
            </a:r>
          </a:p>
          <a:p>
            <a:pPr lvl="1"/>
            <a:r>
              <a:rPr lang="en-US" sz="2400">
                <a:latin typeface="Verdana" charset="0"/>
              </a:rPr>
              <a:t>Use of t-PA </a:t>
            </a:r>
          </a:p>
          <a:p>
            <a:r>
              <a:rPr lang="en-US" sz="2400">
                <a:latin typeface="Verdana" charset="0"/>
              </a:rPr>
              <a:t>Line breaks</a:t>
            </a:r>
          </a:p>
          <a:p>
            <a:pPr lvl="1"/>
            <a:r>
              <a:rPr lang="en-US" sz="2400">
                <a:latin typeface="Verdana" charset="0"/>
              </a:rPr>
              <a:t>Clamp with padded clamp between the break and the patient </a:t>
            </a:r>
          </a:p>
          <a:p>
            <a:pPr lvl="1"/>
            <a:r>
              <a:rPr lang="en-US" sz="2400">
                <a:latin typeface="Verdana" charset="0"/>
              </a:rPr>
              <a:t>Follow P&amp;P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CA17B77-A070-844E-A0C5-5640665B4C82}" type="slidenum">
              <a:rPr lang="en-US" sz="1400"/>
              <a:pPr/>
              <a:t>27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Removal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>
                <a:latin typeface="Verdana" charset="0"/>
              </a:rPr>
              <a:t>Broviac and Port</a:t>
            </a:r>
            <a:r>
              <a:rPr lang="en-US">
                <a:latin typeface="Verdana" charset="0"/>
              </a:rPr>
              <a:t>: Surgical procedure</a:t>
            </a:r>
          </a:p>
          <a:p>
            <a:r>
              <a:rPr lang="en-US" u="sng">
                <a:latin typeface="Verdana" charset="0"/>
              </a:rPr>
              <a:t>PICC</a:t>
            </a:r>
            <a:r>
              <a:rPr lang="en-US">
                <a:latin typeface="Verdana" charset="0"/>
              </a:rPr>
              <a:t>:  RN can remove w/ MD order</a:t>
            </a:r>
          </a:p>
          <a:p>
            <a:r>
              <a:rPr lang="en-US">
                <a:latin typeface="Verdana" charset="0"/>
              </a:rPr>
              <a:t>Sterile procedure</a:t>
            </a:r>
          </a:p>
          <a:p>
            <a:r>
              <a:rPr lang="en-US">
                <a:latin typeface="Verdana" charset="0"/>
              </a:rPr>
              <a:t>P&amp;P</a:t>
            </a:r>
          </a:p>
          <a:p>
            <a:r>
              <a:rPr lang="en-US">
                <a:latin typeface="Verdana" charset="0"/>
              </a:rPr>
              <a:t>Measure catheter once removed</a:t>
            </a:r>
          </a:p>
          <a:p>
            <a:r>
              <a:rPr lang="en-US">
                <a:latin typeface="Verdana" charset="0"/>
              </a:rPr>
              <a:t>Check tip for line patency</a:t>
            </a:r>
          </a:p>
          <a:p>
            <a:r>
              <a:rPr lang="en-US">
                <a:latin typeface="Verdana" charset="0"/>
              </a:rPr>
              <a:t>Document removal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D12F320-FD74-4947-A3C3-0BC3089B5E0D}" type="slidenum">
              <a:rPr lang="en-US" sz="1400"/>
              <a:pPr/>
              <a:t>28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Complications - removal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None/>
              <a:defRPr/>
            </a:pPr>
            <a:r>
              <a:rPr lang="en-US" sz="4000" u="sng" dirty="0" smtClean="0"/>
              <a:t>Contact MD immediately if: 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Line is stuck (resistance)</a:t>
            </a:r>
          </a:p>
          <a:p>
            <a:pPr lvl="1">
              <a:defRPr/>
            </a:pPr>
            <a:r>
              <a:rPr lang="en-US" dirty="0" smtClean="0"/>
              <a:t>Do not force removal; ? vasospasm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Differences in catheter measurement or tip is not patent 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40C38C7-7F71-DE46-8614-7E7BC4CC7E73}" type="slidenum">
              <a:rPr lang="en-US" sz="1400"/>
              <a:pPr/>
              <a:t>29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Types of CVAD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>
                <a:latin typeface="Verdana" charset="0"/>
              </a:rPr>
              <a:t>Tunneled</a:t>
            </a:r>
          </a:p>
          <a:p>
            <a:pPr lvl="1"/>
            <a:r>
              <a:rPr lang="en-US" b="1">
                <a:latin typeface="Verdana" charset="0"/>
              </a:rPr>
              <a:t>Broviac</a:t>
            </a:r>
            <a:r>
              <a:rPr lang="en-US">
                <a:latin typeface="Verdana" charset="0"/>
              </a:rPr>
              <a:t>,Hickman,Cook,Groshong</a:t>
            </a:r>
          </a:p>
          <a:p>
            <a:pPr lvl="1"/>
            <a:r>
              <a:rPr lang="en-US">
                <a:latin typeface="Verdana" charset="0"/>
              </a:rPr>
              <a:t>Implanted Ports</a:t>
            </a:r>
          </a:p>
          <a:p>
            <a:pPr lvl="2"/>
            <a:r>
              <a:rPr lang="en-US" b="1">
                <a:latin typeface="Verdana" charset="0"/>
              </a:rPr>
              <a:t>Mediport</a:t>
            </a:r>
          </a:p>
          <a:p>
            <a:r>
              <a:rPr lang="en-US" u="sng">
                <a:latin typeface="Verdana" charset="0"/>
              </a:rPr>
              <a:t>Non Tunneled</a:t>
            </a:r>
          </a:p>
          <a:p>
            <a:pPr lvl="1"/>
            <a:r>
              <a:rPr lang="en-US">
                <a:latin typeface="Verdana" charset="0"/>
              </a:rPr>
              <a:t>Cook, Arrow</a:t>
            </a:r>
          </a:p>
          <a:p>
            <a:pPr lvl="1"/>
            <a:r>
              <a:rPr lang="en-US">
                <a:latin typeface="Verdana" charset="0"/>
              </a:rPr>
              <a:t>Peripheral Inserted Central Catheter</a:t>
            </a:r>
          </a:p>
          <a:p>
            <a:pPr lvl="2"/>
            <a:r>
              <a:rPr lang="en-US" b="1">
                <a:latin typeface="Verdana" charset="0"/>
              </a:rPr>
              <a:t>PICC</a:t>
            </a:r>
          </a:p>
          <a:p>
            <a:pPr lvl="1">
              <a:buFontTx/>
              <a:buNone/>
            </a:pPr>
            <a:endParaRPr lang="en-US">
              <a:latin typeface="Verdana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55FCE27-7644-D44E-ACBF-01D9D30F99CB}" type="slidenum">
              <a:rPr lang="en-US" sz="1400"/>
              <a:pPr/>
              <a:t>3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Resources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Verdana" charset="0"/>
              </a:rPr>
              <a:t>Policy and Procedure: Central Venous Access Device and Central Venous line Care</a:t>
            </a:r>
          </a:p>
          <a:p>
            <a:r>
              <a:rPr lang="en-US" sz="2800">
                <a:latin typeface="Verdana" charset="0"/>
              </a:rPr>
              <a:t>Patient/Family Education: Caring for a child with a Central Venous Access Device (CVAD) </a:t>
            </a:r>
          </a:p>
          <a:p>
            <a:r>
              <a:rPr lang="en-US" sz="2800">
                <a:latin typeface="Verdana" charset="0"/>
              </a:rPr>
              <a:t>Central Access Team (CAT)</a:t>
            </a:r>
          </a:p>
        </p:txBody>
      </p:sp>
      <p:pic>
        <p:nvPicPr>
          <p:cNvPr id="36868" name="Picture 3" descr="cid:image001.jpg@01D240E6.BAFA7E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9F869CC-F99D-0240-A151-0B1E3CF27974}" type="slidenum">
              <a:rPr lang="en-US" sz="1400"/>
              <a:pPr/>
              <a:t>30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Broviac - PICC - Port</a:t>
            </a:r>
          </a:p>
        </p:txBody>
      </p:sp>
      <p:pic>
        <p:nvPicPr>
          <p:cNvPr id="1024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2686050" cy="3581400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5718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4956EAB-39DC-504E-B19C-B0C3C193FA5F}" type="slidenum">
              <a:rPr lang="en-US" sz="1400"/>
              <a:pPr/>
              <a:t>4</a:t>
            </a:fld>
            <a:endParaRPr lang="en-US" sz="1400"/>
          </a:p>
        </p:txBody>
      </p:sp>
      <p:pic>
        <p:nvPicPr>
          <p:cNvPr id="10246" name="irc_mi" descr="Image result for picc line with stat loc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3" r="26241" b="13924"/>
          <a:stretch>
            <a:fillRect/>
          </a:stretch>
        </p:blipFill>
        <p:spPr bwMode="auto">
          <a:xfrm>
            <a:off x="4343400" y="1905000"/>
            <a:ext cx="2971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Why is a CVAD placed?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Verdana" charset="0"/>
              </a:rPr>
              <a:t>On West 11</a:t>
            </a:r>
            <a:r>
              <a:rPr lang="en-US">
                <a:latin typeface="Verdana" charset="0"/>
              </a:rPr>
              <a:t>:</a:t>
            </a:r>
          </a:p>
          <a:p>
            <a:pPr lvl="1"/>
            <a:r>
              <a:rPr lang="en-US">
                <a:latin typeface="Verdana" charset="0"/>
              </a:rPr>
              <a:t>Intravenous antibiotics</a:t>
            </a:r>
          </a:p>
          <a:p>
            <a:pPr lvl="1"/>
            <a:r>
              <a:rPr lang="en-US">
                <a:latin typeface="Verdana" charset="0"/>
              </a:rPr>
              <a:t>TPN/IL</a:t>
            </a:r>
          </a:p>
          <a:p>
            <a:r>
              <a:rPr lang="en-US" b="1">
                <a:latin typeface="Verdana" charset="0"/>
              </a:rPr>
              <a:t>Other units: </a:t>
            </a:r>
          </a:p>
          <a:p>
            <a:pPr lvl="1"/>
            <a:r>
              <a:rPr lang="en-US">
                <a:latin typeface="Verdana" charset="0"/>
              </a:rPr>
              <a:t>Long term IV access need</a:t>
            </a:r>
          </a:p>
          <a:p>
            <a:pPr lvl="1"/>
            <a:r>
              <a:rPr lang="en-US">
                <a:latin typeface="Verdana" charset="0"/>
              </a:rPr>
              <a:t>Chemotherapy</a:t>
            </a:r>
          </a:p>
          <a:p>
            <a:pPr lvl="1"/>
            <a:r>
              <a:rPr lang="en-US">
                <a:latin typeface="Verdana" charset="0"/>
              </a:rPr>
              <a:t>Blood products</a:t>
            </a:r>
          </a:p>
          <a:p>
            <a:pPr lvl="1"/>
            <a:r>
              <a:rPr lang="en-US">
                <a:latin typeface="Verdana" charset="0"/>
              </a:rPr>
              <a:t>Frequent lab draws</a:t>
            </a:r>
          </a:p>
          <a:p>
            <a:pPr lvl="1"/>
            <a:endParaRPr lang="en-US">
              <a:latin typeface="Verdana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8562562-8D22-5E42-AA42-3EBD05F4D5FF}" type="slidenum">
              <a:rPr lang="en-US" sz="1400"/>
              <a:pPr/>
              <a:t>5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General Care 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for all CVADs</a:t>
            </a:r>
            <a:r>
              <a:rPr lang="ja-JP" alt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’</a:t>
            </a:r>
            <a:endParaRPr lang="en-US" sz="360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456113"/>
          </a:xfrm>
        </p:spPr>
        <p:txBody>
          <a:bodyPr/>
          <a:lstStyle/>
          <a:p>
            <a:r>
              <a:rPr lang="en-US">
                <a:latin typeface="Verdana" charset="0"/>
              </a:rPr>
              <a:t>Ensure line is secure</a:t>
            </a:r>
          </a:p>
          <a:p>
            <a:r>
              <a:rPr lang="en-US">
                <a:latin typeface="Verdana" charset="0"/>
              </a:rPr>
              <a:t>Use ‘grip-lok’ </a:t>
            </a:r>
          </a:p>
          <a:p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  <a:p>
            <a:r>
              <a:rPr lang="en-US">
                <a:latin typeface="Verdana" charset="0"/>
              </a:rPr>
              <a:t>Assess dressing - occlusive and clean</a:t>
            </a:r>
          </a:p>
          <a:p>
            <a:r>
              <a:rPr lang="en-US">
                <a:latin typeface="Verdana" charset="0"/>
              </a:rPr>
              <a:t>Biopatch for children &gt; 2 months </a:t>
            </a:r>
          </a:p>
          <a:p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</p:txBody>
      </p:sp>
      <p:pic>
        <p:nvPicPr>
          <p:cNvPr id="12292" name="Picture 12" descr="http://blueboxmedical.co.uk/Products/Fixation/files/stacks_image_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968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ttps://encrypted-tbn3.gstatic.com/images?q=tbn:ANd9GcQc1DvF_YJJJEp_TSKRKqhpC9aRzyzciw10cyLf-N33JI5JP64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E0E13EB-0C6F-D14E-B833-593296C668CF}" type="slidenum">
              <a:rPr lang="en-US" sz="1400"/>
              <a:pPr/>
              <a:t>6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General Care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382713"/>
            <a:ext cx="807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 </a:t>
            </a:r>
            <a:r>
              <a:rPr lang="en-US" sz="3200"/>
              <a:t> 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200"/>
              <a:t>Dressing change Q 7 days if transparent; Q 2 days if gauze dressing and prn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200"/>
              <a:t>If dressing becomes non-occlusive or soiled -  needs a dressing change done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200"/>
              <a:t>Tubing and cap change  Q 3 days: tubing change for intralipids -&gt; daily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200"/>
              <a:t>Daily Chlorhexidine bath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200"/>
              <a:t>Clothes and linen change daily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B8AB1B2-6464-1644-816C-59231328926F}" type="slidenum">
              <a:rPr lang="en-US" sz="1400"/>
              <a:pPr/>
              <a:t>7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General Care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45611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>
                <a:latin typeface="Verdana" charset="0"/>
              </a:rPr>
              <a:t>Whenever flushing/capping line need to use 10 cc syringe   </a:t>
            </a:r>
          </a:p>
          <a:p>
            <a:pPr marL="342900" lvl="1" indent="-342900">
              <a:buFontTx/>
              <a:buChar char="•"/>
            </a:pPr>
            <a:r>
              <a:rPr lang="en-US">
                <a:latin typeface="Verdana" charset="0"/>
              </a:rPr>
              <a:t>Flush with normal saline followed by heparin/vanco solution (MD order) if ‘capping’ line</a:t>
            </a:r>
          </a:p>
          <a:p>
            <a:pPr marL="342900" lvl="1" indent="-342900">
              <a:buFontTx/>
              <a:buChar char="•"/>
            </a:pPr>
            <a:r>
              <a:rPr lang="en-US">
                <a:latin typeface="Verdana" charset="0"/>
              </a:rPr>
              <a:t>Normal Saline: 2 ml</a:t>
            </a:r>
          </a:p>
          <a:p>
            <a:pPr marL="342900" lvl="1" indent="-342900">
              <a:buFontTx/>
              <a:buChar char="•"/>
            </a:pPr>
            <a:r>
              <a:rPr lang="en-US">
                <a:latin typeface="Verdana" charset="0"/>
              </a:rPr>
              <a:t>Vanco/hep: 3 ml</a:t>
            </a:r>
          </a:p>
          <a:p>
            <a:pPr marL="342900" lvl="1" indent="-342900">
              <a:buFontTx/>
              <a:buChar char="•"/>
            </a:pPr>
            <a:r>
              <a:rPr lang="en-US">
                <a:latin typeface="Verdana" charset="0"/>
              </a:rPr>
              <a:t>Usual capping solution for Broviac/PICC: Vancomycin 25 mcg/ml and heparin 9.9U/ml</a:t>
            </a:r>
          </a:p>
          <a:p>
            <a:pPr marL="342900" lvl="1" indent="-342900">
              <a:buFontTx/>
              <a:buChar char="•"/>
            </a:pPr>
            <a:endParaRPr lang="en-US">
              <a:latin typeface="Verdana" charset="0"/>
            </a:endParaRPr>
          </a:p>
          <a:p>
            <a:pPr marL="342900" lvl="1" indent="-342900">
              <a:buFontTx/>
              <a:buChar char="•"/>
            </a:pPr>
            <a:endParaRPr lang="en-US">
              <a:latin typeface="Verdana" charset="0"/>
            </a:endParaRPr>
          </a:p>
          <a:p>
            <a:pPr marL="342900" lvl="1" indent="-342900">
              <a:buFontTx/>
              <a:buChar char="•"/>
            </a:pPr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  <a:p>
            <a:endParaRPr lang="en-US">
              <a:latin typeface="Verdana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E222473-6D0C-254C-9ED5-4F059622E287}" type="slidenum">
              <a:rPr lang="en-US" sz="1400"/>
              <a:pPr/>
              <a:t>8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ospira.com/Images/248x150_PS_IV%20Sets_LS_CLAVE_L3_32-8998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2362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52400"/>
            <a:ext cx="830580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eaLnBrk="1" hangingPunct="1"/>
            <a:r>
              <a:rPr lang="en-US" sz="4000">
                <a:solidFill>
                  <a:srgbClr val="4A680C"/>
                </a:solidFill>
                <a:latin typeface="Verdana" charset="0"/>
              </a:rPr>
              <a:t>General Care: </a:t>
            </a:r>
            <a:r>
              <a:rPr lang="en-US" sz="3600">
                <a:solidFill>
                  <a:srgbClr val="4A680C"/>
                </a:solidFill>
                <a:latin typeface="Verdana" charset="0"/>
              </a:rPr>
              <a:t>Site scrub and Clave caps</a:t>
            </a:r>
          </a:p>
          <a:p>
            <a:pPr lvl="1" eaLnBrk="1" hangingPunct="1">
              <a:buFont typeface="Arial" charset="0"/>
              <a:buChar char="•"/>
            </a:pPr>
            <a:endParaRPr lang="en-US" sz="3200"/>
          </a:p>
          <a:p>
            <a:pPr lvl="1" eaLnBrk="1" hangingPunct="1">
              <a:buFont typeface="Arial" charset="0"/>
              <a:buChar char="•"/>
            </a:pPr>
            <a:r>
              <a:rPr lang="en-US" sz="2800"/>
              <a:t>Cleaning/Scrubbing cap/connection </a:t>
            </a:r>
          </a:p>
          <a:p>
            <a:pPr lvl="2" eaLnBrk="1" hangingPunct="1"/>
            <a:r>
              <a:rPr lang="en-US" sz="2800" b="1"/>
              <a:t>Site Scrub</a:t>
            </a:r>
            <a:r>
              <a:rPr lang="en-US" sz="2800"/>
              <a:t>: scrub for 10 sec., air dry 5  sec.</a:t>
            </a:r>
          </a:p>
          <a:p>
            <a:pPr lvl="1" eaLnBrk="1" hangingPunct="1">
              <a:buFont typeface="Arial" charset="0"/>
              <a:buChar char="•"/>
            </a:pPr>
            <a:endParaRPr lang="en-US" sz="2800"/>
          </a:p>
          <a:p>
            <a:pPr lvl="1" eaLnBrk="1" hangingPunct="1">
              <a:buFont typeface="Arial" charset="0"/>
              <a:buChar char="•"/>
            </a:pPr>
            <a:r>
              <a:rPr lang="ja-JP" altLang="en-US" sz="2800"/>
              <a:t>‘</a:t>
            </a:r>
            <a:r>
              <a:rPr lang="en-US" sz="2800"/>
              <a:t>Positive pressure/Pulsing</a:t>
            </a:r>
            <a:r>
              <a:rPr lang="ja-JP" altLang="en-US" sz="2800"/>
              <a:t>’</a:t>
            </a:r>
            <a:r>
              <a:rPr lang="en-US" sz="2800"/>
              <a:t> motion when flushing</a:t>
            </a:r>
            <a:r>
              <a:rPr lang="en-US" sz="2800" b="1"/>
              <a:t> (</a:t>
            </a:r>
            <a:r>
              <a:rPr lang="en-US" sz="2800"/>
              <a:t>clear the CVAD/CVL of blood or meds that may adhere to internal surface; positive pressure flushing while clamping the CVAD/CVL)</a:t>
            </a:r>
          </a:p>
          <a:p>
            <a:pPr lvl="1" eaLnBrk="1" hangingPunct="1">
              <a:buFont typeface="Arial" charset="0"/>
              <a:buChar char="•"/>
            </a:pPr>
            <a:endParaRPr lang="en-US" sz="2800"/>
          </a:p>
          <a:p>
            <a:pPr lvl="1" eaLnBrk="1" hangingPunct="1">
              <a:buFont typeface="Arial" charset="0"/>
              <a:buChar char="•"/>
            </a:pPr>
            <a:r>
              <a:rPr lang="en-US" sz="2800"/>
              <a:t> </a:t>
            </a:r>
            <a:r>
              <a:rPr lang="ja-JP" altLang="en-US" sz="2800"/>
              <a:t>‘</a:t>
            </a:r>
            <a:r>
              <a:rPr lang="en-US" sz="2800"/>
              <a:t>Clave</a:t>
            </a:r>
            <a:r>
              <a:rPr lang="ja-JP" altLang="en-US" sz="2800"/>
              <a:t>’</a:t>
            </a:r>
            <a:r>
              <a:rPr lang="en-US" sz="2800"/>
              <a:t> caps on all catheter hubs</a:t>
            </a:r>
          </a:p>
        </p:txBody>
      </p:sp>
      <p:sp>
        <p:nvSpPr>
          <p:cNvPr id="15364" name="AutoShape 4" descr="data:image/jpeg;base64,/9j/4AAQSkZJRgABAQAAAQABAAD/2wCEAAkGBw8NEA8QDw8PEA8PDxAQDw8ODxAPDxAQFRUXFhUUFBQYHCghGBolHRQYITEhJyorLi4uFx8zODgsNygtMCsBCgoKDg0OGxAQGy0kICQxLS0sLCwsLCwsLCwsLDcsLjcsLDQsLCwsNCw0LCwsLCwxLCwsLDQsLCwsLDAsLCwsLP/AABEIAJ8BPgMBIgACEQEDEQH/xAAcAAEAAQUBAQAAAAAAAAAAAAAAAQIDBAUGBwj/xAA+EAACAgIAAwUGAwYDCAMAAAAAAQIDBBEFEiEGEzFBUQciYXGBkRQywSNCUqGx0TNjkyRicoKisuHxFTRD/8QAGgEBAAMBAQEAAAAAAAAAAAAAAAIDBQEEBv/EACMRAQACAQMEAgMAAAAAAAAAAAABAgMEERIhMUFRBXETM2H/2gAMAwEAAhEDEQA/APcQAAAAAAAAAAAAAAAAAAAAAgkAQCQABBIAAAAQSABBIAAAAAAAAAAAAAAAAAAAAAAAAAAAAAAAAAAAAAAIJIAAEOQFRBHOWrchQUm/3YuUkvelyrz5V1YF7ZDkc6+1Ne4JwknbNRqgnF2Ti3pSUV/Te0t+jLnFOO1149ltE4WTjYqEt/kub0+deK5VuTXjqL1voBtrsyuD1KyEHrepzjF6Xn1fgUZebXTHntsjCH8Un0+fy+JxqlZme6pNXWQ7udypn3FvJpRco65o7/h24Pb2mU/tcH3bZJY8rfdoy4xnW23Jydco7altxUYrouvodcdTjcbx7Jzhz8ji9J2Lu4zfh7rfibNbOEpw8axVxp5alK3VWPkuS1bFLahNePSXVb9OjO4or5Ixiv3V6uXz6vq/qBdjLZWi3GPmVo46kAAAAAAAAAAAAAAAAAAAAAAAAAAAAAAAAAACmUtCT0a/iuLLIotqjbOmVlcoxuqerK2/3ov1QE5PFaa7aqJ2RhdcpOqp/nsUfzcq89Gkn264f3WVZVd3tmJj25F2NBNXxhVpT5oy8HtpdfU1OfRk8Lxa6pcmVFt1wcMfMuyLLZRfWU1Jupvr7/gjRdluB15Fk8b8XGvNjTK6yym1T4rjScknTdfFcuTV7y2p68F9A28+3FnEceTw8aUZq6qEbLsv8LTOU9pKF0N8734wRd4hXZiypnl2xx42TXe3KycoVyetKNmk0+ut6i36mPhVYNNV0MHh0OJ5fC5NW22UU0zlkJOScbOX3p7S/KtroWbs3M43UuRrli95FGNZy34smknj5eLb7uTB9ej5drfQDPyeI8NedDHWRTj5EEnG6q6MY3yl70o2Ri11fV75t+G9ro6MrCysJWWbcea1asrddVai23DlaT23J9ebp5a2zhuKLDxIX4+VdHEWS/2mBiV18QjOetKcVKP+zWbS9zb1rozY5Ha3icMfHphGnDxK4wrd+VL8bk3QSjybr0vHmjFxSetvr02B39faefduPJGV/cOcNNpTnFLmjKCW4vz8zCwMjiN0nYpOVSgpxi1C6Nj201HlSSekum1+bx6GP2d4ZkZsXk2YqwrORwglJd3fFLUZOGuaEH0l3ctrw80bXgXAcmqK5siypq/vXyyVkrI/vQnvcXvf5nt9OnKdGzo7P0wnzLm5NdKeZutfB+co+kX0XobdIhdS4kHAkA46AAAAAAAAAAAAAAAAAAAAAAAAAAACABILGRkwr6znCCfg5yUU/uY74tjLxyKf9WH9zsRM9kZtEd5Z2yTW/wDzmJvX4mn/AFImbTdGaUoSjKL8HFqS+6E1mO8EXrPaVyS2WZLRfIkcSWtHGcU7CUwV9uHZm1Tm5WrGx8141E7X1b24y5d/b4FHavtvLhWaqbKe9onTGa5HqxS20/Ho10KsH2ocMt/xJW0P0tr/AFjtFn4r7b7dFX5qcuO/V59iypyKr+fvMjOpt7vJuoyLseNFMtpSy7Y8ryYx5XucY7S8deJetksnm4TZk3RnVGuOPHhMJyx7ISi+XvE+acmnrcp2a1L4M7Pi93ZviMo2ZFtEppNKcLrsebT8pOqUXJdPB78zOp7VcD4fVGFN1EK648sYUx5npeS0tkeFvSfOvtwPBqrcZ2wyI4uP3KlCSwcV/jbKo9Ofmscov3tOSUZPfgvXfdhanXzPGxna+dKVvNCcLtNc/PZZ70JJdYpaj0XRb0WeNe0/h12uXAnkTrluqV8a4wT9d7cvL0OfyPafxObfddxjx30UKYzf3lvZbXT3t4U31OOvl7jRKTjFzjyya6xT5lF+a35lxdf7nJ+zXiuTn4srcqzvJq2UYvkhD3Ul5RSR2CRXes1tNZW0tF6xaEJFRAIJpIGxsASU7KgAAAAAAAAAAAAAAAAAAAAAAAABj5uRGmE7JvUYRcn1S6Jb8y9I8r9qnaHvJ/ga9qNbjO6al0lLT1XrzS6P5/Itw4py34wp1GaMVJtLk+03HbOI5Erp7UPCqtvarh5LXhv1NTogqR9DjrFY4w+Yve1p5SjR1XYftXLh1nd2NyxJtuUUk3CT6c6+HRbRycrYrxa2U9/6Qk/5EctK3rNbJ4bXpaLVfS2PdGyMZwalGSTi09pp+BdZ4f2Q7d2cNi6rKpW0Se1Fy5XU/PlbT2n6dOp6zwLtHi8QjzY9kZNJOUPCcN+sf1MLNp7Y5/nt9Dg1Ncsep9PNvbXV/tGJP1plH7S3+p5rbE9Y9ttfu4U/962H8otHk9p79N1xQzdV0zSx3Ap5C+RosmqEZJK4dPqXF0EPAksiFczvL3L2RR1w2L9brf6na8xw/ssly8Nq+Nlr/wCo63vjGz/st9tzT/qr9MrmI5zF70odpUuZbsI70w3aR3gGZ3pkmp7w2wAAAAAAAAAAAAAAAAAAAAAAIZJDApZ8/dqsSdOZkwsbcu9lLb81L3k/qmfQEmeZ+1jhUf2WXBe82qrPTwbjL9PsezRZOOTafLwfIYpti3jx1ebFqViafXlivNfmn/wlGTPry+GusvkbvsT2afErZWWf/XoaUkunPN9VH5a6v5o08uaMdd5ZWnwTkmIaTHx7r/8AApk14OS8PrJmyq7K5s1vcV8Pef8AQ9dr4RGtQjCuOta/djGK6eXn9DIXC4KSk9tpaS2+X7GTfXZJnp0bVNDjiOvV4dmcJzcf80JSXrB7X2Za4Xxa3FsVuPOVVkekuSTW1tbi19D3PJwYSeml7y2voeYe0Ds7+H1k1ppb5ZrprTb1L5+CLMOrm08bqs2jrWOVPDY9ue0UOKcNxb0lC2OW4W1KXM4Nwnry8HybR55Ni7bj0b8U9eW1v9Gyw57PXSsY44w8V7TknlK8ipFuDLsS2FUph4EkRDO+EXtnYDceH469YuX3bOjUzSdlq+TDxV/kwf36m4iYmSd7TL6DHG1Ihc5idlKJIJp2NkAAbs0huwAAAAAAAAAAAAAAAAAAAAAAUSZUyiwCxbYc/wBqeSeJkKxbiqpP4prqmvqbq9mi4/S7MbIgvGVU/wCS2SrO0wjeN6zDwOcuZN+cn90v/J712T4d+EwserlUZKqLs152S6yl92zwOEtJNeMW39ns+hsHJ7/EhZX/APpRCcN/GKaPbr5naHg+PiN5Zko/y0/7lN/urmXlpta8vMUyVkFLynFNfDZMY9FzNb1ptLx+5mtNF8eaPTXk01o5/tjjxtxblJaTqm38Ojf6HRS8NeC1/wCji/adxPuMXu013mQ+7158njOWv5f8xPFWbXiIQy2itJmXj/Xl+n6GFBnR9n8Pv74xa92Cdkvkui/m0XOI9kLlOToUZVt7jHepr4af9zVyZKxfjMsjHjtNOUQ0NZeiZE+DZVf5se1fHkbX3RR+GsXjXYkurbhJL+hbW0T5U3pMeFuPgRI23BuzuVnNKmtqK/NbZ7tcfm/7Hc8A9nVNfvZcu/ntNQhzRqXz85fXRHJnpTvKePT3v2h1/BY6x8Zf5FX/AGI2CKa69JJLSXRJeCS8EXYxMeW1HSEIq0VKBcVYdWdEqJkKouKsDGVZtjFjWZQAAAAAAAAAAAAAAAAAAAAAALcy4UtAYN0TBuq2mtbT6NeqNtOBjTpA8A7Z8EeBlTioyVFj56ZtNJprbin5tN6Oo9nfbVY6jiZclGr8tFz0o1r+Cb9N+fkd72k7OU8RpdNq0/zVzS61z8pL1+R4tx7s3l8OnJXVTdUXqN8YPupr+Lfl9TQpemanC/dm5KXw3507PeMd1yhCVUoyrktxlGalFrx6NeKKkvXW/h1Pn7h3Gr8b/AyLat+UZ7j9mZlna/Pa0865r4OMf0K50E+LQnHyEeay9Z7Q9pcfh0HzSjbctcuPGa72e39eVdX1+B49x7i1+fd3tvvWP9nXCKXuQ22oLXi+pPDeF5mdJvGottcpala98qb8eayXRePqem9lOwNeF+1ulG+/xi+TUKlrqopt7e/3iyIxaeOk72VzOXUz22q1fZbs28WlOyOrrFuzx91eUfobqOB8Dplg/AuRwl6HhtabTvLRpWKxtDQU4RnV4ra0+qa00+qaNtDERdjjkUmtqxtdEtL4dDIhQZypK1UBhxpLkaTKVZUogWFUVqovJDQFCgVcpWAKdFQAAAAAAAAAAAAAAAAAAAAAAAAAFLRS4FwgC060UWY8ZpxlFOLWmmtpr4rzMgaA5y3sVwubcpYOO2+rfJptkQ7EcLi01gY+158jf9TpBolyn2jwr6YtGJCuKjCMYxj0UYpJL6Iud0XtEkUlpVInkRcAFHITylQAjQ0SAI0CQAAAAAAAAAAAAAAAAAAAAAAAAAAAAAAAABAJIAAAAAS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5" name="AutoShape 6" descr="data:image/jpeg;base64,/9j/4AAQSkZJRgABAQAAAQABAAD/2wCEAAkGBw8NEA8QDw8PEA8PDxAQDw8ODxAPDxAQFRUXFhUUFBQYHCghGBolHRQYITEhJyorLi4uFx8zODgsNygtMCsBCgoKDg0OGxAQGy0kICQxLS0sLCwsLCwsLCwsLDcsLjcsLDQsLCwsNCw0LCwsLCwxLCwsLDQsLCwsLDAsLCwsLP/AABEIAJ8BPgMBIgACEQEDEQH/xAAcAAEAAQUBAQAAAAAAAAAAAAAAAQIDBAUGBwj/xAA+EAACAgIAAwUGAwYDCAMAAAAAAQIDBBEFEiEGEzFBUQciYXGBkRQywSNCUqGx0TNjkyRicoKisuHxFTRD/8QAGgEBAAMBAQEAAAAAAAAAAAAAAAIDBQEEBv/EACMRAQACAQMEAgMAAAAAAAAAAAABAgMEERIhMUFRBXETM2H/2gAMAwEAAhEDEQA/APcQAAAAAAAAAAAAAAAAAAAAAgkAQCQABBIAAAAQSABBIAAAAAAAAAAAAAAAAAAAAAAAAAAAAAAAAAAAAAAIJIAAEOQFRBHOWrchQUm/3YuUkvelyrz5V1YF7ZDkc6+1Ne4JwknbNRqgnF2Ti3pSUV/Te0t+jLnFOO1149ltE4WTjYqEt/kub0+deK5VuTXjqL1voBtrsyuD1KyEHrepzjF6Xn1fgUZebXTHntsjCH8Un0+fy+JxqlZme6pNXWQ7udypn3FvJpRco65o7/h24Pb2mU/tcH3bZJY8rfdoy4xnW23Jydco7altxUYrouvodcdTjcbx7Jzhz8ji9J2Lu4zfh7rfibNbOEpw8axVxp5alK3VWPkuS1bFLahNePSXVb9OjO4or5Ixiv3V6uXz6vq/qBdjLZWi3GPmVo46kAAAAAAAAAAAAAAAAAAAAAAAAAAAAAAAAAACmUtCT0a/iuLLIotqjbOmVlcoxuqerK2/3ov1QE5PFaa7aqJ2RhdcpOqp/nsUfzcq89Gkn264f3WVZVd3tmJj25F2NBNXxhVpT5oy8HtpdfU1OfRk8Lxa6pcmVFt1wcMfMuyLLZRfWU1Jupvr7/gjRdluB15Fk8b8XGvNjTK6yym1T4rjScknTdfFcuTV7y2p68F9A28+3FnEceTw8aUZq6qEbLsv8LTOU9pKF0N8734wRd4hXZiypnl2xx42TXe3KycoVyetKNmk0+ut6i36mPhVYNNV0MHh0OJ5fC5NW22UU0zlkJOScbOX3p7S/KtroWbs3M43UuRrli95FGNZy34smknj5eLb7uTB9ej5drfQDPyeI8NedDHWRTj5EEnG6q6MY3yl70o2Ri11fV75t+G9ro6MrCysJWWbcea1asrddVai23DlaT23J9ebp5a2zhuKLDxIX4+VdHEWS/2mBiV18QjOetKcVKP+zWbS9zb1rozY5Ha3icMfHphGnDxK4wrd+VL8bk3QSjybr0vHmjFxSetvr02B39faefduPJGV/cOcNNpTnFLmjKCW4vz8zCwMjiN0nYpOVSgpxi1C6Nj201HlSSekum1+bx6GP2d4ZkZsXk2YqwrORwglJd3fFLUZOGuaEH0l3ctrw80bXgXAcmqK5siypq/vXyyVkrI/vQnvcXvf5nt9OnKdGzo7P0wnzLm5NdKeZutfB+co+kX0XobdIhdS4kHAkA46AAAAAAAAAAAAAAAAAAAAAAAAAAACABILGRkwr6znCCfg5yUU/uY74tjLxyKf9WH9zsRM9kZtEd5Z2yTW/wDzmJvX4mn/AFImbTdGaUoSjKL8HFqS+6E1mO8EXrPaVyS2WZLRfIkcSWtHGcU7CUwV9uHZm1Tm5WrGx8141E7X1b24y5d/b4FHavtvLhWaqbKe9onTGa5HqxS20/Ho10KsH2ocMt/xJW0P0tr/AFjtFn4r7b7dFX5qcuO/V59iypyKr+fvMjOpt7vJuoyLseNFMtpSy7Y8ryYx5XucY7S8deJetksnm4TZk3RnVGuOPHhMJyx7ISi+XvE+acmnrcp2a1L4M7Pi93ZviMo2ZFtEppNKcLrsebT8pOqUXJdPB78zOp7VcD4fVGFN1EK648sYUx5npeS0tkeFvSfOvtwPBqrcZ2wyI4uP3KlCSwcV/jbKo9Ofmscov3tOSUZPfgvXfdhanXzPGxna+dKVvNCcLtNc/PZZ70JJdYpaj0XRb0WeNe0/h12uXAnkTrluqV8a4wT9d7cvL0OfyPafxObfddxjx30UKYzf3lvZbXT3t4U31OOvl7jRKTjFzjyya6xT5lF+a35lxdf7nJ+zXiuTn4srcqzvJq2UYvkhD3Ul5RSR2CRXes1tNZW0tF6xaEJFRAIJpIGxsASU7KgAAAAAAAAAAAAAAAAAAAAAAAABj5uRGmE7JvUYRcn1S6Jb8y9I8r9qnaHvJ/ga9qNbjO6al0lLT1XrzS6P5/Itw4py34wp1GaMVJtLk+03HbOI5Erp7UPCqtvarh5LXhv1NTogqR9DjrFY4w+Yve1p5SjR1XYftXLh1nd2NyxJtuUUk3CT6c6+HRbRycrYrxa2U9/6Qk/5EctK3rNbJ4bXpaLVfS2PdGyMZwalGSTi09pp+BdZ4f2Q7d2cNi6rKpW0Se1Fy5XU/PlbT2n6dOp6zwLtHi8QjzY9kZNJOUPCcN+sf1MLNp7Y5/nt9Dg1Ncsep9PNvbXV/tGJP1plH7S3+p5rbE9Y9ttfu4U/962H8otHk9p79N1xQzdV0zSx3Ap5C+RosmqEZJK4dPqXF0EPAksiFczvL3L2RR1w2L9brf6na8xw/ssly8Nq+Nlr/wCo63vjGz/st9tzT/qr9MrmI5zF70odpUuZbsI70w3aR3gGZ3pkmp7w2wAAAAAAAAAAAAAAAAAAAAAAIZJDApZ8/dqsSdOZkwsbcu9lLb81L3k/qmfQEmeZ+1jhUf2WXBe82qrPTwbjL9PsezRZOOTafLwfIYpti3jx1ebFqViafXlivNfmn/wlGTPry+GusvkbvsT2afErZWWf/XoaUkunPN9VH5a6v5o08uaMdd5ZWnwTkmIaTHx7r/8AApk14OS8PrJmyq7K5s1vcV8Pef8AQ9dr4RGtQjCuOta/djGK6eXn9DIXC4KSk9tpaS2+X7GTfXZJnp0bVNDjiOvV4dmcJzcf80JSXrB7X2Za4Xxa3FsVuPOVVkekuSTW1tbi19D3PJwYSeml7y2voeYe0Ds7+H1k1ppb5ZrprTb1L5+CLMOrm08bqs2jrWOVPDY9ue0UOKcNxb0lC2OW4W1KXM4Nwnry8HybR55Ni7bj0b8U9eW1v9Gyw57PXSsY44w8V7TknlK8ipFuDLsS2FUph4EkRDO+EXtnYDceH469YuX3bOjUzSdlq+TDxV/kwf36m4iYmSd7TL6DHG1Ihc5idlKJIJp2NkAAbs0huwAAAAAAAAAAAAAAAAAAAAAAUSZUyiwCxbYc/wBqeSeJkKxbiqpP4prqmvqbq9mi4/S7MbIgvGVU/wCS2SrO0wjeN6zDwOcuZN+cn90v/J712T4d+EwserlUZKqLs152S6yl92zwOEtJNeMW39ns+hsHJ7/EhZX/APpRCcN/GKaPbr5naHg+PiN5Zko/y0/7lN/urmXlpta8vMUyVkFLynFNfDZMY9FzNb1ptLx+5mtNF8eaPTXk01o5/tjjxtxblJaTqm38Ojf6HRS8NeC1/wCji/adxPuMXu013mQ+7158njOWv5f8xPFWbXiIQy2itJmXj/Xl+n6GFBnR9n8Pv74xa92Cdkvkui/m0XOI9kLlOToUZVt7jHepr4af9zVyZKxfjMsjHjtNOUQ0NZeiZE+DZVf5se1fHkbX3RR+GsXjXYkurbhJL+hbW0T5U3pMeFuPgRI23BuzuVnNKmtqK/NbZ7tcfm/7Hc8A9nVNfvZcu/ntNQhzRqXz85fXRHJnpTvKePT3v2h1/BY6x8Zf5FX/AGI2CKa69JJLSXRJeCS8EXYxMeW1HSEIq0VKBcVYdWdEqJkKouKsDGVZtjFjWZQAAAAAAAAAAAAAAAAAAAAAALcy4UtAYN0TBuq2mtbT6NeqNtOBjTpA8A7Z8EeBlTioyVFj56ZtNJprbin5tN6Oo9nfbVY6jiZclGr8tFz0o1r+Cb9N+fkd72k7OU8RpdNq0/zVzS61z8pL1+R4tx7s3l8OnJXVTdUXqN8YPupr+Lfl9TQpemanC/dm5KXw3507PeMd1yhCVUoyrktxlGalFrx6NeKKkvXW/h1Pn7h3Gr8b/AyLat+UZ7j9mZlna/Pa0865r4OMf0K50E+LQnHyEeay9Z7Q9pcfh0HzSjbctcuPGa72e39eVdX1+B49x7i1+fd3tvvWP9nXCKXuQ22oLXi+pPDeF5mdJvGottcpala98qb8eayXRePqem9lOwNeF+1ulG+/xi+TUKlrqopt7e/3iyIxaeOk72VzOXUz22q1fZbs28WlOyOrrFuzx91eUfobqOB8Dplg/AuRwl6HhtabTvLRpWKxtDQU4RnV4ra0+qa00+qaNtDERdjjkUmtqxtdEtL4dDIhQZypK1UBhxpLkaTKVZUogWFUVqovJDQFCgVcpWAKdFQAAAAAAAAAAAAAAAAAAAAAAAAAFLRS4FwgC060UWY8ZpxlFOLWmmtpr4rzMgaA5y3sVwubcpYOO2+rfJptkQ7EcLi01gY+158jf9TpBolyn2jwr6YtGJCuKjCMYxj0UYpJL6Iud0XtEkUlpVInkRcAFHITylQAjQ0SAI0CQAAAAAAAAAAAAAAAAAAAAAAAAAAAAAAAABAJIAAAAAS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6" name="Picture 8" descr="Bard #3882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A37B26D-0E39-C944-888C-CCCB9AB43D56}" type="slidenum">
              <a:rPr lang="en-US" sz="1400"/>
              <a:pPr/>
              <a:t>9</a:t>
            </a:fld>
            <a:endParaRPr lang="en-US" sz="140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703</TotalTime>
  <Words>1050</Words>
  <Application>Microsoft Macintosh PowerPoint</Application>
  <PresentationFormat>On-screen Show (4:3)</PresentationFormat>
  <Paragraphs>211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Century Gothic</vt:lpstr>
      <vt:lpstr>Calibri</vt:lpstr>
      <vt:lpstr>Verdana</vt:lpstr>
      <vt:lpstr>Wingdings</vt:lpstr>
      <vt:lpstr>Stack of books design template</vt:lpstr>
      <vt:lpstr>Balloons</vt:lpstr>
      <vt:lpstr>My patient has a CVAD….</vt:lpstr>
      <vt:lpstr>What is a CVAD? </vt:lpstr>
      <vt:lpstr>Types of CVAD</vt:lpstr>
      <vt:lpstr>Broviac - PICC - Port</vt:lpstr>
      <vt:lpstr>Why is a CVAD placed?</vt:lpstr>
      <vt:lpstr>General Care for all CVADs’</vt:lpstr>
      <vt:lpstr>General Care</vt:lpstr>
      <vt:lpstr>General Care</vt:lpstr>
      <vt:lpstr>PowerPoint Presentation</vt:lpstr>
      <vt:lpstr>General Care: Dual Cap</vt:lpstr>
      <vt:lpstr>General Care: Dressing change</vt:lpstr>
      <vt:lpstr>Tunneled (Broviac)</vt:lpstr>
      <vt:lpstr>Tunneled (Broviac)</vt:lpstr>
      <vt:lpstr>Specific Care for Broviac</vt:lpstr>
      <vt:lpstr>Broviac catheter</vt:lpstr>
      <vt:lpstr>Non tunneled (PICC)</vt:lpstr>
      <vt:lpstr>PICC</vt:lpstr>
      <vt:lpstr>PICC line</vt:lpstr>
      <vt:lpstr>PowerPoint Presentation</vt:lpstr>
      <vt:lpstr>Tunneled: Ports </vt:lpstr>
      <vt:lpstr>‘Ports’</vt:lpstr>
      <vt:lpstr>Huber needle </vt:lpstr>
      <vt:lpstr>Specific Care  for Ports</vt:lpstr>
      <vt:lpstr>What to think about  with all CVADs’ </vt:lpstr>
      <vt:lpstr>Multi Lumen Catheters</vt:lpstr>
      <vt:lpstr>Complications - insertion</vt:lpstr>
      <vt:lpstr>Complications – general</vt:lpstr>
      <vt:lpstr>Removal</vt:lpstr>
      <vt:lpstr>Complications - removal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Kliebensten, Martha</dc:creator>
  <cp:lastModifiedBy>Children's Hospital &amp; Health System</cp:lastModifiedBy>
  <cp:revision>98</cp:revision>
  <cp:lastPrinted>1601-01-01T00:00:00Z</cp:lastPrinted>
  <dcterms:created xsi:type="dcterms:W3CDTF">1601-01-01T00:00:00Z</dcterms:created>
  <dcterms:modified xsi:type="dcterms:W3CDTF">2020-03-12T19:29:52Z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