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4406" r:id="rId2"/>
  </p:sldMasterIdLst>
  <p:notesMasterIdLst>
    <p:notesMasterId r:id="rId36"/>
  </p:notesMasterIdLst>
  <p:handoutMasterIdLst>
    <p:handoutMasterId r:id="rId37"/>
  </p:handoutMasterIdLst>
  <p:sldIdLst>
    <p:sldId id="351" r:id="rId3"/>
    <p:sldId id="300" r:id="rId4"/>
    <p:sldId id="332" r:id="rId5"/>
    <p:sldId id="311" r:id="rId6"/>
    <p:sldId id="301" r:id="rId7"/>
    <p:sldId id="331" r:id="rId8"/>
    <p:sldId id="356" r:id="rId9"/>
    <p:sldId id="310" r:id="rId10"/>
    <p:sldId id="303" r:id="rId11"/>
    <p:sldId id="359" r:id="rId12"/>
    <p:sldId id="357" r:id="rId13"/>
    <p:sldId id="358" r:id="rId14"/>
    <p:sldId id="366" r:id="rId15"/>
    <p:sldId id="347" r:id="rId16"/>
    <p:sldId id="315" r:id="rId17"/>
    <p:sldId id="307" r:id="rId18"/>
    <p:sldId id="367" r:id="rId19"/>
    <p:sldId id="318" r:id="rId20"/>
    <p:sldId id="361" r:id="rId21"/>
    <p:sldId id="320" r:id="rId22"/>
    <p:sldId id="321" r:id="rId23"/>
    <p:sldId id="322" r:id="rId24"/>
    <p:sldId id="323" r:id="rId25"/>
    <p:sldId id="350" r:id="rId26"/>
    <p:sldId id="325" r:id="rId27"/>
    <p:sldId id="343" r:id="rId28"/>
    <p:sldId id="344" r:id="rId29"/>
    <p:sldId id="345" r:id="rId30"/>
    <p:sldId id="362" r:id="rId31"/>
    <p:sldId id="363" r:id="rId32"/>
    <p:sldId id="364" r:id="rId33"/>
    <p:sldId id="365" r:id="rId34"/>
    <p:sldId id="324" r:id="rId35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56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204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-2838" y="-10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handoutMaster" Target="handoutMasters/handoutMaster1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6" rIns="93170" bIns="46586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6" rIns="93170" bIns="46586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A312110-604D-4E49-8795-8F230A125A49}" type="datetimeFigureOut">
              <a:rPr lang="en-US"/>
              <a:pPr/>
              <a:t>3/12/20</a:t>
            </a:fld>
            <a:endParaRPr lang="en-US"/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6" rIns="93170" bIns="46586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6" rIns="93170" bIns="46586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22A04AE-920C-0041-BD5C-5242B29EBDD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0920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0" tIns="46586" rIns="93170" bIns="46586" rtlCol="0"/>
          <a:lstStyle>
            <a:lvl1pPr algn="l" eaLnBrk="1" hangingPunct="1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3170" tIns="46586" rIns="93170" bIns="4658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3E4891AD-68FB-6941-A1EA-FF189D0F9D3F}" type="datetimeFigureOut">
              <a:rPr lang="en-US"/>
              <a:pPr/>
              <a:t>3/12/20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0" tIns="46586" rIns="93170" bIns="46586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0" tIns="46586" rIns="93170" bIns="46586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0" tIns="46586" rIns="93170" bIns="46586" rtlCol="0" anchor="b"/>
          <a:lstStyle>
            <a:lvl1pPr algn="l" eaLnBrk="1" hangingPunct="1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0" tIns="46586" rIns="93170" bIns="4658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C01736F7-374F-6242-8D4C-E59F3B427F5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9885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79525" y="1600200"/>
            <a:ext cx="7085013" cy="1066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79525" y="2819400"/>
            <a:ext cx="5256213" cy="1143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4EA1B5-1072-9D48-9B72-0F9BB9553D8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871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F7E3D4-AA59-F148-8B0E-7647AE807D3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621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4475" y="685800"/>
            <a:ext cx="1771650" cy="5440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9525" y="685800"/>
            <a:ext cx="5162550" cy="5440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198F0C-DA44-8849-AA3C-E184F9E9928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3697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ea typeface="+mn-ea"/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ea typeface="+mn-ea"/>
            </a:endParaRPr>
          </a:p>
        </p:txBody>
      </p:sp>
      <p:sp>
        <p:nvSpPr>
          <p:cNvPr id="6" name="Rectangle 21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ea typeface="+mn-ea"/>
            </a:endParaRP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ea typeface="+mn-ea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a typeface="+mn-ea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a typeface="+mn-ea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dirty="0">
              <a:ea typeface="+mn-ea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C0037C5E-FB90-8C44-97C2-C81573B7520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6030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182B2A1C-032B-5E4B-B9FB-86FBF6FD18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9274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ea typeface="+mn-ea"/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ea typeface="+mn-ea"/>
            </a:endParaRPr>
          </a:p>
        </p:txBody>
      </p:sp>
      <p:sp>
        <p:nvSpPr>
          <p:cNvPr id="6" name="Rectangle 21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ea typeface="+mn-ea"/>
            </a:endParaRP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ea typeface="+mn-ea"/>
            </a:endParaRPr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ea typeface="+mn-ea"/>
            </a:endParaRPr>
          </a:p>
        </p:txBody>
      </p:sp>
      <p:sp>
        <p:nvSpPr>
          <p:cNvPr id="9" name="Rectangle 25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ea typeface="+mn-ea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a typeface="+mn-ea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dirty="0">
              <a:ea typeface="+mn-ea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a typeface="+mn-ea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E8F7809C-9CF6-BE42-A92C-5B08CCA017C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1441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19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706854-6317-7E4A-AF5C-667CFC27194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3793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19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20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ea typeface="+mn-ea"/>
            </a:endParaRPr>
          </a:p>
        </p:txBody>
      </p:sp>
      <p:sp>
        <p:nvSpPr>
          <p:cNvPr id="9" name="Rectangle 21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ea typeface="+mn-ea"/>
            </a:endParaRPr>
          </a:p>
        </p:txBody>
      </p:sp>
      <p:sp>
        <p:nvSpPr>
          <p:cNvPr id="10" name="Rectangle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ea typeface="+mn-ea"/>
            </a:endParaRPr>
          </a:p>
        </p:txBody>
      </p:sp>
      <p:sp>
        <p:nvSpPr>
          <p:cNvPr id="11" name="Rectangle 24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ea typeface="+mn-ea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a typeface="+mn-ea"/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a typeface="+mn-ea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dirty="0">
              <a:ea typeface="+mn-ea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EBBF7ED2-E4B8-2840-90B8-9D34370656D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6962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1C3BF5E0-DE76-BE4B-B0EA-0E8B7A193D3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3351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ea typeface="+mn-ea"/>
            </a:endParaRPr>
          </a:p>
        </p:txBody>
      </p:sp>
      <p:sp>
        <p:nvSpPr>
          <p:cNvPr id="3" name="Rectangle 20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ea typeface="+mn-ea"/>
            </a:endParaRPr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ea typeface="+mn-ea"/>
            </a:endParaRPr>
          </a:p>
        </p:txBody>
      </p:sp>
      <p:sp>
        <p:nvSpPr>
          <p:cNvPr id="5" name="Rectangle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ea typeface="+mn-ea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a typeface="+mn-ea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dirty="0">
              <a:ea typeface="+mn-ea"/>
            </a:endParaRP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CF8A062-0438-F746-B810-D06619A5FB9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7742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a typeface="+mn-ea"/>
            </a:endParaRPr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ea typeface="+mn-ea"/>
            </a:endParaRPr>
          </a:p>
        </p:txBody>
      </p:sp>
      <p:sp>
        <p:nvSpPr>
          <p:cNvPr id="7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ea typeface="+mn-ea"/>
            </a:endParaRPr>
          </a:p>
        </p:txBody>
      </p:sp>
      <p:sp>
        <p:nvSpPr>
          <p:cNvPr id="8" name="Rectangle 23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ea typeface="+mn-ea"/>
            </a:endParaRPr>
          </a:p>
        </p:txBody>
      </p:sp>
      <p:sp>
        <p:nvSpPr>
          <p:cNvPr id="9" name="Rectangle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ea typeface="+mn-ea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dirty="0">
              <a:ea typeface="+mn-ea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a typeface="+mn-ea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26A00F38-9F94-654B-A98B-D17394678B9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6541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6BD784-7868-E94B-A08F-583E596F911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945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a typeface="+mn-ea"/>
            </a:endParaRPr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ea typeface="+mn-ea"/>
            </a:endParaRPr>
          </a:p>
        </p:txBody>
      </p:sp>
      <p:sp>
        <p:nvSpPr>
          <p:cNvPr id="7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ea typeface="+mn-ea"/>
            </a:endParaRPr>
          </a:p>
        </p:txBody>
      </p:sp>
      <p:sp>
        <p:nvSpPr>
          <p:cNvPr id="8" name="Rectangle 23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ea typeface="+mn-ea"/>
            </a:endParaRPr>
          </a:p>
        </p:txBody>
      </p:sp>
      <p:sp>
        <p:nvSpPr>
          <p:cNvPr id="9" name="Rectangle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ea typeface="+mn-ea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a typeface="+mn-ea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dirty="0">
              <a:ea typeface="+mn-ea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8F48DEE8-4B53-AE48-8101-D752286803A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1770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19C63F-580C-FD4E-9D10-15879C2D770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2063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ea typeface="+mn-ea"/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ea typeface="+mn-ea"/>
            </a:endParaRPr>
          </a:p>
        </p:txBody>
      </p:sp>
      <p:sp>
        <p:nvSpPr>
          <p:cNvPr id="6" name="Rectangle 21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ea typeface="+mn-ea"/>
            </a:endParaRP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ea typeface="+mn-ea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a typeface="+mn-ea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dirty="0">
              <a:ea typeface="+mn-ea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a typeface="+mn-ea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DB5997AA-E6C8-F744-8B3A-2ECB63BC99F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993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B3905D-C0AF-3842-9EBD-A4FED30D770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912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9525" y="1600200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84625" y="1600200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6D5E93-52C6-B548-A319-9EFADBFA286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83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405F84-EEF2-7D44-B158-BE4DC7DA77F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393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80D40A-E03E-534E-AF6C-D4CD446C28F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139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0EA8C6-06AE-8141-AD8D-18D696CF97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237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27C385-2D7F-F642-AA42-FCA0755088C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495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624210-A0F5-D541-B6B9-23E9BCF6EA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014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9525" y="685800"/>
            <a:ext cx="70866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9525" y="1600200"/>
            <a:ext cx="5257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1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29375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1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29375"/>
            <a:ext cx="2895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1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29375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entury Gothic" charset="0"/>
              </a:defRPr>
            </a:lvl1pPr>
          </a:lstStyle>
          <a:p>
            <a:fld id="{AE54F670-4E21-7946-8D7A-23311297EF5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84" r:id="rId1"/>
    <p:sldLayoutId id="2147484974" r:id="rId2"/>
    <p:sldLayoutId id="2147484975" r:id="rId3"/>
    <p:sldLayoutId id="2147484976" r:id="rId4"/>
    <p:sldLayoutId id="2147484977" r:id="rId5"/>
    <p:sldLayoutId id="2147484978" r:id="rId6"/>
    <p:sldLayoutId id="2147484979" r:id="rId7"/>
    <p:sldLayoutId id="2147484980" r:id="rId8"/>
    <p:sldLayoutId id="2147484981" r:id="rId9"/>
    <p:sldLayoutId id="2147484982" r:id="rId10"/>
    <p:sldLayoutId id="214748498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ea typeface="+mn-ea"/>
            </a:endParaRPr>
          </a:p>
        </p:txBody>
      </p:sp>
      <p:sp>
        <p:nvSpPr>
          <p:cNvPr id="2051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ea typeface="+mn-ea"/>
            </a:endParaRPr>
          </a:p>
        </p:txBody>
      </p:sp>
      <p:sp>
        <p:nvSpPr>
          <p:cNvPr id="2052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ea typeface="+mn-ea"/>
            </a:endParaRPr>
          </a:p>
        </p:txBody>
      </p:sp>
      <p:sp>
        <p:nvSpPr>
          <p:cNvPr id="2053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ea typeface="+mn-ea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a typeface="+mn-ea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dirty="0">
              <a:ea typeface="+mn-ea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a typeface="+mn-ea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600">
                <a:solidFill>
                  <a:srgbClr val="7B9899"/>
                </a:solidFill>
              </a:defRPr>
            </a:lvl1pPr>
          </a:lstStyle>
          <a:p>
            <a:fld id="{B5F022EE-6049-B64C-99C9-22755FB14B0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62" name="Title Placeholder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63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85" r:id="rId1"/>
    <p:sldLayoutId id="2147484986" r:id="rId2"/>
    <p:sldLayoutId id="2147484987" r:id="rId3"/>
    <p:sldLayoutId id="2147484988" r:id="rId4"/>
    <p:sldLayoutId id="2147484989" r:id="rId5"/>
    <p:sldLayoutId id="2147484990" r:id="rId6"/>
    <p:sldLayoutId id="2147484991" r:id="rId7"/>
    <p:sldLayoutId id="2147484992" r:id="rId8"/>
    <p:sldLayoutId id="2147484993" r:id="rId9"/>
    <p:sldLayoutId id="2147484994" r:id="rId10"/>
    <p:sldLayoutId id="21474849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charset="0"/>
        <a:buChar char=""/>
        <a:defRPr sz="27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"/>
        <a:defRPr sz="2200" kern="1200">
          <a:solidFill>
            <a:schemeClr val="tx2"/>
          </a:solidFill>
          <a:latin typeface="+mn-lt"/>
          <a:ea typeface="ＭＳ Ｐゴシック" charset="0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charset="0"/>
        <a:buChar char="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charset="0"/>
        <a:buChar char=""/>
        <a:defRPr sz="2000" kern="1200">
          <a:solidFill>
            <a:schemeClr val="tx2"/>
          </a:solidFill>
          <a:latin typeface="+mn-lt"/>
          <a:ea typeface="ＭＳ Ｐゴシック" charset="0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image" Target="../media/image13.jpeg"/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uact=8&amp;ved=0ahUKEwjIx-Loz6bRAhWK8CYKHbqSA-IQjRwIBw&amp;url=http://lilsmom.blogspot.com/2012/01/feeding-tube-part-three.html&amp;psig=AFQjCNFLfrgoxHIUzGk0B25CDWJOjQ3zug&amp;ust=1483555150414342" TargetMode="External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5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hyperlink" Target="http://www.google.com/url?sa=i&amp;rct=j&amp;q=&amp;esrc=s&amp;source=images&amp;cd=&amp;cad=rja&amp;uact=8&amp;ved=0ahUKEwji0Y2S0pzRAhWFwiYKHRTTC64QjRwIBw&amp;url=http://www.steadyhealth.com/slideshows/possible-causes-for-abdominal-pain-in-children&amp;bvm=bv.142059868,d.amc&amp;psig=AFQjCNGxJDoZ4we2MegKmfhfB53OvDKA1w&amp;ust=1483212191177598" TargetMode="External"/><Relationship Id="rId3" Type="http://schemas.openxmlformats.org/officeDocument/2006/relationships/image" Target="../media/image18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9.jpeg"/><Relationship Id="rId3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1.jpeg"/><Relationship Id="rId3" Type="http://schemas.openxmlformats.org/officeDocument/2006/relationships/image" Target="../media/image22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3.jpeg"/><Relationship Id="rId3" Type="http://schemas.openxmlformats.org/officeDocument/2006/relationships/image" Target="../media/image24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5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hyperlink" Target="http://www.chw.org/gtube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0ahUKEwj65IrJv6bRAhUJ1CYKHYwJDaUQjRwIBw&amp;url=https://www.youtube.com/watch?v=ZWaeEGFzBq0&amp;psig=AFQjCNEr5XQ5FGYfQWnvNH6EEUze8TcRtg&amp;ust=1483550804025576" TargetMode="External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hyperlink" Target="http://www.google.com/url?sa=i&amp;rct=j&amp;q=&amp;esrc=s&amp;source=images&amp;cd=&amp;cad=rja&amp;uact=8&amp;ved=0ahUKEwiWubm2xpzRAhUDOiYKHd68BxUQjRwIBw&amp;url=http://www.pinnaclehealth.org/wellness-library/blog-and-staywell/health-resources/article/20217&amp;bvm=bv.142059868,d.amc&amp;psig=AFQjCNEvZJbRsfIYkFNqu8it-8GAYftB5Q&amp;ust=1483208970065399" TargetMode="External"/><Relationship Id="rId3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609600"/>
            <a:ext cx="4486275" cy="28003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/>
            <a:r>
              <a:rPr lang="en-US" sz="4400">
                <a:solidFill>
                  <a:srgbClr val="0070C0"/>
                </a:solidFill>
                <a:latin typeface="Georgia" charset="0"/>
              </a:rPr>
              <a:t>My patient has a </a:t>
            </a:r>
          </a:p>
          <a:p>
            <a:pPr algn="ctr" eaLnBrk="1" hangingPunct="1"/>
            <a:r>
              <a:rPr lang="en-US" sz="4400">
                <a:solidFill>
                  <a:srgbClr val="0070C0"/>
                </a:solidFill>
                <a:latin typeface="Georgia" charset="0"/>
              </a:rPr>
              <a:t>feeding tube…</a:t>
            </a:r>
          </a:p>
          <a:p>
            <a:pPr algn="ctr" eaLnBrk="1" hangingPunct="1"/>
            <a:endParaRPr lang="en-US" sz="4400"/>
          </a:p>
          <a:p>
            <a:pPr algn="ctr" eaLnBrk="1" hangingPunct="1"/>
            <a:endParaRPr lang="en-US" sz="4400"/>
          </a:p>
        </p:txBody>
      </p:sp>
      <p:sp>
        <p:nvSpPr>
          <p:cNvPr id="4" name="Rectangle 3"/>
          <p:cNvSpPr/>
          <p:nvPr/>
        </p:nvSpPr>
        <p:spPr>
          <a:xfrm>
            <a:off x="1981200" y="2590800"/>
            <a:ext cx="10340975" cy="32321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>
                <a:solidFill>
                  <a:srgbClr val="375689"/>
                </a:solidFill>
                <a:latin typeface="+mj-lt"/>
                <a:ea typeface="+mn-ea"/>
              </a:rPr>
              <a:t>What does that mean?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sz="4000" dirty="0">
              <a:latin typeface="+mj-lt"/>
              <a:ea typeface="+mn-ea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sz="4000" dirty="0">
              <a:latin typeface="+mj-lt"/>
              <a:ea typeface="+mn-ea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+mj-lt"/>
                <a:ea typeface="+mn-ea"/>
              </a:rPr>
              <a:t>Martha Kliebenstein, MSN, RN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+mj-lt"/>
                <a:ea typeface="+mn-ea"/>
              </a:rPr>
              <a:t>Clinical Educator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+mj-lt"/>
                <a:ea typeface="+mn-ea"/>
              </a:rPr>
              <a:t>						</a:t>
            </a:r>
            <a:r>
              <a:rPr lang="en-US" sz="2000" dirty="0">
                <a:latin typeface="+mj-lt"/>
                <a:ea typeface="+mn-ea"/>
              </a:rPr>
              <a:t>					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0" y="1447800"/>
            <a:ext cx="4040188" cy="990600"/>
          </a:xfrm>
          <a:ln w="9525"/>
          <a:effectLst>
            <a:outerShdw blurRad="50800" dist="25400" dir="5400000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15875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3"/>
          </p:nvPr>
        </p:nvSpPr>
        <p:spPr>
          <a:xfrm>
            <a:off x="4791075" y="1524000"/>
            <a:ext cx="4041775" cy="731838"/>
          </a:xfrm>
          <a:ln w="9525"/>
          <a:effectLst>
            <a:outerShdw blurRad="50800" dist="25400" dir="5400000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15875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dirty="0"/>
          </a:p>
        </p:txBody>
      </p:sp>
      <p:sp>
        <p:nvSpPr>
          <p:cNvPr id="26628" name="Content Placeholder 3"/>
          <p:cNvSpPr>
            <a:spLocks noGrp="1"/>
          </p:cNvSpPr>
          <p:nvPr>
            <p:ph sz="quarter" idx="2"/>
          </p:nvPr>
        </p:nvSpPr>
        <p:spPr>
          <a:xfrm>
            <a:off x="304800" y="2438400"/>
            <a:ext cx="4041775" cy="3817938"/>
          </a:xfrm>
        </p:spPr>
        <p:txBody>
          <a:bodyPr/>
          <a:lstStyle/>
          <a:p>
            <a:pPr eaLnBrk="1" hangingPunct="1"/>
            <a:endParaRPr lang="en-US">
              <a:latin typeface="Georgia" charset="0"/>
            </a:endParaRPr>
          </a:p>
          <a:p>
            <a:pPr eaLnBrk="1" hangingPunct="1"/>
            <a:endParaRPr lang="en-US">
              <a:latin typeface="Georgia" charset="0"/>
            </a:endParaRPr>
          </a:p>
          <a:p>
            <a:pPr eaLnBrk="1" hangingPunct="1"/>
            <a:endParaRPr lang="en-US">
              <a:latin typeface="Georgia" charset="0"/>
            </a:endParaRPr>
          </a:p>
        </p:txBody>
      </p:sp>
      <p:sp>
        <p:nvSpPr>
          <p:cNvPr id="26629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eorgia" charset="0"/>
              </a:rPr>
              <a:t> Long VS Button</a:t>
            </a:r>
          </a:p>
        </p:txBody>
      </p:sp>
      <p:pic>
        <p:nvPicPr>
          <p:cNvPr id="26630" name="Picture 2" descr="http://www.nationalscrubs.com/ProductImages/Medline008/Medline%203-port%20G-Tube%20hig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1600"/>
            <a:ext cx="2457450" cy="226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2" descr="http://t1.gstatic.com/images?q=tbn:ANd9GcTeq9MIIH5OnSjkkdFLPQSlxzoAnnfi1hNkUE4HGnw0RhdrSa3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828800"/>
            <a:ext cx="192405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Picture 5" descr="http://apfed.org/drupal/drupal/sites/default/files/feeding_tubes_peg_tub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10000"/>
            <a:ext cx="278447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Picture 4" descr="http://1.bp.blogspot.com/-r4ke0rtac1Q/TVQ02aN0OeI/AAAAAAAAAaA/xpIym9CKFY0/s1600/amt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0600" y="4343400"/>
            <a:ext cx="3657600" cy="1554163"/>
          </a:xfrm>
          <a:noFill/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000">
                <a:solidFill>
                  <a:srgbClr val="7B9899"/>
                </a:solidFill>
                <a:latin typeface="Georgia" charset="0"/>
              </a:rPr>
              <a:t/>
            </a:r>
            <a:br>
              <a:rPr lang="en-US" sz="3000">
                <a:solidFill>
                  <a:srgbClr val="7B9899"/>
                </a:solidFill>
                <a:latin typeface="Georgia" charset="0"/>
              </a:rPr>
            </a:br>
            <a:r>
              <a:rPr lang="en-US" sz="3000">
                <a:solidFill>
                  <a:srgbClr val="7B9899"/>
                </a:solidFill>
                <a:latin typeface="Georgia" charset="0"/>
              </a:rPr>
              <a:t/>
            </a:r>
            <a:br>
              <a:rPr lang="en-US" sz="3000">
                <a:solidFill>
                  <a:srgbClr val="7B9899"/>
                </a:solidFill>
                <a:latin typeface="Georgia" charset="0"/>
              </a:rPr>
            </a:br>
            <a:r>
              <a:rPr lang="en-US" sz="3000">
                <a:solidFill>
                  <a:srgbClr val="7B9899"/>
                </a:solidFill>
                <a:latin typeface="Georgia" charset="0"/>
              </a:rPr>
              <a:t>Nursing cares to think about with all tubes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r>
              <a:rPr lang="en-US" b="1" u="sng">
                <a:latin typeface="Georgia" charset="0"/>
              </a:rPr>
              <a:t>Policy and Procedures</a:t>
            </a:r>
          </a:p>
          <a:p>
            <a:pPr eaLnBrk="1" hangingPunct="1"/>
            <a:r>
              <a:rPr lang="en-US">
                <a:latin typeface="Georgia" charset="0"/>
              </a:rPr>
              <a:t>Site care management</a:t>
            </a:r>
          </a:p>
          <a:p>
            <a:pPr eaLnBrk="1" hangingPunct="1"/>
            <a:r>
              <a:rPr lang="en-US">
                <a:latin typeface="Georgia" charset="0"/>
              </a:rPr>
              <a:t>Enteral formula orders </a:t>
            </a:r>
          </a:p>
          <a:p>
            <a:pPr eaLnBrk="1" hangingPunct="1"/>
            <a:r>
              <a:rPr lang="en-US">
                <a:latin typeface="Georgia" charset="0"/>
              </a:rPr>
              <a:t>Emergency management for dislodgement</a:t>
            </a:r>
          </a:p>
          <a:p>
            <a:pPr eaLnBrk="1" hangingPunct="1"/>
            <a:r>
              <a:rPr lang="en-US">
                <a:latin typeface="Georgia" charset="0"/>
              </a:rPr>
              <a:t>Management for blocked/clogged tube</a:t>
            </a:r>
          </a:p>
          <a:p>
            <a:pPr eaLnBrk="1" hangingPunct="1"/>
            <a:r>
              <a:rPr lang="en-US">
                <a:latin typeface="Georgia" charset="0"/>
              </a:rPr>
              <a:t>Management of complex site care</a:t>
            </a:r>
          </a:p>
          <a:p>
            <a:pPr eaLnBrk="1" hangingPunct="1"/>
            <a:r>
              <a:rPr lang="en-US">
                <a:latin typeface="Georgia" charset="0"/>
              </a:rPr>
              <a:t>Family teaching needs</a:t>
            </a:r>
          </a:p>
          <a:p>
            <a:pPr lvl="1" eaLnBrk="1" hangingPunct="1"/>
            <a:endParaRPr lang="en-US">
              <a:latin typeface="Georgia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000">
                <a:solidFill>
                  <a:srgbClr val="7B9899"/>
                </a:solidFill>
                <a:latin typeface="Georgia" charset="0"/>
              </a:rPr>
              <a:t/>
            </a:r>
            <a:br>
              <a:rPr lang="en-US" sz="3000">
                <a:solidFill>
                  <a:srgbClr val="7B9899"/>
                </a:solidFill>
                <a:latin typeface="Georgia" charset="0"/>
              </a:rPr>
            </a:br>
            <a:r>
              <a:rPr lang="en-US" sz="3000">
                <a:solidFill>
                  <a:srgbClr val="7B9899"/>
                </a:solidFill>
                <a:latin typeface="Georgia" charset="0"/>
              </a:rPr>
              <a:t/>
            </a:r>
            <a:br>
              <a:rPr lang="en-US" sz="3000">
                <a:solidFill>
                  <a:srgbClr val="7B9899"/>
                </a:solidFill>
                <a:latin typeface="Georgia" charset="0"/>
              </a:rPr>
            </a:br>
            <a:r>
              <a:rPr lang="en-US" sz="3000">
                <a:solidFill>
                  <a:srgbClr val="7B9899"/>
                </a:solidFill>
                <a:latin typeface="Georgia" charset="0"/>
              </a:rPr>
              <a:t>Nursing cares to think about with all tubes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r>
              <a:rPr lang="en-US">
                <a:latin typeface="Georgia" charset="0"/>
              </a:rPr>
              <a:t>What type of tube</a:t>
            </a:r>
          </a:p>
          <a:p>
            <a:pPr eaLnBrk="1" hangingPunct="1"/>
            <a:r>
              <a:rPr lang="en-US">
                <a:latin typeface="Georgia" charset="0"/>
              </a:rPr>
              <a:t>Type of skin care</a:t>
            </a:r>
          </a:p>
          <a:p>
            <a:pPr eaLnBrk="1" hangingPunct="1"/>
            <a:r>
              <a:rPr lang="en-US">
                <a:latin typeface="Georgia" charset="0"/>
              </a:rPr>
              <a:t>Bolster dressing or split gauze</a:t>
            </a:r>
          </a:p>
          <a:p>
            <a:pPr eaLnBrk="1" hangingPunct="1"/>
            <a:r>
              <a:rPr lang="en-US">
                <a:latin typeface="Georgia" charset="0"/>
              </a:rPr>
              <a:t>Any creams being applied</a:t>
            </a:r>
          </a:p>
          <a:p>
            <a:pPr eaLnBrk="1" hangingPunct="1"/>
            <a:r>
              <a:rPr lang="en-US">
                <a:latin typeface="Georgia" charset="0"/>
              </a:rPr>
              <a:t>Time frame for feeds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000">
                <a:solidFill>
                  <a:srgbClr val="7B9899"/>
                </a:solidFill>
                <a:latin typeface="Georgia" charset="0"/>
              </a:rPr>
              <a:t/>
            </a:r>
            <a:br>
              <a:rPr lang="en-US" sz="3000">
                <a:solidFill>
                  <a:srgbClr val="7B9899"/>
                </a:solidFill>
                <a:latin typeface="Georgia" charset="0"/>
              </a:rPr>
            </a:br>
            <a:r>
              <a:rPr lang="en-US" sz="3000">
                <a:solidFill>
                  <a:srgbClr val="7B9899"/>
                </a:solidFill>
                <a:latin typeface="Georgia" charset="0"/>
              </a:rPr>
              <a:t/>
            </a:r>
            <a:br>
              <a:rPr lang="en-US" sz="3000">
                <a:solidFill>
                  <a:srgbClr val="7B9899"/>
                </a:solidFill>
                <a:latin typeface="Georgia" charset="0"/>
              </a:rPr>
            </a:br>
            <a:r>
              <a:rPr lang="en-US" sz="3000">
                <a:solidFill>
                  <a:srgbClr val="7B9899"/>
                </a:solidFill>
                <a:latin typeface="Georgia" charset="0"/>
              </a:rPr>
              <a:t>Nursing cares to think about with all tubes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r>
              <a:rPr lang="en-US">
                <a:latin typeface="Georgia" charset="0"/>
              </a:rPr>
              <a:t>Flushing</a:t>
            </a:r>
          </a:p>
          <a:p>
            <a:pPr lvl="1" eaLnBrk="1" hangingPunct="1"/>
            <a:r>
              <a:rPr lang="en-US">
                <a:latin typeface="Georgia" charset="0"/>
              </a:rPr>
              <a:t>use bottled water; seltzer water if sluggish</a:t>
            </a:r>
          </a:p>
          <a:p>
            <a:pPr lvl="1" eaLnBrk="1" hangingPunct="1"/>
            <a:r>
              <a:rPr lang="en-US">
                <a:latin typeface="Georgia" charset="0"/>
              </a:rPr>
              <a:t>What volume do you flush with?</a:t>
            </a:r>
          </a:p>
          <a:p>
            <a:pPr lvl="2" eaLnBrk="1" hangingPunct="1"/>
            <a:r>
              <a:rPr lang="en-US">
                <a:latin typeface="Georgia" charset="0"/>
              </a:rPr>
              <a:t>2 -3 ml for gtube after meds/feeds</a:t>
            </a:r>
          </a:p>
          <a:p>
            <a:pPr lvl="2" eaLnBrk="1" hangingPunct="1"/>
            <a:r>
              <a:rPr lang="en-US">
                <a:latin typeface="Georgia" charset="0"/>
              </a:rPr>
              <a:t>5 ml Q 4 hours j-port of g-j  tube </a:t>
            </a:r>
            <a:r>
              <a:rPr lang="en-US" b="1">
                <a:latin typeface="Georgia" charset="0"/>
              </a:rPr>
              <a:t>even if feeding is infusing</a:t>
            </a:r>
          </a:p>
          <a:p>
            <a:pPr lvl="1" eaLnBrk="1" hangingPunct="1"/>
            <a:r>
              <a:rPr lang="en-US">
                <a:latin typeface="Georgia" charset="0"/>
              </a:rPr>
              <a:t>Do you flush before and/or after meds; between each med?</a:t>
            </a:r>
          </a:p>
          <a:p>
            <a:pPr lvl="1" eaLnBrk="1" hangingPunct="1"/>
            <a:r>
              <a:rPr lang="en-US">
                <a:latin typeface="Georgia" charset="0"/>
              </a:rPr>
              <a:t>Use 5 ml syringe or greater when flushing – less negative pressure on tube</a:t>
            </a:r>
          </a:p>
          <a:p>
            <a:pPr lvl="1" eaLnBrk="1" hangingPunct="1"/>
            <a:endParaRPr lang="en-US">
              <a:latin typeface="Georgia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0" y="1447800"/>
            <a:ext cx="4040188" cy="990600"/>
          </a:xfrm>
          <a:ln w="9525"/>
          <a:effectLst>
            <a:outerShdw blurRad="50800" dist="25400" dir="5400000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15875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3"/>
          </p:nvPr>
        </p:nvSpPr>
        <p:spPr>
          <a:xfrm>
            <a:off x="4791075" y="1524000"/>
            <a:ext cx="4041775" cy="731838"/>
          </a:xfrm>
          <a:ln w="9525"/>
          <a:effectLst>
            <a:outerShdw blurRad="50800" dist="25400" dir="5400000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15875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dirty="0"/>
          </a:p>
        </p:txBody>
      </p:sp>
      <p:sp>
        <p:nvSpPr>
          <p:cNvPr id="30724" name="Content Placeholder 3"/>
          <p:cNvSpPr>
            <a:spLocks noGrp="1"/>
          </p:cNvSpPr>
          <p:nvPr>
            <p:ph sz="quarter" idx="2"/>
          </p:nvPr>
        </p:nvSpPr>
        <p:spPr>
          <a:xfrm>
            <a:off x="304800" y="2438400"/>
            <a:ext cx="4041775" cy="3817938"/>
          </a:xfrm>
        </p:spPr>
        <p:txBody>
          <a:bodyPr/>
          <a:lstStyle/>
          <a:p>
            <a:pPr eaLnBrk="1" hangingPunct="1"/>
            <a:endParaRPr lang="en-US">
              <a:latin typeface="Georgia" charset="0"/>
            </a:endParaRPr>
          </a:p>
          <a:p>
            <a:pPr eaLnBrk="1" hangingPunct="1"/>
            <a:endParaRPr lang="en-US">
              <a:latin typeface="Georgia" charset="0"/>
            </a:endParaRPr>
          </a:p>
          <a:p>
            <a:pPr eaLnBrk="1" hangingPunct="1"/>
            <a:endParaRPr lang="en-US">
              <a:latin typeface="Georgia" charset="0"/>
            </a:endParaRPr>
          </a:p>
        </p:txBody>
      </p:sp>
      <p:sp>
        <p:nvSpPr>
          <p:cNvPr id="30725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eorgia" charset="0"/>
              </a:rPr>
              <a:t> open to air OR split gauze? </a:t>
            </a:r>
          </a:p>
        </p:txBody>
      </p:sp>
      <p:pic>
        <p:nvPicPr>
          <p:cNvPr id="30726" name="Picture 4" descr="http://1.bp.blogspot.com/-r4ke0rtac1Q/TVQ02aN0OeI/AAAAAAAAAaA/xpIym9CKFY0/s1600/amt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362200"/>
            <a:ext cx="3657600" cy="2286000"/>
          </a:xfrm>
          <a:noFill/>
        </p:spPr>
      </p:pic>
      <p:pic>
        <p:nvPicPr>
          <p:cNvPr id="30727" name="irc_mi" descr="Image result for split 2x2 under g tub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524000"/>
            <a:ext cx="315595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534400" cy="758825"/>
          </a:xfrm>
        </p:spPr>
        <p:txBody>
          <a:bodyPr/>
          <a:lstStyle/>
          <a:p>
            <a:pPr eaLnBrk="1" hangingPunct="1"/>
            <a:r>
              <a:rPr lang="en-US">
                <a:solidFill>
                  <a:srgbClr val="7B9899"/>
                </a:solidFill>
                <a:latin typeface="Georgia" charset="0"/>
              </a:rPr>
              <a:t>Giving meds though a enteral tube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r>
              <a:rPr lang="en-US">
                <a:latin typeface="Georgia" charset="0"/>
              </a:rPr>
              <a:t>Meds via Gtube or J tube</a:t>
            </a:r>
          </a:p>
          <a:p>
            <a:pPr eaLnBrk="1" hangingPunct="1"/>
            <a:r>
              <a:rPr lang="en-US">
                <a:latin typeface="Georgia" charset="0"/>
              </a:rPr>
              <a:t>Meds in liquid form preferably</a:t>
            </a:r>
          </a:p>
          <a:p>
            <a:pPr eaLnBrk="1" hangingPunct="1"/>
            <a:r>
              <a:rPr lang="en-US">
                <a:latin typeface="Georgia" charset="0"/>
              </a:rPr>
              <a:t>Capsules/pills – must be crushed well</a:t>
            </a:r>
          </a:p>
          <a:p>
            <a:pPr eaLnBrk="1" hangingPunct="1"/>
            <a:r>
              <a:rPr lang="en-US">
                <a:latin typeface="Georgia" charset="0"/>
              </a:rPr>
              <a:t>FLUSHING</a:t>
            </a:r>
          </a:p>
          <a:p>
            <a:pPr lvl="1" eaLnBrk="1" hangingPunct="1"/>
            <a:r>
              <a:rPr lang="en-US">
                <a:latin typeface="Georgia" charset="0"/>
              </a:rPr>
              <a:t>before and after meds are given</a:t>
            </a:r>
          </a:p>
          <a:p>
            <a:pPr eaLnBrk="1" hangingPunct="1"/>
            <a:endParaRPr lang="en-US">
              <a:latin typeface="Georgia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7B9899"/>
                </a:solidFill>
                <a:latin typeface="Georgia" charset="0"/>
              </a:rPr>
              <a:t>Gastrojejunostomy OR Jejunostomy tube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r>
              <a:rPr lang="en-US">
                <a:latin typeface="Georgia" charset="0"/>
              </a:rPr>
              <a:t>Many children will have BOTH gastrostomy tube for venting and some meds AND jejunostomy tube for feeds and some meds</a:t>
            </a:r>
          </a:p>
          <a:p>
            <a:pPr eaLnBrk="1" hangingPunct="1"/>
            <a:r>
              <a:rPr lang="en-US">
                <a:latin typeface="Georgia" charset="0"/>
              </a:rPr>
              <a:t>ORDERS TO CLARIFY</a:t>
            </a:r>
          </a:p>
          <a:p>
            <a:pPr lvl="1" eaLnBrk="1" hangingPunct="1"/>
            <a:r>
              <a:rPr lang="en-US">
                <a:latin typeface="Georgia" charset="0"/>
              </a:rPr>
              <a:t>Which port is for meds?  For feeds?</a:t>
            </a:r>
          </a:p>
          <a:p>
            <a:pPr lvl="1" eaLnBrk="1" hangingPunct="1"/>
            <a:r>
              <a:rPr lang="en-US">
                <a:latin typeface="Georgia" charset="0"/>
              </a:rPr>
              <a:t>Is the g-tube clamped or to gravity?</a:t>
            </a:r>
          </a:p>
          <a:p>
            <a:pPr lvl="1" eaLnBrk="1" hangingPunct="1"/>
            <a:r>
              <a:rPr lang="en-US">
                <a:latin typeface="Georgia" charset="0"/>
              </a:rPr>
              <a:t>Do we ‘replace’ GTube output?</a:t>
            </a:r>
          </a:p>
          <a:p>
            <a:pPr lvl="1" eaLnBrk="1" hangingPunct="1"/>
            <a:r>
              <a:rPr lang="en-US">
                <a:latin typeface="Georgia" charset="0"/>
              </a:rPr>
              <a:t>Make sure MD order is correct with route – may need to call MD to reflect accurate route </a:t>
            </a:r>
          </a:p>
          <a:p>
            <a:pPr eaLnBrk="1" hangingPunct="1"/>
            <a:r>
              <a:rPr lang="en-US">
                <a:latin typeface="Georgia" charset="0"/>
              </a:rPr>
              <a:t>Jejunostomy tube feeds must be given as a continuous infusion NOT bolus feed 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534400" cy="758825"/>
          </a:xfrm>
        </p:spPr>
        <p:txBody>
          <a:bodyPr/>
          <a:lstStyle/>
          <a:p>
            <a:pPr eaLnBrk="1" hangingPunct="1"/>
            <a:r>
              <a:rPr lang="en-US">
                <a:solidFill>
                  <a:srgbClr val="7B9899"/>
                </a:solidFill>
                <a:latin typeface="Georgia" charset="0"/>
              </a:rPr>
              <a:t>Giving meds though a enteral tube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r>
              <a:rPr lang="en-US">
                <a:latin typeface="Georgia" charset="0"/>
              </a:rPr>
              <a:t>Meds via Gtube or J tube</a:t>
            </a:r>
          </a:p>
          <a:p>
            <a:pPr eaLnBrk="1" hangingPunct="1"/>
            <a:r>
              <a:rPr lang="en-US">
                <a:latin typeface="Georgia" charset="0"/>
              </a:rPr>
              <a:t>Meds in liquid form preferably</a:t>
            </a:r>
          </a:p>
          <a:p>
            <a:pPr eaLnBrk="1" hangingPunct="1"/>
            <a:r>
              <a:rPr lang="en-US">
                <a:latin typeface="Georgia" charset="0"/>
              </a:rPr>
              <a:t>Capsules/pills – must be crushed well</a:t>
            </a:r>
          </a:p>
          <a:p>
            <a:pPr eaLnBrk="1" hangingPunct="1"/>
            <a:r>
              <a:rPr lang="en-US">
                <a:latin typeface="Georgia" charset="0"/>
              </a:rPr>
              <a:t>FLUSHING</a:t>
            </a:r>
          </a:p>
          <a:p>
            <a:pPr lvl="1" eaLnBrk="1" hangingPunct="1"/>
            <a:r>
              <a:rPr lang="en-US">
                <a:latin typeface="Georgia" charset="0"/>
              </a:rPr>
              <a:t>before and after meds are given</a:t>
            </a:r>
          </a:p>
          <a:p>
            <a:pPr eaLnBrk="1" hangingPunct="1"/>
            <a:endParaRPr lang="en-US">
              <a:latin typeface="Georgia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7B9899"/>
                </a:solidFill>
                <a:latin typeface="Georgia" charset="0"/>
              </a:rPr>
              <a:t>How to care for the site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r>
              <a:rPr lang="en-US">
                <a:latin typeface="Georgia" charset="0"/>
              </a:rPr>
              <a:t>Clean with soap and water Daily and prn </a:t>
            </a:r>
          </a:p>
          <a:p>
            <a:pPr eaLnBrk="1" hangingPunct="1"/>
            <a:r>
              <a:rPr lang="en-US">
                <a:latin typeface="Georgia" charset="0"/>
              </a:rPr>
              <a:t>Assess site for redness, drainage, bleeding, granulation tissue</a:t>
            </a:r>
          </a:p>
          <a:p>
            <a:pPr eaLnBrk="1" hangingPunct="1"/>
            <a:r>
              <a:rPr lang="en-US">
                <a:latin typeface="Georgia" charset="0"/>
              </a:rPr>
              <a:t>Diaper creams can be used; If fungal –&gt; Nystatin cream  --  Need MD orders</a:t>
            </a:r>
          </a:p>
          <a:p>
            <a:pPr eaLnBrk="1" hangingPunct="1"/>
            <a:r>
              <a:rPr lang="en-US">
                <a:latin typeface="Georgia" charset="0"/>
              </a:rPr>
              <a:t>Stomahesive powder can be sprinkled at site</a:t>
            </a:r>
          </a:p>
          <a:p>
            <a:pPr eaLnBrk="1" hangingPunct="1"/>
            <a:r>
              <a:rPr lang="en-US">
                <a:latin typeface="Georgia" charset="0"/>
              </a:rPr>
              <a:t>May use ProNet to secure tube </a:t>
            </a:r>
          </a:p>
          <a:p>
            <a:pPr eaLnBrk="1" hangingPunct="1"/>
            <a:endParaRPr lang="en-US">
              <a:latin typeface="Georgia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7B9899"/>
                </a:solidFill>
                <a:latin typeface="Georgia" charset="0"/>
              </a:rPr>
              <a:t>Stabilization of the tube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r>
              <a:rPr lang="en-US">
                <a:latin typeface="Georgia" charset="0"/>
              </a:rPr>
              <a:t>Holds the balloon/mushroom against the stomach wall</a:t>
            </a:r>
          </a:p>
          <a:p>
            <a:pPr lvl="1" eaLnBrk="1" hangingPunct="1"/>
            <a:r>
              <a:rPr lang="en-US">
                <a:latin typeface="Georgia" charset="0"/>
              </a:rPr>
              <a:t>Prevent stomach contents from leaking</a:t>
            </a:r>
          </a:p>
          <a:p>
            <a:pPr lvl="1" eaLnBrk="1" hangingPunct="1"/>
            <a:r>
              <a:rPr lang="en-US">
                <a:latin typeface="Georgia" charset="0"/>
              </a:rPr>
              <a:t>Prevent tube from sliding to far into the stomach or into small intestine</a:t>
            </a:r>
          </a:p>
          <a:p>
            <a:pPr lvl="1" eaLnBrk="1" hangingPunct="1"/>
            <a:r>
              <a:rPr lang="en-US">
                <a:latin typeface="Georgia" charset="0"/>
              </a:rPr>
              <a:t>Prevent skin erosion around insertion site</a:t>
            </a:r>
          </a:p>
          <a:p>
            <a:pPr lvl="1" eaLnBrk="1" hangingPunct="1"/>
            <a:r>
              <a:rPr lang="en-US">
                <a:latin typeface="Georgia" charset="0"/>
              </a:rPr>
              <a:t>Remove extension set from button tube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7B9899"/>
                </a:solidFill>
                <a:latin typeface="Georgia" charset="0"/>
              </a:rPr>
              <a:t>Types of tubes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r>
              <a:rPr lang="en-US">
                <a:latin typeface="Georgia" charset="0"/>
              </a:rPr>
              <a:t>Gastrostomy  (G-tube)</a:t>
            </a:r>
          </a:p>
          <a:p>
            <a:pPr eaLnBrk="1" hangingPunct="1"/>
            <a:r>
              <a:rPr lang="en-US">
                <a:latin typeface="Georgia" charset="0"/>
              </a:rPr>
              <a:t>Gastrostomy jejunostomy (G-J tube)</a:t>
            </a:r>
          </a:p>
          <a:p>
            <a:pPr eaLnBrk="1" hangingPunct="1"/>
            <a:r>
              <a:rPr lang="en-US">
                <a:latin typeface="Georgia" charset="0"/>
              </a:rPr>
              <a:t>Naso gastric (NG tube)</a:t>
            </a:r>
          </a:p>
          <a:p>
            <a:pPr eaLnBrk="1" hangingPunct="1"/>
            <a:r>
              <a:rPr lang="en-US">
                <a:latin typeface="Georgia" charset="0"/>
              </a:rPr>
              <a:t>Naso jejunal (NJ tube)</a:t>
            </a:r>
          </a:p>
          <a:p>
            <a:pPr eaLnBrk="1" hangingPunct="1"/>
            <a:r>
              <a:rPr lang="en-US">
                <a:latin typeface="Georgia" charset="0"/>
              </a:rPr>
              <a:t>Jejunostomy (J tube)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7B9899"/>
                </a:solidFill>
                <a:latin typeface="Georgia" charset="0"/>
              </a:rPr>
              <a:t>Feeding techniques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r>
              <a:rPr lang="en-US">
                <a:latin typeface="Georgia" charset="0"/>
              </a:rPr>
              <a:t>Bolus</a:t>
            </a:r>
          </a:p>
          <a:p>
            <a:pPr lvl="1" eaLnBrk="1" hangingPunct="1"/>
            <a:r>
              <a:rPr lang="en-US">
                <a:latin typeface="Georgia" charset="0"/>
              </a:rPr>
              <a:t>Specific amount over shorter time period</a:t>
            </a:r>
          </a:p>
          <a:p>
            <a:pPr lvl="1" eaLnBrk="1" hangingPunct="1"/>
            <a:r>
              <a:rPr lang="en-US">
                <a:latin typeface="Georgia" charset="0"/>
              </a:rPr>
              <a:t>Usually 20-60 minutes</a:t>
            </a:r>
          </a:p>
          <a:p>
            <a:pPr lvl="1" eaLnBrk="1" hangingPunct="1"/>
            <a:r>
              <a:rPr lang="en-US">
                <a:latin typeface="Georgia" charset="0"/>
              </a:rPr>
              <a:t>Can give via gravity (syringe or feeding bag) or enteral feeding pump</a:t>
            </a:r>
          </a:p>
          <a:p>
            <a:pPr lvl="1" eaLnBrk="1" hangingPunct="1"/>
            <a:r>
              <a:rPr lang="en-US">
                <a:latin typeface="Georgia" charset="0"/>
              </a:rPr>
              <a:t>If given too fast can cause stomach discomfort</a:t>
            </a:r>
          </a:p>
          <a:p>
            <a:pPr lvl="1" eaLnBrk="1" hangingPunct="1"/>
            <a:r>
              <a:rPr lang="en-US">
                <a:latin typeface="Georgia" charset="0"/>
              </a:rPr>
              <a:t>Bolus feeds </a:t>
            </a:r>
            <a:r>
              <a:rPr lang="en-US" b="1">
                <a:latin typeface="Georgia" charset="0"/>
              </a:rPr>
              <a:t>NEVER</a:t>
            </a:r>
            <a:r>
              <a:rPr lang="en-US">
                <a:latin typeface="Georgia" charset="0"/>
              </a:rPr>
              <a:t> given into jejunostomy tube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7B9899"/>
                </a:solidFill>
                <a:latin typeface="Georgia" charset="0"/>
              </a:rPr>
              <a:t>Feeding techniques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r>
              <a:rPr lang="en-US">
                <a:latin typeface="Georgia" charset="0"/>
              </a:rPr>
              <a:t>Drip/continuous feeds</a:t>
            </a:r>
          </a:p>
          <a:p>
            <a:pPr lvl="1" eaLnBrk="1" hangingPunct="1"/>
            <a:r>
              <a:rPr lang="en-US">
                <a:latin typeface="Georgia" charset="0"/>
              </a:rPr>
              <a:t>At a continuous rate over a period of time </a:t>
            </a:r>
          </a:p>
          <a:p>
            <a:pPr lvl="1" eaLnBrk="1" hangingPunct="1"/>
            <a:r>
              <a:rPr lang="en-US">
                <a:latin typeface="Georgia" charset="0"/>
              </a:rPr>
              <a:t>Do not need to be given over 24 hours </a:t>
            </a:r>
          </a:p>
          <a:p>
            <a:pPr lvl="2" eaLnBrk="1" hangingPunct="1"/>
            <a:r>
              <a:rPr lang="en-US">
                <a:latin typeface="Georgia" charset="0"/>
              </a:rPr>
              <a:t>usually over 18 – 24 hours</a:t>
            </a:r>
          </a:p>
          <a:p>
            <a:pPr lvl="1" eaLnBrk="1" hangingPunct="1"/>
            <a:r>
              <a:rPr lang="en-US" b="1" u="sng">
                <a:latin typeface="Georgia" charset="0"/>
              </a:rPr>
              <a:t>Necessary</a:t>
            </a:r>
            <a:r>
              <a:rPr lang="en-US">
                <a:latin typeface="Georgia" charset="0"/>
              </a:rPr>
              <a:t> when patient has jejunal feeds </a:t>
            </a:r>
          </a:p>
          <a:p>
            <a:pPr lvl="1" eaLnBrk="1" hangingPunct="1"/>
            <a:r>
              <a:rPr lang="en-US">
                <a:latin typeface="Georgia" charset="0"/>
              </a:rPr>
              <a:t>Must flush Q 4 hours and when feeds disconnected as well as  before/after medications</a:t>
            </a:r>
          </a:p>
          <a:p>
            <a:pPr lvl="1" eaLnBrk="1" hangingPunct="1"/>
            <a:r>
              <a:rPr lang="en-US">
                <a:latin typeface="Georgia" charset="0"/>
              </a:rPr>
              <a:t>Breast milk/specially prepared formula can ‘hang’ no greater than 4 hours</a:t>
            </a:r>
          </a:p>
          <a:p>
            <a:pPr lvl="1" eaLnBrk="1" hangingPunct="1"/>
            <a:r>
              <a:rPr lang="en-US">
                <a:latin typeface="Georgia" charset="0"/>
              </a:rPr>
              <a:t>Commercial formula can ‘hang’ no greater than 8 hours </a:t>
            </a:r>
          </a:p>
          <a:p>
            <a:pPr eaLnBrk="1" hangingPunct="1">
              <a:buFont typeface="Wingdings 2" charset="0"/>
              <a:buNone/>
            </a:pPr>
            <a:endParaRPr lang="en-US">
              <a:latin typeface="Georgia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7B9899"/>
                </a:solidFill>
                <a:latin typeface="Georgia" charset="0"/>
              </a:rPr>
              <a:t>Venting?   Gravity?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r>
              <a:rPr lang="en-US">
                <a:latin typeface="Georgia" charset="0"/>
              </a:rPr>
              <a:t>Venting:</a:t>
            </a:r>
          </a:p>
          <a:p>
            <a:pPr lvl="1" eaLnBrk="1" hangingPunct="1"/>
            <a:r>
              <a:rPr lang="en-US">
                <a:latin typeface="Georgia" charset="0"/>
              </a:rPr>
              <a:t>Allows stomach to be vented or ‘burped’</a:t>
            </a:r>
          </a:p>
          <a:p>
            <a:pPr lvl="1" eaLnBrk="1" hangingPunct="1"/>
            <a:r>
              <a:rPr lang="en-US">
                <a:latin typeface="Georgia" charset="0"/>
              </a:rPr>
              <a:t>Can be done before, during or after feeds</a:t>
            </a:r>
          </a:p>
          <a:p>
            <a:pPr lvl="1" eaLnBrk="1" hangingPunct="1"/>
            <a:r>
              <a:rPr lang="en-US">
                <a:latin typeface="Georgia" charset="0"/>
              </a:rPr>
              <a:t>If stomach contents come up, typically allow contents to return into stomach</a:t>
            </a:r>
          </a:p>
          <a:p>
            <a:pPr eaLnBrk="1" hangingPunct="1"/>
            <a:r>
              <a:rPr lang="en-US">
                <a:latin typeface="Georgia" charset="0"/>
              </a:rPr>
              <a:t>Gravity:</a:t>
            </a:r>
          </a:p>
          <a:p>
            <a:pPr lvl="1" eaLnBrk="1" hangingPunct="1"/>
            <a:r>
              <a:rPr lang="en-US">
                <a:latin typeface="Georgia" charset="0"/>
              </a:rPr>
              <a:t>Allow stomach to drain</a:t>
            </a:r>
          </a:p>
          <a:p>
            <a:pPr lvl="1" eaLnBrk="1" hangingPunct="1"/>
            <a:r>
              <a:rPr lang="en-US">
                <a:latin typeface="Georgia" charset="0"/>
              </a:rPr>
              <a:t>Similar to ‘decompression’ of stomach</a:t>
            </a:r>
          </a:p>
          <a:p>
            <a:pPr lvl="1" eaLnBrk="1" hangingPunct="1"/>
            <a:r>
              <a:rPr lang="en-US">
                <a:latin typeface="Georgia" charset="0"/>
              </a:rPr>
              <a:t>May require fluid replacement of contents that are secreted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7B9899"/>
                </a:solidFill>
                <a:latin typeface="Georgia" charset="0"/>
              </a:rPr>
              <a:t>Residual?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r>
              <a:rPr lang="en-US">
                <a:latin typeface="Georgia" charset="0"/>
              </a:rPr>
              <a:t>Routinely not done</a:t>
            </a:r>
          </a:p>
          <a:p>
            <a:pPr eaLnBrk="1" hangingPunct="1"/>
            <a:r>
              <a:rPr lang="en-US">
                <a:latin typeface="Georgia" charset="0"/>
              </a:rPr>
              <a:t>Done only in specified situations</a:t>
            </a:r>
          </a:p>
          <a:p>
            <a:pPr eaLnBrk="1" hangingPunct="1"/>
            <a:r>
              <a:rPr lang="en-US">
                <a:latin typeface="Georgia" charset="0"/>
              </a:rPr>
              <a:t>Need MD order</a:t>
            </a:r>
          </a:p>
          <a:p>
            <a:pPr eaLnBrk="1" hangingPunct="1"/>
            <a:r>
              <a:rPr lang="en-US">
                <a:latin typeface="Georgia" charset="0"/>
              </a:rPr>
              <a:t>Often done if abdominal distention, feeding intolerance</a:t>
            </a:r>
          </a:p>
          <a:p>
            <a:pPr eaLnBrk="1" hangingPunct="1"/>
            <a:r>
              <a:rPr lang="en-US">
                <a:latin typeface="Georgia" charset="0"/>
              </a:rPr>
              <a:t>Must make clinical assessment  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/>
          <a:lstStyle/>
          <a:p>
            <a:pPr eaLnBrk="1" hangingPunct="1"/>
            <a:r>
              <a:rPr lang="en-US">
                <a:latin typeface="Georgia" charset="0"/>
              </a:rPr>
              <a:t>Cecostomy tube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371600"/>
            <a:ext cx="4038600" cy="4681538"/>
          </a:xfrm>
        </p:spPr>
        <p:txBody>
          <a:bodyPr/>
          <a:lstStyle/>
          <a:p>
            <a:pPr eaLnBrk="1" hangingPunct="1"/>
            <a:r>
              <a:rPr lang="en-US" sz="2000" b="1" u="sng">
                <a:latin typeface="Georgia" charset="0"/>
              </a:rPr>
              <a:t>CHRONIC CONSTIPATION</a:t>
            </a:r>
          </a:p>
          <a:p>
            <a:pPr eaLnBrk="1" hangingPunct="1"/>
            <a:r>
              <a:rPr lang="en-US">
                <a:latin typeface="Georgia" charset="0"/>
              </a:rPr>
              <a:t>Antegrade</a:t>
            </a:r>
          </a:p>
          <a:p>
            <a:pPr lvl="1" eaLnBrk="1" hangingPunct="1"/>
            <a:r>
              <a:rPr lang="en-US">
                <a:latin typeface="Georgia" charset="0"/>
              </a:rPr>
              <a:t>VERSUS </a:t>
            </a:r>
          </a:p>
          <a:p>
            <a:pPr eaLnBrk="1" hangingPunct="1"/>
            <a:r>
              <a:rPr lang="en-US">
                <a:latin typeface="Georgia" charset="0"/>
              </a:rPr>
              <a:t>Retrograde</a:t>
            </a:r>
          </a:p>
          <a:p>
            <a:pPr eaLnBrk="1" hangingPunct="1"/>
            <a:r>
              <a:rPr lang="en-US">
                <a:latin typeface="Georgia" charset="0"/>
              </a:rPr>
              <a:t>Less invasive</a:t>
            </a:r>
          </a:p>
          <a:p>
            <a:pPr eaLnBrk="1" hangingPunct="1"/>
            <a:r>
              <a:rPr lang="en-US">
                <a:latin typeface="Georgia" charset="0"/>
              </a:rPr>
              <a:t>Independent  management easier for children </a:t>
            </a:r>
          </a:p>
          <a:p>
            <a:pPr eaLnBrk="1" hangingPunct="1"/>
            <a:endParaRPr lang="en-US">
              <a:latin typeface="Georgia" charset="0"/>
            </a:endParaRPr>
          </a:p>
        </p:txBody>
      </p:sp>
      <p:pic>
        <p:nvPicPr>
          <p:cNvPr id="40964" name="Content Placeholder 4" descr="http://www.konez.com/cecostomy_Chait_right%20lower%20quadrant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81600" y="1600200"/>
            <a:ext cx="2514600" cy="2057400"/>
          </a:xfrm>
          <a:noFill/>
        </p:spPr>
      </p:pic>
      <p:pic>
        <p:nvPicPr>
          <p:cNvPr id="40965" name="Picture 6" descr="http://3.bp.blogspot.com/_Jib7gysA790/SUlsPPwfZGI/AAAAAAAAAsw/EleG6-e7Nkw/s320/dec08+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810000"/>
            <a:ext cx="3048000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738" y="4711700"/>
            <a:ext cx="3040062" cy="150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7B9899"/>
                </a:solidFill>
                <a:latin typeface="Georgia" charset="0"/>
              </a:rPr>
              <a:t>Where should they be?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 eaLnBrk="1" hangingPunct="1"/>
            <a:r>
              <a:rPr lang="en-US">
                <a:latin typeface="Georgia" charset="0"/>
              </a:rPr>
              <a:t>Gastrostomy tube?</a:t>
            </a:r>
          </a:p>
          <a:p>
            <a:pPr eaLnBrk="1" hangingPunct="1">
              <a:buFont typeface="Wingdings 2" charset="0"/>
              <a:buNone/>
            </a:pPr>
            <a:endParaRPr lang="en-US">
              <a:latin typeface="Georgia" charset="0"/>
            </a:endParaRPr>
          </a:p>
          <a:p>
            <a:pPr eaLnBrk="1" hangingPunct="1"/>
            <a:r>
              <a:rPr lang="en-US">
                <a:latin typeface="Georgia" charset="0"/>
              </a:rPr>
              <a:t>Gastrojejunal tube?</a:t>
            </a:r>
          </a:p>
          <a:p>
            <a:pPr eaLnBrk="1" hangingPunct="1">
              <a:buFont typeface="Wingdings 2" charset="0"/>
              <a:buNone/>
            </a:pPr>
            <a:endParaRPr lang="en-US">
              <a:latin typeface="Georgia" charset="0"/>
            </a:endParaRPr>
          </a:p>
          <a:p>
            <a:pPr eaLnBrk="1" hangingPunct="1"/>
            <a:r>
              <a:rPr lang="en-US">
                <a:latin typeface="Georgia" charset="0"/>
              </a:rPr>
              <a:t>Jejunostomy tube?</a:t>
            </a:r>
          </a:p>
          <a:p>
            <a:pPr eaLnBrk="1" hangingPunct="1">
              <a:buFont typeface="Wingdings 2" charset="0"/>
              <a:buNone/>
            </a:pPr>
            <a:endParaRPr lang="en-US">
              <a:latin typeface="Georgia" charset="0"/>
            </a:endParaRPr>
          </a:p>
          <a:p>
            <a:pPr eaLnBrk="1" hangingPunct="1"/>
            <a:r>
              <a:rPr lang="en-US">
                <a:latin typeface="Georgia" charset="0"/>
              </a:rPr>
              <a:t>Cecostomy tube?</a:t>
            </a:r>
          </a:p>
          <a:p>
            <a:pPr eaLnBrk="1" hangingPunct="1"/>
            <a:endParaRPr lang="en-US">
              <a:latin typeface="Georgia" charset="0"/>
            </a:endParaRPr>
          </a:p>
          <a:p>
            <a:pPr eaLnBrk="1" hangingPunct="1"/>
            <a:r>
              <a:rPr lang="en-US">
                <a:latin typeface="Georgia" charset="0"/>
              </a:rPr>
              <a:t>Always verify placement with family and check the LDA </a:t>
            </a:r>
          </a:p>
          <a:p>
            <a:pPr eaLnBrk="1" hangingPunct="1"/>
            <a:endParaRPr lang="en-US">
              <a:latin typeface="Georgia" charset="0"/>
            </a:endParaRPr>
          </a:p>
          <a:p>
            <a:pPr lvl="1" eaLnBrk="1" hangingPunct="1"/>
            <a:endParaRPr lang="en-US">
              <a:latin typeface="Georgia" charset="0"/>
            </a:endParaRPr>
          </a:p>
        </p:txBody>
      </p:sp>
      <p:pic>
        <p:nvPicPr>
          <p:cNvPr id="41988" name="irc_mi" descr="Image result for childs  abdomen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57400"/>
            <a:ext cx="3619500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7B9899"/>
                </a:solidFill>
                <a:latin typeface="Georgia" charset="0"/>
              </a:rPr>
              <a:t>Trouble shooting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marL="365125" indent="-255588" eaLnBrk="1" hangingPunct="1">
              <a:buFont typeface="Wingdings 3" panose="05040102010807070707" pitchFamily="18" charset="2"/>
              <a:buChar char=""/>
              <a:defRPr/>
            </a:pPr>
            <a:r>
              <a:rPr lang="en-US" altLang="en-US" dirty="0" smtClean="0">
                <a:ea typeface="+mn-ea"/>
              </a:rPr>
              <a:t>Granulation tissue</a:t>
            </a:r>
          </a:p>
          <a:p>
            <a:pPr marL="620713" lvl="1" eaLnBrk="1" hangingPunct="1">
              <a:spcBef>
                <a:spcPts val="325"/>
              </a:spcBef>
              <a:buFont typeface="Verdana" panose="020B0604030504040204" pitchFamily="34" charset="0"/>
              <a:buChar char="◦"/>
              <a:defRPr/>
            </a:pPr>
            <a:r>
              <a:rPr lang="en-US" altLang="en-US" dirty="0" smtClean="0">
                <a:ea typeface="+mn-ea"/>
              </a:rPr>
              <a:t>Pink, moist tissue</a:t>
            </a:r>
          </a:p>
          <a:p>
            <a:pPr marL="620713" lvl="1" eaLnBrk="1" hangingPunct="1">
              <a:spcBef>
                <a:spcPts val="325"/>
              </a:spcBef>
              <a:buFont typeface="Verdana" panose="020B0604030504040204" pitchFamily="34" charset="0"/>
              <a:buChar char="◦"/>
              <a:defRPr/>
            </a:pPr>
            <a:r>
              <a:rPr lang="en-US" altLang="en-US" dirty="0" smtClean="0">
                <a:ea typeface="+mn-ea"/>
              </a:rPr>
              <a:t>May have yellow, green and bloody drainage</a:t>
            </a:r>
          </a:p>
          <a:p>
            <a:pPr marL="620713" lvl="1" eaLnBrk="1" hangingPunct="1">
              <a:spcBef>
                <a:spcPts val="325"/>
              </a:spcBef>
              <a:buFont typeface="Verdana" panose="020B0604030504040204" pitchFamily="34" charset="0"/>
              <a:buChar char="◦"/>
              <a:defRPr/>
            </a:pPr>
            <a:r>
              <a:rPr lang="en-US" altLang="en-US" dirty="0" smtClean="0">
                <a:ea typeface="+mn-ea"/>
              </a:rPr>
              <a:t>Keep site clean and dry</a:t>
            </a:r>
          </a:p>
          <a:p>
            <a:pPr marL="620713" lvl="1" eaLnBrk="1" hangingPunct="1">
              <a:spcBef>
                <a:spcPts val="325"/>
              </a:spcBef>
              <a:buFont typeface="Verdana" panose="020B0604030504040204" pitchFamily="34" charset="0"/>
              <a:buChar char="◦"/>
              <a:defRPr/>
            </a:pPr>
            <a:r>
              <a:rPr lang="en-US" altLang="en-US" dirty="0" smtClean="0">
                <a:ea typeface="+mn-ea"/>
              </a:rPr>
              <a:t>Triamcinolone 0.5% or silver nitrate treatment</a:t>
            </a:r>
          </a:p>
          <a:p>
            <a:pPr marL="365125" indent="-255588" eaLnBrk="1" hangingPunct="1">
              <a:buFont typeface="Wingdings 3" panose="05040102010807070707" pitchFamily="18" charset="2"/>
              <a:buChar char=""/>
              <a:defRPr/>
            </a:pPr>
            <a:r>
              <a:rPr lang="en-US" altLang="en-US" dirty="0" smtClean="0">
                <a:ea typeface="+mn-ea"/>
              </a:rPr>
              <a:t>Leaking at site</a:t>
            </a:r>
          </a:p>
          <a:p>
            <a:pPr marL="620713" lvl="1" eaLnBrk="1" hangingPunct="1">
              <a:spcBef>
                <a:spcPts val="325"/>
              </a:spcBef>
              <a:buFont typeface="Verdana" panose="020B0604030504040204" pitchFamily="34" charset="0"/>
              <a:buChar char="◦"/>
              <a:defRPr/>
            </a:pPr>
            <a:r>
              <a:rPr lang="en-US" altLang="en-US" dirty="0" smtClean="0">
                <a:ea typeface="+mn-ea"/>
              </a:rPr>
              <a:t>Gently pull back on tube to ensure snug against stomach wall</a:t>
            </a:r>
          </a:p>
          <a:p>
            <a:pPr marL="620713" lvl="1" eaLnBrk="1" hangingPunct="1">
              <a:spcBef>
                <a:spcPts val="325"/>
              </a:spcBef>
              <a:buFont typeface="Verdana" panose="020B0604030504040204" pitchFamily="34" charset="0"/>
              <a:buChar char="◦"/>
              <a:defRPr/>
            </a:pPr>
            <a:r>
              <a:rPr lang="en-US" altLang="en-US" dirty="0" smtClean="0">
                <a:ea typeface="+mn-ea"/>
              </a:rPr>
              <a:t>May need to change button if size incorrect</a:t>
            </a:r>
          </a:p>
          <a:p>
            <a:pPr marL="620713" lvl="1" eaLnBrk="1" hangingPunct="1">
              <a:spcBef>
                <a:spcPts val="325"/>
              </a:spcBef>
              <a:buFont typeface="Verdana" panose="020B0604030504040204" pitchFamily="34" charset="0"/>
              <a:buChar char="◦"/>
              <a:defRPr/>
            </a:pPr>
            <a:r>
              <a:rPr lang="en-US" altLang="en-US" dirty="0" smtClean="0">
                <a:ea typeface="+mn-ea"/>
              </a:rPr>
              <a:t>May need stabilization tube</a:t>
            </a:r>
          </a:p>
          <a:p>
            <a:pPr marL="620713" lvl="1" eaLnBrk="1" hangingPunct="1">
              <a:spcBef>
                <a:spcPts val="325"/>
              </a:spcBef>
              <a:buFont typeface="Verdana" panose="020B0604030504040204" pitchFamily="34" charset="0"/>
              <a:buChar char="◦"/>
              <a:defRPr/>
            </a:pPr>
            <a:r>
              <a:rPr lang="en-US" altLang="en-US" dirty="0" smtClean="0">
                <a:ea typeface="+mn-ea"/>
              </a:rPr>
              <a:t>Check balloon for appropriate water volume </a:t>
            </a:r>
          </a:p>
          <a:p>
            <a:pPr marL="347663" lvl="1" indent="0" eaLnBrk="1" hangingPunct="1">
              <a:spcBef>
                <a:spcPts val="325"/>
              </a:spcBef>
              <a:buFont typeface="Wingdings" panose="05000000000000000000" pitchFamily="2" charset="2"/>
              <a:buNone/>
              <a:defRPr/>
            </a:pPr>
            <a:endParaRPr lang="en-US" altLang="en-US" dirty="0" smtClean="0">
              <a:ea typeface="+mn-ea"/>
            </a:endParaRPr>
          </a:p>
          <a:p>
            <a:pPr marL="620713" lvl="1" eaLnBrk="1" hangingPunct="1">
              <a:spcBef>
                <a:spcPts val="325"/>
              </a:spcBef>
              <a:buFont typeface="Verdana" panose="020B0604030504040204" pitchFamily="34" charset="0"/>
              <a:buChar char="◦"/>
              <a:defRPr/>
            </a:pPr>
            <a:r>
              <a:rPr lang="en-US" altLang="en-US" dirty="0" smtClean="0">
                <a:solidFill>
                  <a:srgbClr val="FF0000"/>
                </a:solidFill>
                <a:ea typeface="+mn-ea"/>
              </a:rPr>
              <a:t>Remember: primary tube issues must contact GT RN or MD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7B9899"/>
                </a:solidFill>
                <a:latin typeface="Georgia" charset="0"/>
              </a:rPr>
              <a:t>Trouble shooting</a:t>
            </a:r>
          </a:p>
        </p:txBody>
      </p:sp>
      <p:sp>
        <p:nvSpPr>
          <p:cNvPr id="2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>
                <a:latin typeface="Georgia" charset="0"/>
              </a:rPr>
              <a:t>Yeast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latin typeface="Georgia" charset="0"/>
              </a:rPr>
              <a:t>Tiny, red bumps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latin typeface="Georgia" charset="0"/>
              </a:rPr>
              <a:t>Tends to look </a:t>
            </a:r>
            <a:r>
              <a:rPr lang="ja-JP" altLang="en-US">
                <a:latin typeface="Georgia" charset="0"/>
              </a:rPr>
              <a:t>‘</a:t>
            </a:r>
            <a:r>
              <a:rPr lang="en-US">
                <a:latin typeface="Georgia" charset="0"/>
              </a:rPr>
              <a:t>moist</a:t>
            </a:r>
            <a:r>
              <a:rPr lang="ja-JP" altLang="en-US">
                <a:latin typeface="Georgia" charset="0"/>
              </a:rPr>
              <a:t>’</a:t>
            </a:r>
            <a:endParaRPr lang="en-US">
              <a:latin typeface="Georgia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>
                <a:latin typeface="Georgia" charset="0"/>
              </a:rPr>
              <a:t>May use nystatin cream or powder (MD order)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latin typeface="Georgia" charset="0"/>
              </a:rPr>
              <a:t>Site red, irritated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latin typeface="Georgia" charset="0"/>
              </a:rPr>
              <a:t>Dampness, gastric leakage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latin typeface="Georgia" charset="0"/>
              </a:rPr>
              <a:t>Dry dressing when moist – need to keep site dry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latin typeface="Georgia" charset="0"/>
              </a:rPr>
              <a:t>Barrier shield wipes may be used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latin typeface="Georgia" charset="0"/>
              </a:rPr>
              <a:t>Stomahesive powder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latin typeface="Georgia" charset="0"/>
              </a:rPr>
              <a:t>Kaltostat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latin typeface="Georgia" charset="0"/>
              </a:rPr>
              <a:t>Moisture barriers (desitin, triple paste, etc)</a:t>
            </a:r>
          </a:p>
          <a:p>
            <a:pPr lvl="1" eaLnBrk="1" hangingPunct="1">
              <a:lnSpc>
                <a:spcPct val="90000"/>
              </a:lnSpc>
            </a:pPr>
            <a:endParaRPr lang="en-US">
              <a:latin typeface="Georgia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7B9899"/>
                </a:solidFill>
                <a:latin typeface="Georgia" charset="0"/>
              </a:rPr>
              <a:t>Trouble shooting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r>
              <a:rPr lang="en-US" sz="2400">
                <a:latin typeface="Georgia" charset="0"/>
              </a:rPr>
              <a:t>Tube clogged</a:t>
            </a:r>
          </a:p>
          <a:p>
            <a:pPr eaLnBrk="1" hangingPunct="1"/>
            <a:r>
              <a:rPr lang="en-US" sz="2400">
                <a:latin typeface="Georgia" charset="0"/>
              </a:rPr>
              <a:t>Refer to P&amp;P</a:t>
            </a:r>
          </a:p>
          <a:p>
            <a:pPr eaLnBrk="1" hangingPunct="1"/>
            <a:r>
              <a:rPr lang="en-US" sz="2000">
                <a:latin typeface="Georgia" charset="0"/>
              </a:rPr>
              <a:t>key points are: </a:t>
            </a:r>
          </a:p>
          <a:p>
            <a:pPr lvl="1" eaLnBrk="1" hangingPunct="1"/>
            <a:r>
              <a:rPr lang="en-US" sz="2000">
                <a:latin typeface="Georgia" charset="0"/>
              </a:rPr>
              <a:t>Check for kinks; Flush with water, may need carbonated water</a:t>
            </a:r>
          </a:p>
          <a:p>
            <a:pPr lvl="1" eaLnBrk="1" hangingPunct="1"/>
            <a:r>
              <a:rPr lang="en-US" sz="2000">
                <a:latin typeface="Georgia" charset="0"/>
              </a:rPr>
              <a:t>IF GJ tube –  need to go to IR for re-insertion </a:t>
            </a:r>
          </a:p>
          <a:p>
            <a:pPr eaLnBrk="1" hangingPunct="1"/>
            <a:r>
              <a:rPr lang="en-US" sz="2400">
                <a:latin typeface="Georgia" charset="0"/>
              </a:rPr>
              <a:t>Tube out</a:t>
            </a:r>
          </a:p>
          <a:p>
            <a:pPr lvl="1" eaLnBrk="1" hangingPunct="1"/>
            <a:r>
              <a:rPr lang="en-US" sz="2000">
                <a:latin typeface="Georgia" charset="0"/>
              </a:rPr>
              <a:t>Not an emergency</a:t>
            </a:r>
          </a:p>
          <a:p>
            <a:pPr lvl="2" eaLnBrk="1" hangingPunct="1"/>
            <a:r>
              <a:rPr lang="en-US">
                <a:latin typeface="Georgia" charset="0"/>
              </a:rPr>
              <a:t>Place gauze over site and contact MD/GT nurse on call</a:t>
            </a:r>
          </a:p>
          <a:p>
            <a:pPr lvl="1" eaLnBrk="1" hangingPunct="1"/>
            <a:r>
              <a:rPr lang="en-US" sz="2000">
                <a:latin typeface="Georgia" charset="0"/>
              </a:rPr>
              <a:t>Have about 1 hour before stoma will start to close</a:t>
            </a:r>
          </a:p>
          <a:p>
            <a:pPr lvl="1" eaLnBrk="1" hangingPunct="1"/>
            <a:r>
              <a:rPr lang="en-US" sz="2000">
                <a:latin typeface="Georgia" charset="0"/>
              </a:rPr>
              <a:t>If primary tube – do not replace; notify surgery</a:t>
            </a:r>
          </a:p>
          <a:p>
            <a:pPr lvl="1" eaLnBrk="1" hangingPunct="1"/>
            <a:r>
              <a:rPr lang="en-US" sz="2000">
                <a:latin typeface="Georgia" charset="0"/>
              </a:rPr>
              <a:t>If established tract – trained RN or GT nurse on call can replace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288925" y="536575"/>
            <a:ext cx="8534400" cy="758825"/>
          </a:xfrm>
        </p:spPr>
        <p:txBody>
          <a:bodyPr/>
          <a:lstStyle/>
          <a:p>
            <a:r>
              <a:rPr lang="en-US" sz="3600">
                <a:latin typeface="Georgia" charset="0"/>
              </a:rPr>
              <a:t>What’s the problem? What’s your nursing intervention?</a:t>
            </a:r>
            <a:endParaRPr lang="en-US">
              <a:latin typeface="Georgia" charset="0"/>
            </a:endParaRPr>
          </a:p>
        </p:txBody>
      </p:sp>
      <p:sp>
        <p:nvSpPr>
          <p:cNvPr id="46083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371600"/>
            <a:ext cx="4038600" cy="4681538"/>
          </a:xfrm>
        </p:spPr>
        <p:txBody>
          <a:bodyPr/>
          <a:lstStyle/>
          <a:p>
            <a:endParaRPr lang="en-US">
              <a:latin typeface="Georgia" charset="0"/>
            </a:endParaRPr>
          </a:p>
          <a:p>
            <a:endParaRPr lang="en-US">
              <a:latin typeface="Georgia" charset="0"/>
            </a:endParaRPr>
          </a:p>
          <a:p>
            <a:endParaRPr lang="en-US">
              <a:latin typeface="Georgia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267200" cy="4681538"/>
          </a:xfrm>
        </p:spPr>
        <p:txBody>
          <a:bodyPr/>
          <a:lstStyle/>
          <a:p>
            <a:r>
              <a:rPr lang="en-US">
                <a:latin typeface="Georgia" charset="0"/>
              </a:rPr>
              <a:t>Tube flange laying along skin causing irritation </a:t>
            </a:r>
          </a:p>
          <a:p>
            <a:r>
              <a:rPr lang="en-US">
                <a:latin typeface="Georgia" charset="0"/>
              </a:rPr>
              <a:t>Small granuloma at top of site; scar tissue on side </a:t>
            </a:r>
          </a:p>
          <a:p>
            <a:pPr>
              <a:buFont typeface="Wingdings 2" charset="0"/>
              <a:buNone/>
            </a:pPr>
            <a:endParaRPr lang="en-US">
              <a:latin typeface="Georgia" charset="0"/>
            </a:endParaRPr>
          </a:p>
          <a:p>
            <a:endParaRPr lang="en-US">
              <a:latin typeface="Georgia" charset="0"/>
            </a:endParaRPr>
          </a:p>
          <a:p>
            <a:r>
              <a:rPr lang="en-US">
                <a:latin typeface="Georgia" charset="0"/>
              </a:rPr>
              <a:t>Tube is to short causing tube imbedding into skin – needs to be re-measured</a:t>
            </a:r>
          </a:p>
          <a:p>
            <a:r>
              <a:rPr lang="en-US">
                <a:latin typeface="Georgia" charset="0"/>
              </a:rPr>
              <a:t>May need ointment following new tube</a:t>
            </a:r>
          </a:p>
        </p:txBody>
      </p:sp>
      <p:pic>
        <p:nvPicPr>
          <p:cNvPr id="46085" name="Picture 2" descr="http://www.brentriggs.com/blogpics/wound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24000"/>
            <a:ext cx="3276600" cy="21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6" name="Picture 4" descr="http://t0.gstatic.com/images?q=tbn:ANd9GcSp245xrvUBILheYjAROMmcgjlqFQShARqKIFr-Qp6B8K-j7vp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138" y="4019550"/>
            <a:ext cx="3294062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eorgia" charset="0"/>
              </a:rPr>
              <a:t>Where does it go?</a:t>
            </a:r>
          </a:p>
        </p:txBody>
      </p:sp>
      <p:pic>
        <p:nvPicPr>
          <p:cNvPr id="19459" name="Picture 4" descr="http://www.med.umich.edu/cancer/thriveonline/final_images/helping-hand-illustr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066800"/>
            <a:ext cx="47625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238125" y="479425"/>
            <a:ext cx="8534400" cy="758825"/>
          </a:xfrm>
        </p:spPr>
        <p:txBody>
          <a:bodyPr/>
          <a:lstStyle/>
          <a:p>
            <a:r>
              <a:rPr lang="en-US" sz="3600">
                <a:latin typeface="Georgia" charset="0"/>
              </a:rPr>
              <a:t>What’s the problem? What’s your nursing intervention?</a:t>
            </a:r>
            <a:endParaRPr lang="en-US">
              <a:latin typeface="Georgia" charset="0"/>
            </a:endParaRPr>
          </a:p>
        </p:txBody>
      </p:sp>
      <p:sp>
        <p:nvSpPr>
          <p:cNvPr id="47107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371600"/>
            <a:ext cx="4038600" cy="4681538"/>
          </a:xfrm>
        </p:spPr>
        <p:txBody>
          <a:bodyPr/>
          <a:lstStyle/>
          <a:p>
            <a:endParaRPr lang="en-US">
              <a:latin typeface="Georgia" charset="0"/>
            </a:endParaRPr>
          </a:p>
          <a:p>
            <a:endParaRPr lang="en-US">
              <a:latin typeface="Georgia" charset="0"/>
            </a:endParaRPr>
          </a:p>
          <a:p>
            <a:endParaRPr lang="en-US">
              <a:latin typeface="Georgia" charset="0"/>
            </a:endParaRPr>
          </a:p>
        </p:txBody>
      </p:sp>
      <p:sp>
        <p:nvSpPr>
          <p:cNvPr id="47108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538"/>
          </a:xfrm>
        </p:spPr>
        <p:txBody>
          <a:bodyPr/>
          <a:lstStyle/>
          <a:p>
            <a:pPr>
              <a:buFont typeface="Wingdings 2" panose="05020102010507070707" pitchFamily="18" charset="2"/>
              <a:buChar char=""/>
              <a:defRPr/>
            </a:pPr>
            <a:r>
              <a:rPr lang="en-US" altLang="en-US" dirty="0" smtClean="0">
                <a:ea typeface="+mn-ea"/>
              </a:rPr>
              <a:t>Fungal infection, need for </a:t>
            </a:r>
            <a:r>
              <a:rPr lang="en-US" altLang="en-US" dirty="0" err="1" smtClean="0">
                <a:ea typeface="+mn-ea"/>
              </a:rPr>
              <a:t>nystatin</a:t>
            </a:r>
            <a:r>
              <a:rPr lang="en-US" altLang="en-US" dirty="0" smtClean="0">
                <a:ea typeface="+mn-ea"/>
              </a:rPr>
              <a:t> cream and/or powder; clean with warm soap and water, 2x2 gauze</a:t>
            </a:r>
          </a:p>
          <a:p>
            <a:pPr marL="0" indent="0">
              <a:buFont typeface="Wingdings 2" panose="05020102010507070707" pitchFamily="18" charset="2"/>
              <a:buNone/>
              <a:defRPr/>
            </a:pPr>
            <a:endParaRPr lang="en-US" altLang="en-US" dirty="0" smtClean="0">
              <a:ea typeface="+mn-ea"/>
            </a:endParaRPr>
          </a:p>
          <a:p>
            <a:pPr>
              <a:buFont typeface="Wingdings 2" panose="05020102010507070707" pitchFamily="18" charset="2"/>
              <a:buChar char=""/>
              <a:defRPr/>
            </a:pPr>
            <a:r>
              <a:rPr lang="en-US" altLang="en-US" dirty="0" smtClean="0">
                <a:ea typeface="+mn-ea"/>
              </a:rPr>
              <a:t>Tube opening enlarged, possibly due to tube movement; need to stabilize and use </a:t>
            </a:r>
            <a:r>
              <a:rPr lang="en-US" altLang="en-US" dirty="0" err="1" smtClean="0">
                <a:ea typeface="+mn-ea"/>
              </a:rPr>
              <a:t>kaltostat</a:t>
            </a:r>
            <a:r>
              <a:rPr lang="en-US" altLang="en-US" dirty="0" smtClean="0">
                <a:ea typeface="+mn-ea"/>
              </a:rPr>
              <a:t> cream to allow closure hopefully</a:t>
            </a:r>
          </a:p>
          <a:p>
            <a:pPr>
              <a:buFont typeface="Wingdings 2" panose="05020102010507070707" pitchFamily="18" charset="2"/>
              <a:buChar char=""/>
              <a:defRPr/>
            </a:pPr>
            <a:endParaRPr lang="en-US" altLang="en-US" dirty="0" smtClean="0">
              <a:ea typeface="+mn-ea"/>
            </a:endParaRPr>
          </a:p>
        </p:txBody>
      </p:sp>
      <p:pic>
        <p:nvPicPr>
          <p:cNvPr id="47109" name="Picture 12" descr="http://www.rch.org.au/uploadedImages/Main/Content/clinicalguide/Gastrostomy_cellulit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485900"/>
            <a:ext cx="2895600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267200"/>
            <a:ext cx="4470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301625" y="366713"/>
            <a:ext cx="8534400" cy="758825"/>
          </a:xfrm>
        </p:spPr>
        <p:txBody>
          <a:bodyPr/>
          <a:lstStyle/>
          <a:p>
            <a:r>
              <a:rPr lang="en-US" sz="3600">
                <a:latin typeface="Georgia" charset="0"/>
              </a:rPr>
              <a:t>What’s the problem? What’s your nursing intervention?</a:t>
            </a:r>
            <a:endParaRPr lang="en-US">
              <a:latin typeface="Georgia" charset="0"/>
            </a:endParaRPr>
          </a:p>
        </p:txBody>
      </p:sp>
      <p:sp>
        <p:nvSpPr>
          <p:cNvPr id="48131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371600"/>
            <a:ext cx="4038600" cy="4681538"/>
          </a:xfrm>
        </p:spPr>
        <p:txBody>
          <a:bodyPr/>
          <a:lstStyle/>
          <a:p>
            <a:endParaRPr lang="en-US">
              <a:latin typeface="Georgia" charset="0"/>
            </a:endParaRPr>
          </a:p>
          <a:p>
            <a:endParaRPr lang="en-US">
              <a:latin typeface="Georgia" charset="0"/>
            </a:endParaRPr>
          </a:p>
          <a:p>
            <a:endParaRPr lang="en-US">
              <a:latin typeface="Georgia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0225" y="1371600"/>
            <a:ext cx="4498975" cy="4681538"/>
          </a:xfrm>
        </p:spPr>
        <p:txBody>
          <a:bodyPr/>
          <a:lstStyle/>
          <a:p>
            <a:r>
              <a:rPr lang="en-US">
                <a:latin typeface="Georgia" charset="0"/>
              </a:rPr>
              <a:t>Tissue prolapse possibly – often bleeds easily; keep clean and use barrier cream (A&amp;D, desitin)</a:t>
            </a:r>
          </a:p>
          <a:p>
            <a:pPr>
              <a:buFont typeface="Wingdings 2" charset="0"/>
              <a:buNone/>
            </a:pPr>
            <a:endParaRPr lang="en-US">
              <a:latin typeface="Georgia" charset="0"/>
            </a:endParaRPr>
          </a:p>
          <a:p>
            <a:r>
              <a:rPr lang="en-US">
                <a:latin typeface="Georgia" charset="0"/>
              </a:rPr>
              <a:t>Tube has not been rotated sufficiently or tube to short causing skin breakdown and also small blister; consider mepilex dressing</a:t>
            </a:r>
          </a:p>
        </p:txBody>
      </p:sp>
      <p:pic>
        <p:nvPicPr>
          <p:cNvPr id="48133" name="Picture 10" descr="http://www.bcchildrens.ca/NR/rdonlyres/D65E552B-B63C-486A-B9E9-5AF012513F63/12739/CIMG24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0"/>
            <a:ext cx="3076575" cy="230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4" name="Picture 4" descr="http://2.bp.blogspot.com/-1kkLIWqVxGM/TVvKp6-tqSI/AAAAAAAAAGI/V-5dVCAT1A8/s320/03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458"/>
          <a:stretch>
            <a:fillRect/>
          </a:stretch>
        </p:blipFill>
        <p:spPr bwMode="auto">
          <a:xfrm>
            <a:off x="469900" y="4321175"/>
            <a:ext cx="2733675" cy="188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247650" y="500063"/>
            <a:ext cx="8534400" cy="758825"/>
          </a:xfrm>
        </p:spPr>
        <p:txBody>
          <a:bodyPr/>
          <a:lstStyle/>
          <a:p>
            <a:r>
              <a:rPr lang="en-US" sz="3600">
                <a:latin typeface="Georgia" charset="0"/>
              </a:rPr>
              <a:t>What’s the problem? What’s your nursing intervention?</a:t>
            </a:r>
            <a:endParaRPr lang="en-US">
              <a:latin typeface="Georgia" charset="0"/>
            </a:endParaRPr>
          </a:p>
        </p:txBody>
      </p:sp>
      <p:sp>
        <p:nvSpPr>
          <p:cNvPr id="49155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371600"/>
            <a:ext cx="4038600" cy="4681538"/>
          </a:xfrm>
        </p:spPr>
        <p:txBody>
          <a:bodyPr/>
          <a:lstStyle/>
          <a:p>
            <a:endParaRPr lang="en-US">
              <a:latin typeface="Georgia" charset="0"/>
            </a:endParaRPr>
          </a:p>
          <a:p>
            <a:endParaRPr lang="en-US">
              <a:latin typeface="Georgia" charset="0"/>
            </a:endParaRPr>
          </a:p>
          <a:p>
            <a:endParaRPr lang="en-US">
              <a:latin typeface="Georgia" charset="0"/>
            </a:endParaRPr>
          </a:p>
        </p:txBody>
      </p:sp>
      <p:sp>
        <p:nvSpPr>
          <p:cNvPr id="49156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538"/>
          </a:xfrm>
        </p:spPr>
        <p:txBody>
          <a:bodyPr/>
          <a:lstStyle/>
          <a:p>
            <a:endParaRPr lang="en-US">
              <a:latin typeface="Georgia" charset="0"/>
            </a:endParaRPr>
          </a:p>
          <a:p>
            <a:endParaRPr lang="en-US">
              <a:latin typeface="Georgia" charset="0"/>
            </a:endParaRPr>
          </a:p>
          <a:p>
            <a:endParaRPr lang="en-US">
              <a:latin typeface="Georgia" charset="0"/>
            </a:endParaRPr>
          </a:p>
          <a:p>
            <a:r>
              <a:rPr lang="en-US">
                <a:latin typeface="Georgia" charset="0"/>
              </a:rPr>
              <a:t>Tube is to long – can  cause leaking and/or skin issues; tube needs to be re-measured; check water balloon - </a:t>
            </a:r>
          </a:p>
        </p:txBody>
      </p:sp>
      <p:pic>
        <p:nvPicPr>
          <p:cNvPr id="49157" name="Picture 8" descr="http://livingwithgp.com/wp-content/uploads/2010/08/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1905000"/>
            <a:ext cx="41148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7B9899"/>
                </a:solidFill>
                <a:latin typeface="Georgia" charset="0"/>
              </a:rPr>
              <a:t>Where do I find info?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r>
              <a:rPr lang="en-US">
                <a:latin typeface="Georgia" charset="0"/>
              </a:rPr>
              <a:t>Policy and Procedures</a:t>
            </a:r>
          </a:p>
          <a:p>
            <a:pPr lvl="1" eaLnBrk="1" hangingPunct="1"/>
            <a:r>
              <a:rPr lang="en-US">
                <a:latin typeface="Georgia" charset="0"/>
              </a:rPr>
              <a:t>Enteral Feeding</a:t>
            </a:r>
          </a:p>
          <a:p>
            <a:pPr lvl="1" eaLnBrk="1" hangingPunct="1"/>
            <a:r>
              <a:rPr lang="en-US">
                <a:latin typeface="Georgia" charset="0"/>
              </a:rPr>
              <a:t>G/J tube site care and maintenance</a:t>
            </a:r>
          </a:p>
          <a:p>
            <a:pPr eaLnBrk="1" hangingPunct="1"/>
            <a:r>
              <a:rPr lang="en-US">
                <a:latin typeface="Georgia" charset="0"/>
              </a:rPr>
              <a:t>Patient and Family Education: Caring </a:t>
            </a:r>
          </a:p>
          <a:p>
            <a:pPr eaLnBrk="1" hangingPunct="1">
              <a:buFont typeface="Wingdings 2" charset="0"/>
              <a:buNone/>
            </a:pPr>
            <a:r>
              <a:rPr lang="en-US">
                <a:latin typeface="Georgia" charset="0"/>
              </a:rPr>
              <a:t>for a child with a g-tube</a:t>
            </a:r>
          </a:p>
          <a:p>
            <a:pPr eaLnBrk="1" hangingPunct="1"/>
            <a:r>
              <a:rPr lang="en-US">
                <a:latin typeface="Georgia" charset="0"/>
              </a:rPr>
              <a:t>On line Resource</a:t>
            </a:r>
          </a:p>
          <a:p>
            <a:pPr lvl="1" eaLnBrk="1" hangingPunct="1"/>
            <a:r>
              <a:rPr lang="en-US">
                <a:latin typeface="Georgia" charset="0"/>
              </a:rPr>
              <a:t>Gtube resource page on Children’s Connect</a:t>
            </a:r>
          </a:p>
          <a:p>
            <a:pPr lvl="1" eaLnBrk="1" hangingPunct="1"/>
            <a:r>
              <a:rPr lang="en-US">
                <a:latin typeface="Georgia" charset="0"/>
                <a:hlinkClick r:id="rId2"/>
              </a:rPr>
              <a:t>www.chw.org/gtube</a:t>
            </a:r>
            <a:r>
              <a:rPr lang="en-US">
                <a:latin typeface="Georgia" charset="0"/>
              </a:rPr>
              <a:t> (videos and content) </a:t>
            </a:r>
          </a:p>
          <a:p>
            <a:pPr lvl="2" eaLnBrk="1" hangingPunct="1"/>
            <a:endParaRPr lang="en-US">
              <a:latin typeface="Georgia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7B9899"/>
                </a:solidFill>
                <a:latin typeface="Georgia" charset="0"/>
              </a:rPr>
              <a:t>Naso gastric tube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r>
              <a:rPr lang="en-US">
                <a:latin typeface="Georgia" charset="0"/>
              </a:rPr>
              <a:t>NG placement</a:t>
            </a:r>
          </a:p>
          <a:p>
            <a:pPr lvl="1" eaLnBrk="1" hangingPunct="1"/>
            <a:r>
              <a:rPr lang="en-US">
                <a:latin typeface="Georgia" charset="0"/>
              </a:rPr>
              <a:t>Initial insertion</a:t>
            </a:r>
          </a:p>
          <a:p>
            <a:pPr lvl="2" eaLnBrk="1" hangingPunct="1"/>
            <a:r>
              <a:rPr lang="en-US">
                <a:latin typeface="Georgia" charset="0"/>
              </a:rPr>
              <a:t>pH test</a:t>
            </a:r>
          </a:p>
          <a:p>
            <a:pPr lvl="2" eaLnBrk="1" hangingPunct="1"/>
            <a:r>
              <a:rPr lang="en-US">
                <a:latin typeface="Georgia" charset="0"/>
              </a:rPr>
              <a:t>X-ray verification</a:t>
            </a:r>
          </a:p>
          <a:p>
            <a:pPr lvl="2" eaLnBrk="1" hangingPunct="1"/>
            <a:r>
              <a:rPr lang="en-US">
                <a:latin typeface="Georgia" charset="0"/>
              </a:rPr>
              <a:t>measurement</a:t>
            </a:r>
          </a:p>
          <a:p>
            <a:pPr lvl="1" eaLnBrk="1" hangingPunct="1"/>
            <a:r>
              <a:rPr lang="en-US">
                <a:latin typeface="Georgia" charset="0"/>
              </a:rPr>
              <a:t>Confirmed placement</a:t>
            </a:r>
          </a:p>
          <a:p>
            <a:pPr lvl="2" eaLnBrk="1" hangingPunct="1"/>
            <a:r>
              <a:rPr lang="en-US">
                <a:latin typeface="Georgia" charset="0"/>
              </a:rPr>
              <a:t>Measurement Q shift</a:t>
            </a:r>
          </a:p>
          <a:p>
            <a:pPr lvl="2" eaLnBrk="1" hangingPunct="1"/>
            <a:r>
              <a:rPr lang="en-US">
                <a:latin typeface="Georgia" charset="0"/>
              </a:rPr>
              <a:t>Prior to feeds/meds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8534400" cy="9144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000">
                <a:solidFill>
                  <a:srgbClr val="7B9899"/>
                </a:solidFill>
                <a:latin typeface="Georgia" charset="0"/>
              </a:rPr>
              <a:t/>
            </a:r>
            <a:br>
              <a:rPr lang="en-US" sz="3000">
                <a:solidFill>
                  <a:srgbClr val="7B9899"/>
                </a:solidFill>
                <a:latin typeface="Georgia" charset="0"/>
              </a:rPr>
            </a:br>
            <a:r>
              <a:rPr lang="en-US" sz="3000">
                <a:solidFill>
                  <a:srgbClr val="7B9899"/>
                </a:solidFill>
                <a:latin typeface="Georgia" charset="0"/>
              </a:rPr>
              <a:t/>
            </a:r>
            <a:br>
              <a:rPr lang="en-US" sz="3000">
                <a:solidFill>
                  <a:srgbClr val="7B9899"/>
                </a:solidFill>
                <a:latin typeface="Georgia" charset="0"/>
              </a:rPr>
            </a:br>
            <a:r>
              <a:rPr lang="en-US" sz="3000">
                <a:solidFill>
                  <a:srgbClr val="7B9899"/>
                </a:solidFill>
                <a:latin typeface="Georgia" charset="0"/>
              </a:rPr>
              <a:t/>
            </a:r>
            <a:br>
              <a:rPr lang="en-US" sz="3000">
                <a:solidFill>
                  <a:srgbClr val="7B9899"/>
                </a:solidFill>
                <a:latin typeface="Georgia" charset="0"/>
              </a:rPr>
            </a:br>
            <a:r>
              <a:rPr lang="en-US" sz="3000">
                <a:solidFill>
                  <a:srgbClr val="7B9899"/>
                </a:solidFill>
                <a:latin typeface="Georgia" charset="0"/>
              </a:rPr>
              <a:t/>
            </a:r>
            <a:br>
              <a:rPr lang="en-US" sz="3000">
                <a:solidFill>
                  <a:srgbClr val="7B9899"/>
                </a:solidFill>
                <a:latin typeface="Georgia" charset="0"/>
              </a:rPr>
            </a:br>
            <a:r>
              <a:rPr lang="en-US" sz="3000">
                <a:solidFill>
                  <a:srgbClr val="7B9899"/>
                </a:solidFill>
                <a:latin typeface="Georgia" charset="0"/>
              </a:rPr>
              <a:t/>
            </a:r>
            <a:br>
              <a:rPr lang="en-US" sz="3000">
                <a:solidFill>
                  <a:srgbClr val="7B9899"/>
                </a:solidFill>
                <a:latin typeface="Georgia" charset="0"/>
              </a:rPr>
            </a:br>
            <a:r>
              <a:rPr lang="en-US" sz="3000">
                <a:solidFill>
                  <a:srgbClr val="7B9899"/>
                </a:solidFill>
                <a:latin typeface="Georgia" charset="0"/>
              </a:rPr>
              <a:t/>
            </a:r>
            <a:br>
              <a:rPr lang="en-US" sz="3000">
                <a:solidFill>
                  <a:srgbClr val="7B9899"/>
                </a:solidFill>
                <a:latin typeface="Georgia" charset="0"/>
              </a:rPr>
            </a:br>
            <a:r>
              <a:rPr lang="en-US" sz="3000">
                <a:solidFill>
                  <a:srgbClr val="7B9899"/>
                </a:solidFill>
                <a:latin typeface="Georgia" charset="0"/>
              </a:rPr>
              <a:t/>
            </a:r>
            <a:br>
              <a:rPr lang="en-US" sz="3000">
                <a:solidFill>
                  <a:srgbClr val="7B9899"/>
                </a:solidFill>
                <a:latin typeface="Georgia" charset="0"/>
              </a:rPr>
            </a:br>
            <a:r>
              <a:rPr lang="en-US" sz="3000">
                <a:solidFill>
                  <a:srgbClr val="7B9899"/>
                </a:solidFill>
                <a:latin typeface="Georgia" charset="0"/>
              </a:rPr>
              <a:t/>
            </a:r>
            <a:br>
              <a:rPr lang="en-US" sz="3000">
                <a:solidFill>
                  <a:srgbClr val="7B9899"/>
                </a:solidFill>
                <a:latin typeface="Georgia" charset="0"/>
              </a:rPr>
            </a:br>
            <a:r>
              <a:rPr lang="en-US" sz="3000">
                <a:solidFill>
                  <a:srgbClr val="7B9899"/>
                </a:solidFill>
                <a:latin typeface="Georgia" charset="0"/>
              </a:rPr>
              <a:t/>
            </a:r>
            <a:br>
              <a:rPr lang="en-US" sz="3000">
                <a:solidFill>
                  <a:srgbClr val="7B9899"/>
                </a:solidFill>
                <a:latin typeface="Georgia" charset="0"/>
              </a:rPr>
            </a:br>
            <a:r>
              <a:rPr lang="en-US" sz="3000">
                <a:solidFill>
                  <a:srgbClr val="7B9899"/>
                </a:solidFill>
                <a:latin typeface="Georgia" charset="0"/>
              </a:rPr>
              <a:t/>
            </a:r>
            <a:br>
              <a:rPr lang="en-US" sz="3000">
                <a:solidFill>
                  <a:srgbClr val="7B9899"/>
                </a:solidFill>
                <a:latin typeface="Georgia" charset="0"/>
              </a:rPr>
            </a:br>
            <a:r>
              <a:rPr lang="en-US" sz="3000">
                <a:solidFill>
                  <a:srgbClr val="7B9899"/>
                </a:solidFill>
                <a:latin typeface="Georgia" charset="0"/>
              </a:rPr>
              <a:t/>
            </a:r>
            <a:br>
              <a:rPr lang="en-US" sz="3000">
                <a:solidFill>
                  <a:srgbClr val="7B9899"/>
                </a:solidFill>
                <a:latin typeface="Georgia" charset="0"/>
              </a:rPr>
            </a:br>
            <a:r>
              <a:rPr lang="en-US" sz="3000">
                <a:solidFill>
                  <a:srgbClr val="7B9899"/>
                </a:solidFill>
                <a:latin typeface="Georgia" charset="0"/>
              </a:rPr>
              <a:t/>
            </a:r>
            <a:br>
              <a:rPr lang="en-US" sz="3000">
                <a:solidFill>
                  <a:srgbClr val="7B9899"/>
                </a:solidFill>
                <a:latin typeface="Georgia" charset="0"/>
              </a:rPr>
            </a:br>
            <a:r>
              <a:rPr lang="en-US" sz="3000">
                <a:solidFill>
                  <a:srgbClr val="7B9899"/>
                </a:solidFill>
                <a:latin typeface="Georgia" charset="0"/>
              </a:rPr>
              <a:t/>
            </a:r>
            <a:br>
              <a:rPr lang="en-US" sz="3000">
                <a:solidFill>
                  <a:srgbClr val="7B9899"/>
                </a:solidFill>
                <a:latin typeface="Georgia" charset="0"/>
              </a:rPr>
            </a:br>
            <a:r>
              <a:rPr lang="en-US" sz="3000">
                <a:solidFill>
                  <a:srgbClr val="7B9899"/>
                </a:solidFill>
                <a:latin typeface="Georgia" charset="0"/>
              </a:rPr>
              <a:t/>
            </a:r>
            <a:br>
              <a:rPr lang="en-US" sz="3000">
                <a:solidFill>
                  <a:srgbClr val="7B9899"/>
                </a:solidFill>
                <a:latin typeface="Georgia" charset="0"/>
              </a:rPr>
            </a:br>
            <a:r>
              <a:rPr lang="en-US" sz="3000">
                <a:solidFill>
                  <a:srgbClr val="7B9899"/>
                </a:solidFill>
                <a:latin typeface="Georgia" charset="0"/>
              </a:rPr>
              <a:t/>
            </a:r>
            <a:br>
              <a:rPr lang="en-US" sz="3000">
                <a:solidFill>
                  <a:srgbClr val="7B9899"/>
                </a:solidFill>
                <a:latin typeface="Georgia" charset="0"/>
              </a:rPr>
            </a:br>
            <a:r>
              <a:rPr lang="en-US" sz="3000">
                <a:solidFill>
                  <a:srgbClr val="7B9899"/>
                </a:solidFill>
                <a:latin typeface="Georgia" charset="0"/>
              </a:rPr>
              <a:t/>
            </a:r>
            <a:br>
              <a:rPr lang="en-US" sz="3000">
                <a:solidFill>
                  <a:srgbClr val="7B9899"/>
                </a:solidFill>
                <a:latin typeface="Georgia" charset="0"/>
              </a:rPr>
            </a:br>
            <a:r>
              <a:rPr lang="en-US" sz="3000">
                <a:solidFill>
                  <a:srgbClr val="7B9899"/>
                </a:solidFill>
                <a:latin typeface="Georgia" charset="0"/>
              </a:rPr>
              <a:t/>
            </a:r>
            <a:br>
              <a:rPr lang="en-US" sz="3000">
                <a:solidFill>
                  <a:srgbClr val="7B9899"/>
                </a:solidFill>
                <a:latin typeface="Georgia" charset="0"/>
              </a:rPr>
            </a:br>
            <a:r>
              <a:rPr lang="en-US" sz="3000">
                <a:solidFill>
                  <a:srgbClr val="7B9899"/>
                </a:solidFill>
                <a:latin typeface="Georgia" charset="0"/>
              </a:rPr>
              <a:t/>
            </a:r>
            <a:br>
              <a:rPr lang="en-US" sz="3000">
                <a:solidFill>
                  <a:srgbClr val="7B9899"/>
                </a:solidFill>
                <a:latin typeface="Georgia" charset="0"/>
              </a:rPr>
            </a:br>
            <a:r>
              <a:rPr lang="en-US" sz="3000">
                <a:solidFill>
                  <a:srgbClr val="7B9899"/>
                </a:solidFill>
                <a:latin typeface="Georgia" charset="0"/>
              </a:rPr>
              <a:t/>
            </a:r>
            <a:br>
              <a:rPr lang="en-US" sz="3000">
                <a:solidFill>
                  <a:srgbClr val="7B9899"/>
                </a:solidFill>
                <a:latin typeface="Georgia" charset="0"/>
              </a:rPr>
            </a:br>
            <a:r>
              <a:rPr lang="en-US" sz="3000">
                <a:solidFill>
                  <a:srgbClr val="7B9899"/>
                </a:solidFill>
                <a:latin typeface="Georgia" charset="0"/>
              </a:rPr>
              <a:t/>
            </a:r>
            <a:br>
              <a:rPr lang="en-US" sz="3000">
                <a:solidFill>
                  <a:srgbClr val="7B9899"/>
                </a:solidFill>
                <a:latin typeface="Georgia" charset="0"/>
              </a:rPr>
            </a:br>
            <a:r>
              <a:rPr lang="en-US" sz="3000">
                <a:solidFill>
                  <a:srgbClr val="7B9899"/>
                </a:solidFill>
                <a:latin typeface="Georgia" charset="0"/>
              </a:rPr>
              <a:t/>
            </a:r>
            <a:br>
              <a:rPr lang="en-US" sz="3000">
                <a:solidFill>
                  <a:srgbClr val="7B9899"/>
                </a:solidFill>
                <a:latin typeface="Georgia" charset="0"/>
              </a:rPr>
            </a:br>
            <a:r>
              <a:rPr lang="en-US" sz="3000">
                <a:solidFill>
                  <a:srgbClr val="7B9899"/>
                </a:solidFill>
                <a:latin typeface="Georgia" charset="0"/>
              </a:rPr>
              <a:t/>
            </a:r>
            <a:br>
              <a:rPr lang="en-US" sz="3000">
                <a:solidFill>
                  <a:srgbClr val="7B9899"/>
                </a:solidFill>
                <a:latin typeface="Georgia" charset="0"/>
              </a:rPr>
            </a:br>
            <a:r>
              <a:rPr lang="en-US" sz="3000">
                <a:solidFill>
                  <a:srgbClr val="7B9899"/>
                </a:solidFill>
                <a:latin typeface="Georgia" charset="0"/>
              </a:rPr>
              <a:t/>
            </a:r>
            <a:br>
              <a:rPr lang="en-US" sz="3000">
                <a:solidFill>
                  <a:srgbClr val="7B9899"/>
                </a:solidFill>
                <a:latin typeface="Georgia" charset="0"/>
              </a:rPr>
            </a:br>
            <a:r>
              <a:rPr lang="en-US" sz="3000">
                <a:solidFill>
                  <a:srgbClr val="7B9899"/>
                </a:solidFill>
                <a:latin typeface="Georgia" charset="0"/>
              </a:rPr>
              <a:t/>
            </a:r>
            <a:br>
              <a:rPr lang="en-US" sz="3000">
                <a:solidFill>
                  <a:srgbClr val="7B9899"/>
                </a:solidFill>
                <a:latin typeface="Georgia" charset="0"/>
              </a:rPr>
            </a:br>
            <a:r>
              <a:rPr lang="en-US" sz="3000">
                <a:solidFill>
                  <a:srgbClr val="7B9899"/>
                </a:solidFill>
                <a:latin typeface="Georgia" charset="0"/>
              </a:rPr>
              <a:t/>
            </a:r>
            <a:br>
              <a:rPr lang="en-US" sz="3000">
                <a:solidFill>
                  <a:srgbClr val="7B9899"/>
                </a:solidFill>
                <a:latin typeface="Georgia" charset="0"/>
              </a:rPr>
            </a:br>
            <a:r>
              <a:rPr lang="en-US" sz="3000">
                <a:solidFill>
                  <a:srgbClr val="7B9899"/>
                </a:solidFill>
                <a:latin typeface="Georgia" charset="0"/>
              </a:rPr>
              <a:t/>
            </a:r>
            <a:br>
              <a:rPr lang="en-US" sz="3000">
                <a:solidFill>
                  <a:srgbClr val="7B9899"/>
                </a:solidFill>
                <a:latin typeface="Georgia" charset="0"/>
              </a:rPr>
            </a:br>
            <a:r>
              <a:rPr lang="en-US" sz="3000">
                <a:solidFill>
                  <a:srgbClr val="7B9899"/>
                </a:solidFill>
                <a:latin typeface="Georgia" charset="0"/>
              </a:rPr>
              <a:t>How are they placed? </a:t>
            </a:r>
            <a:br>
              <a:rPr lang="en-US" sz="3000">
                <a:solidFill>
                  <a:srgbClr val="7B9899"/>
                </a:solidFill>
                <a:latin typeface="Georgia" charset="0"/>
              </a:rPr>
            </a:br>
            <a:r>
              <a:rPr lang="en-US" sz="3000">
                <a:solidFill>
                  <a:srgbClr val="7B9899"/>
                </a:solidFill>
                <a:latin typeface="Georgia" charset="0"/>
              </a:rPr>
              <a:t>Gastrostomy tube: </a:t>
            </a:r>
            <a:br>
              <a:rPr lang="en-US" sz="3000">
                <a:solidFill>
                  <a:srgbClr val="7B9899"/>
                </a:solidFill>
                <a:latin typeface="Georgia" charset="0"/>
              </a:rPr>
            </a:br>
            <a:endParaRPr lang="en-US" sz="3000">
              <a:solidFill>
                <a:srgbClr val="7B9899"/>
              </a:solidFill>
              <a:latin typeface="Georgia" charset="0"/>
            </a:endParaRPr>
          </a:p>
        </p:txBody>
      </p:sp>
      <p:sp>
        <p:nvSpPr>
          <p:cNvPr id="21507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r>
              <a:rPr lang="en-US">
                <a:latin typeface="Georgia" charset="0"/>
              </a:rPr>
              <a:t>Surgical gastrostomy tube placement </a:t>
            </a:r>
          </a:p>
          <a:p>
            <a:pPr lvl="1" eaLnBrk="1" hangingPunct="1"/>
            <a:r>
              <a:rPr lang="en-US">
                <a:latin typeface="Georgia" charset="0"/>
              </a:rPr>
              <a:t>Open incision </a:t>
            </a:r>
          </a:p>
          <a:p>
            <a:pPr lvl="1" eaLnBrk="1" hangingPunct="1"/>
            <a:r>
              <a:rPr lang="en-US">
                <a:latin typeface="Georgia" charset="0"/>
              </a:rPr>
              <a:t>laparotomy</a:t>
            </a:r>
          </a:p>
          <a:p>
            <a:pPr eaLnBrk="1" hangingPunct="1"/>
            <a:r>
              <a:rPr lang="en-US">
                <a:latin typeface="Georgia" charset="0"/>
              </a:rPr>
              <a:t>Percutaneous Endoscopic Gastrostomy Tube placement </a:t>
            </a:r>
          </a:p>
          <a:p>
            <a:pPr lvl="1" eaLnBrk="1" hangingPunct="1"/>
            <a:r>
              <a:rPr lang="en-US">
                <a:latin typeface="Georgia" charset="0"/>
              </a:rPr>
              <a:t>(PEG)</a:t>
            </a:r>
          </a:p>
          <a:p>
            <a:pPr lvl="1" eaLnBrk="1" hangingPunct="1"/>
            <a:r>
              <a:rPr lang="en-US">
                <a:latin typeface="Georgia" charset="0"/>
              </a:rPr>
              <a:t>Done via endoscopy</a:t>
            </a:r>
          </a:p>
          <a:p>
            <a:pPr lvl="1" eaLnBrk="1" hangingPunct="1"/>
            <a:r>
              <a:rPr lang="en-US">
                <a:latin typeface="Georgia" charset="0"/>
              </a:rPr>
              <a:t>First tube change typically in 3 months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534400" cy="990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3">
                    <a:shade val="75000"/>
                  </a:schemeClr>
                </a:solidFill>
                <a:ea typeface="+mj-ea"/>
              </a:rPr>
              <a:t>Gastrostomy placement </a:t>
            </a:r>
          </a:p>
        </p:txBody>
      </p:sp>
      <p:pic>
        <p:nvPicPr>
          <p:cNvPr id="22531" name="Picture 2" descr="http://t1.gstatic.com/images?q=tbn:ANd9GcQPLDbNlK1IoGz7xtL5nAh2X7p7r27kG8UTFoNeXQVvb32PzxO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05000"/>
            <a:ext cx="40640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2" descr="http://www.pediatricfeeding.org/images/2_feeding_tube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590675"/>
            <a:ext cx="3429000" cy="409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301625" y="350838"/>
            <a:ext cx="8534400" cy="758825"/>
          </a:xfrm>
        </p:spPr>
        <p:txBody>
          <a:bodyPr/>
          <a:lstStyle/>
          <a:p>
            <a:pPr eaLnBrk="1" hangingPunct="1"/>
            <a:r>
              <a:rPr lang="en-US">
                <a:solidFill>
                  <a:srgbClr val="7B9899"/>
                </a:solidFill>
                <a:latin typeface="Georgia" charset="0"/>
              </a:rPr>
              <a:t>How are they placed? </a:t>
            </a:r>
            <a:br>
              <a:rPr lang="en-US">
                <a:solidFill>
                  <a:srgbClr val="7B9899"/>
                </a:solidFill>
                <a:latin typeface="Georgia" charset="0"/>
              </a:rPr>
            </a:br>
            <a:r>
              <a:rPr lang="en-US">
                <a:solidFill>
                  <a:srgbClr val="7B9899"/>
                </a:solidFill>
                <a:latin typeface="Georgia" charset="0"/>
              </a:rPr>
              <a:t>Gastrojejunal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>
              <a:buFont typeface="Wingdings 2" charset="0"/>
              <a:buNone/>
            </a:pPr>
            <a:r>
              <a:rPr lang="en-US">
                <a:latin typeface="Georgia" charset="0"/>
              </a:rPr>
              <a:t>Placed through the catheter of the gastrostomy tube</a:t>
            </a:r>
          </a:p>
          <a:p>
            <a:pPr eaLnBrk="1" hangingPunct="1">
              <a:buFont typeface="Wingdings 2" charset="0"/>
              <a:buNone/>
            </a:pPr>
            <a:endParaRPr lang="en-US">
              <a:latin typeface="Georgia" charset="0"/>
            </a:endParaRPr>
          </a:p>
          <a:p>
            <a:pPr eaLnBrk="1" hangingPunct="1">
              <a:buFont typeface="Wingdings 2" charset="0"/>
              <a:buNone/>
            </a:pPr>
            <a:endParaRPr lang="en-US">
              <a:latin typeface="Georgia" charset="0"/>
            </a:endParaRPr>
          </a:p>
        </p:txBody>
      </p:sp>
      <p:pic>
        <p:nvPicPr>
          <p:cNvPr id="23556" name="Picture 13" descr="http://www.madelinelester.com/070806/070806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286000"/>
            <a:ext cx="3333750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irc_mi" descr="Image result for gj tub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68"/>
          <a:stretch>
            <a:fillRect/>
          </a:stretch>
        </p:blipFill>
        <p:spPr bwMode="auto">
          <a:xfrm>
            <a:off x="685800" y="2133600"/>
            <a:ext cx="2908300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534400" cy="758825"/>
          </a:xfrm>
        </p:spPr>
        <p:txBody>
          <a:bodyPr/>
          <a:lstStyle/>
          <a:p>
            <a:pPr eaLnBrk="1" hangingPunct="1"/>
            <a:r>
              <a:rPr lang="en-US">
                <a:solidFill>
                  <a:srgbClr val="7B9899"/>
                </a:solidFill>
                <a:latin typeface="Georgia" charset="0"/>
              </a:rPr>
              <a:t>How are they placed?</a:t>
            </a:r>
            <a:br>
              <a:rPr lang="en-US">
                <a:solidFill>
                  <a:srgbClr val="7B9899"/>
                </a:solidFill>
                <a:latin typeface="Georgia" charset="0"/>
              </a:rPr>
            </a:br>
            <a:r>
              <a:rPr lang="en-US">
                <a:solidFill>
                  <a:srgbClr val="7B9899"/>
                </a:solidFill>
                <a:latin typeface="Georgia" charset="0"/>
              </a:rPr>
              <a:t>  Gastro-Jejunostomy tube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r>
              <a:rPr lang="en-US">
                <a:latin typeface="Georgia" charset="0"/>
              </a:rPr>
              <a:t>Used when gastric feeds not tolerated</a:t>
            </a:r>
          </a:p>
          <a:p>
            <a:pPr eaLnBrk="1" hangingPunct="1"/>
            <a:r>
              <a:rPr lang="en-US">
                <a:latin typeface="Georgia" charset="0"/>
              </a:rPr>
              <a:t>Placed in interventional radiology (after initial tube is placed)</a:t>
            </a:r>
          </a:p>
          <a:p>
            <a:pPr eaLnBrk="1" hangingPunct="1"/>
            <a:r>
              <a:rPr lang="en-US">
                <a:latin typeface="Georgia" charset="0"/>
              </a:rPr>
              <a:t>Often placed through gastrostomy tube</a:t>
            </a:r>
          </a:p>
          <a:p>
            <a:pPr eaLnBrk="1" hangingPunct="1"/>
            <a:r>
              <a:rPr lang="en-US">
                <a:latin typeface="Georgia" charset="0"/>
              </a:rPr>
              <a:t>Two options</a:t>
            </a:r>
          </a:p>
          <a:p>
            <a:pPr lvl="1" eaLnBrk="1" hangingPunct="1"/>
            <a:r>
              <a:rPr lang="en-US">
                <a:latin typeface="Georgia" charset="0"/>
              </a:rPr>
              <a:t>Gastric outlet – vented, clamped, some meds</a:t>
            </a:r>
          </a:p>
          <a:p>
            <a:pPr lvl="1" eaLnBrk="1" hangingPunct="1"/>
            <a:r>
              <a:rPr lang="en-US">
                <a:latin typeface="Georgia" charset="0"/>
              </a:rPr>
              <a:t>Jejunal outlet – feeds, meds </a:t>
            </a:r>
          </a:p>
          <a:p>
            <a:pPr lvl="2" eaLnBrk="1" hangingPunct="1"/>
            <a:r>
              <a:rPr lang="en-US">
                <a:latin typeface="Georgia" charset="0"/>
              </a:rPr>
              <a:t>Clogs very easily</a:t>
            </a:r>
          </a:p>
          <a:p>
            <a:pPr lvl="2" eaLnBrk="1" hangingPunct="1"/>
            <a:r>
              <a:rPr lang="en-US">
                <a:latin typeface="Georgia" charset="0"/>
              </a:rPr>
              <a:t>Flush, flush, flush</a:t>
            </a:r>
          </a:p>
          <a:p>
            <a:pPr lvl="2" eaLnBrk="1" hangingPunct="1">
              <a:buFont typeface="Wingdings 2" charset="0"/>
              <a:buNone/>
            </a:pPr>
            <a:endParaRPr lang="en-US">
              <a:latin typeface="Georgia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How are they placed?</a:t>
            </a:r>
            <a:br>
              <a:rPr lang="en-US" dirty="0" smtClean="0">
                <a:ea typeface="+mj-ea"/>
              </a:rPr>
            </a:br>
            <a:r>
              <a:rPr lang="en-US" dirty="0" err="1" smtClean="0">
                <a:ea typeface="+mj-ea"/>
              </a:rPr>
              <a:t>Jejunostomy</a:t>
            </a:r>
            <a:r>
              <a:rPr lang="en-US" dirty="0" smtClean="0">
                <a:ea typeface="+mj-ea"/>
              </a:rPr>
              <a:t> tube</a:t>
            </a:r>
            <a:endParaRPr lang="en-US" dirty="0" smtClean="0">
              <a:solidFill>
                <a:srgbClr val="7B9899"/>
              </a:solidFill>
              <a:ea typeface="+mj-ea"/>
            </a:endParaRPr>
          </a:p>
        </p:txBody>
      </p:sp>
      <p:sp>
        <p:nvSpPr>
          <p:cNvPr id="25603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>
              <a:buFont typeface="Wingdings 2" charset="0"/>
              <a:buNone/>
            </a:pPr>
            <a:endParaRPr lang="en-US">
              <a:latin typeface="Georgia" charset="0"/>
            </a:endParaRPr>
          </a:p>
          <a:p>
            <a:pPr eaLnBrk="1" hangingPunct="1"/>
            <a:r>
              <a:rPr lang="en-US">
                <a:latin typeface="Georgia" charset="0"/>
              </a:rPr>
              <a:t>Placed directly into the jejunum</a:t>
            </a:r>
          </a:p>
          <a:p>
            <a:pPr eaLnBrk="1" hangingPunct="1"/>
            <a:r>
              <a:rPr lang="en-US">
                <a:latin typeface="Georgia" charset="0"/>
              </a:rPr>
              <a:t>Surgical procedure</a:t>
            </a:r>
          </a:p>
          <a:p>
            <a:pPr eaLnBrk="1" hangingPunct="1"/>
            <a:r>
              <a:rPr lang="en-US">
                <a:latin typeface="Georgia" charset="0"/>
              </a:rPr>
              <a:t>Placed when a child’s probability of tolerating gastrostomy feeds is unlikely </a:t>
            </a:r>
          </a:p>
          <a:p>
            <a:pPr eaLnBrk="1" hangingPunct="1"/>
            <a:endParaRPr lang="en-US">
              <a:latin typeface="Georgia" charset="0"/>
            </a:endParaRPr>
          </a:p>
        </p:txBody>
      </p:sp>
      <p:pic>
        <p:nvPicPr>
          <p:cNvPr id="25604" name="irc_mi" descr="Image result for jejunostomy tub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495800"/>
            <a:ext cx="21050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Stack of books design template">
  <a:themeElements>
    <a:clrScheme name="Stack of books design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ck of books design template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ck of books desig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ck of books desig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ck of books desig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ck of books desig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ck of books desig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ck of books desig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ck of books desig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ck of books desig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ck of books desig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ck of books desig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ck of books desig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ck of books desig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747</TotalTime>
  <Words>1277</Words>
  <Application>Microsoft Macintosh PowerPoint</Application>
  <PresentationFormat>On-screen Show (4:3)</PresentationFormat>
  <Paragraphs>225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43" baseType="lpstr">
      <vt:lpstr>Arial</vt:lpstr>
      <vt:lpstr>Century Gothic</vt:lpstr>
      <vt:lpstr>Calibri</vt:lpstr>
      <vt:lpstr>Georgia</vt:lpstr>
      <vt:lpstr>Wingdings 2</vt:lpstr>
      <vt:lpstr>Wingdings</vt:lpstr>
      <vt:lpstr>Wingdings 3</vt:lpstr>
      <vt:lpstr>Verdana</vt:lpstr>
      <vt:lpstr>Stack of books design template</vt:lpstr>
      <vt:lpstr>Civic</vt:lpstr>
      <vt:lpstr>PowerPoint Presentation</vt:lpstr>
      <vt:lpstr>Types of tubes</vt:lpstr>
      <vt:lpstr>Where does it go?</vt:lpstr>
      <vt:lpstr>Naso gastric tube</vt:lpstr>
      <vt:lpstr>                          How are they placed?  Gastrostomy tube:  </vt:lpstr>
      <vt:lpstr>Gastrostomy placement </vt:lpstr>
      <vt:lpstr>How are they placed?  Gastrojejunal</vt:lpstr>
      <vt:lpstr>How are they placed?   Gastro-Jejunostomy tube</vt:lpstr>
      <vt:lpstr>How are they placed? Jejunostomy tube</vt:lpstr>
      <vt:lpstr> Long VS Button</vt:lpstr>
      <vt:lpstr>  Nursing cares to think about with all tubes</vt:lpstr>
      <vt:lpstr>  Nursing cares to think about with all tubes</vt:lpstr>
      <vt:lpstr>  Nursing cares to think about with all tubes</vt:lpstr>
      <vt:lpstr> open to air OR split gauze? </vt:lpstr>
      <vt:lpstr>Giving meds though a enteral tube</vt:lpstr>
      <vt:lpstr>Gastrojejunostomy OR Jejunostomy tube</vt:lpstr>
      <vt:lpstr>Giving meds though a enteral tube</vt:lpstr>
      <vt:lpstr>How to care for the site</vt:lpstr>
      <vt:lpstr>Stabilization of the tube</vt:lpstr>
      <vt:lpstr>Feeding techniques</vt:lpstr>
      <vt:lpstr>Feeding techniques</vt:lpstr>
      <vt:lpstr>Venting?   Gravity?</vt:lpstr>
      <vt:lpstr>Residual?</vt:lpstr>
      <vt:lpstr>Cecostomy tube</vt:lpstr>
      <vt:lpstr>Where should they be?</vt:lpstr>
      <vt:lpstr>Trouble shooting</vt:lpstr>
      <vt:lpstr>Trouble shooting</vt:lpstr>
      <vt:lpstr>Trouble shooting</vt:lpstr>
      <vt:lpstr>What’s the problem? What’s your nursing intervention?</vt:lpstr>
      <vt:lpstr>What’s the problem? What’s your nursing intervention?</vt:lpstr>
      <vt:lpstr>What’s the problem? What’s your nursing intervention?</vt:lpstr>
      <vt:lpstr>What’s the problem? What’s your nursing intervention?</vt:lpstr>
      <vt:lpstr>Where do I find info?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Kliebensten, Martha</dc:creator>
  <cp:lastModifiedBy>Children's Hospital &amp; Health System</cp:lastModifiedBy>
  <cp:revision>92</cp:revision>
  <cp:lastPrinted>2018-02-18T15:28:48Z</cp:lastPrinted>
  <dcterms:created xsi:type="dcterms:W3CDTF">1601-01-01T00:00:00Z</dcterms:created>
  <dcterms:modified xsi:type="dcterms:W3CDTF">2020-03-12T19:30:56Z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