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Default Extension="wdp" ContentType="image/vnd.ms-photo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wma" ContentType="audio/x-ms-wma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8" r:id="rId1"/>
  </p:sldMasterIdLst>
  <p:notesMasterIdLst>
    <p:notesMasterId r:id="rId49"/>
  </p:notesMasterIdLst>
  <p:handoutMasterIdLst>
    <p:handoutMasterId r:id="rId50"/>
  </p:handoutMasterIdLst>
  <p:sldIdLst>
    <p:sldId id="360" r:id="rId2"/>
    <p:sldId id="347" r:id="rId3"/>
    <p:sldId id="348" r:id="rId4"/>
    <p:sldId id="257" r:id="rId5"/>
    <p:sldId id="369" r:id="rId6"/>
    <p:sldId id="355" r:id="rId7"/>
    <p:sldId id="356" r:id="rId8"/>
    <p:sldId id="357" r:id="rId9"/>
    <p:sldId id="260" r:id="rId10"/>
    <p:sldId id="273" r:id="rId11"/>
    <p:sldId id="261" r:id="rId12"/>
    <p:sldId id="274" r:id="rId13"/>
    <p:sldId id="275" r:id="rId14"/>
    <p:sldId id="276" r:id="rId15"/>
    <p:sldId id="277" r:id="rId16"/>
    <p:sldId id="264" r:id="rId17"/>
    <p:sldId id="278" r:id="rId18"/>
    <p:sldId id="265" r:id="rId19"/>
    <p:sldId id="279" r:id="rId20"/>
    <p:sldId id="287" r:id="rId21"/>
    <p:sldId id="289" r:id="rId22"/>
    <p:sldId id="293" r:id="rId23"/>
    <p:sldId id="296" r:id="rId24"/>
    <p:sldId id="297" r:id="rId25"/>
    <p:sldId id="298" r:id="rId26"/>
    <p:sldId id="266" r:id="rId27"/>
    <p:sldId id="300" r:id="rId28"/>
    <p:sldId id="301" r:id="rId29"/>
    <p:sldId id="302" r:id="rId30"/>
    <p:sldId id="307" r:id="rId31"/>
    <p:sldId id="306" r:id="rId32"/>
    <p:sldId id="358" r:id="rId33"/>
    <p:sldId id="308" r:id="rId34"/>
    <p:sldId id="310" r:id="rId35"/>
    <p:sldId id="311" r:id="rId36"/>
    <p:sldId id="359" r:id="rId37"/>
    <p:sldId id="312" r:id="rId38"/>
    <p:sldId id="313" r:id="rId39"/>
    <p:sldId id="315" r:id="rId40"/>
    <p:sldId id="316" r:id="rId41"/>
    <p:sldId id="318" r:id="rId42"/>
    <p:sldId id="319" r:id="rId43"/>
    <p:sldId id="321" r:id="rId44"/>
    <p:sldId id="267" r:id="rId45"/>
    <p:sldId id="366" r:id="rId46"/>
    <p:sldId id="367" r:id="rId47"/>
    <p:sldId id="368" r:id="rId48"/>
  </p:sldIdLst>
  <p:sldSz cx="9144000" cy="6858000" type="screen4x3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960">
          <p15:clr>
            <a:srgbClr val="A4A3A4"/>
          </p15:clr>
        </p15:guide>
        <p15:guide id="2" orient="horz" pos="4032">
          <p15:clr>
            <a:srgbClr val="A4A3A4"/>
          </p15:clr>
        </p15:guide>
        <p15:guide id="3" orient="horz" pos="288">
          <p15:clr>
            <a:srgbClr val="A4A3A4"/>
          </p15:clr>
        </p15:guide>
        <p15:guide id="4" orient="horz" pos="1056">
          <p15:clr>
            <a:srgbClr val="A4A3A4"/>
          </p15:clr>
        </p15:guide>
        <p15:guide id="5" pos="432">
          <p15:clr>
            <a:srgbClr val="A4A3A4"/>
          </p15:clr>
        </p15:guide>
        <p15:guide id="6" pos="5328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960"/>
        <p:guide orient="horz" pos="4032"/>
        <p:guide orient="horz" pos="288"/>
        <p:guide orient="horz" pos="1056"/>
        <p:guide pos="432"/>
        <p:guide pos="5328"/>
      </p:guideLst>
    </p:cSldViewPr>
  </p:slideViewPr>
  <p:outlineViewPr>
    <p:cViewPr>
      <p:scale>
        <a:sx n="33" d="100"/>
        <a:sy n="33" d="100"/>
      </p:scale>
      <p:origin x="258" y="3867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552" y="-102"/>
      </p:cViewPr>
      <p:guideLst>
        <p:guide orient="horz" pos="2160"/>
        <p:guide pos="288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37276105-FF49-48E5-86A6-2D2101D80E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452731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514350"/>
            <a:ext cx="7239000" cy="4591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5257800"/>
            <a:ext cx="7315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42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2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8009C2FB-5204-432F-801D-197787F6A5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9067174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73200" y="514350"/>
            <a:ext cx="6121400" cy="4591050"/>
          </a:xfrm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097474-010A-482C-A022-538E849317AE}" type="slidenum">
              <a:rPr lang="en-US" altLang="en-US" sz="1200"/>
              <a:pPr/>
              <a:t>2</a:t>
            </a:fld>
            <a:endParaRPr lang="en-US" altLang="en-US" sz="1200"/>
          </a:p>
        </p:txBody>
      </p:sp>
    </p:spTree>
    <p:extLst>
      <p:ext uri="{BB962C8B-B14F-4D97-AF65-F5344CB8AC3E}">
        <p14:creationId xmlns="" xmlns:p14="http://schemas.microsoft.com/office/powerpoint/2010/main" val="2457809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73200" y="514350"/>
            <a:ext cx="6121400" cy="4591050"/>
          </a:xfrm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81873BF8-001D-4F65-A6DE-A6A018C65CEC}" type="slidenum">
              <a:rPr lang="en-US" altLang="en-US" sz="1200"/>
              <a:pPr/>
              <a:t>13</a:t>
            </a:fld>
            <a:endParaRPr lang="en-US" altLang="en-US" sz="1200"/>
          </a:p>
        </p:txBody>
      </p:sp>
    </p:spTree>
    <p:extLst>
      <p:ext uri="{BB962C8B-B14F-4D97-AF65-F5344CB8AC3E}">
        <p14:creationId xmlns="" xmlns:p14="http://schemas.microsoft.com/office/powerpoint/2010/main" val="1783530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73200" y="514350"/>
            <a:ext cx="6121400" cy="4591050"/>
          </a:xfrm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E34AFB6-CFD8-42D4-B448-4453AEF17DDE}" type="slidenum">
              <a:rPr lang="en-US" altLang="en-US" sz="1200"/>
              <a:pPr/>
              <a:t>14</a:t>
            </a:fld>
            <a:endParaRPr lang="en-US" altLang="en-US" sz="1200"/>
          </a:p>
        </p:txBody>
      </p:sp>
    </p:spTree>
    <p:extLst>
      <p:ext uri="{BB962C8B-B14F-4D97-AF65-F5344CB8AC3E}">
        <p14:creationId xmlns="" xmlns:p14="http://schemas.microsoft.com/office/powerpoint/2010/main" val="22504425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73200" y="514350"/>
            <a:ext cx="6121400" cy="4591050"/>
          </a:xfrm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36F541BC-BFDD-4726-B0B3-F3F9DAA8907B}" type="slidenum">
              <a:rPr lang="en-US" altLang="en-US" sz="1200"/>
              <a:pPr/>
              <a:t>15</a:t>
            </a:fld>
            <a:endParaRPr lang="en-US" altLang="en-US" sz="1200"/>
          </a:p>
        </p:txBody>
      </p:sp>
    </p:spTree>
    <p:extLst>
      <p:ext uri="{BB962C8B-B14F-4D97-AF65-F5344CB8AC3E}">
        <p14:creationId xmlns="" xmlns:p14="http://schemas.microsoft.com/office/powerpoint/2010/main" val="6503627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73200" y="514350"/>
            <a:ext cx="6121400" cy="4591050"/>
          </a:xfrm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69FC8FFF-B36E-40CE-A72B-0BC7CF8CA220}" type="slidenum">
              <a:rPr lang="en-US" altLang="en-US" sz="1200"/>
              <a:pPr/>
              <a:t>16</a:t>
            </a:fld>
            <a:endParaRPr lang="en-US" altLang="en-US" sz="1200"/>
          </a:p>
        </p:txBody>
      </p:sp>
    </p:spTree>
    <p:extLst>
      <p:ext uri="{BB962C8B-B14F-4D97-AF65-F5344CB8AC3E}">
        <p14:creationId xmlns="" xmlns:p14="http://schemas.microsoft.com/office/powerpoint/2010/main" val="34872599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73200" y="514350"/>
            <a:ext cx="6121400" cy="4591050"/>
          </a:xfrm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B77F6467-EB01-4948-9199-4B477FB4293F}" type="slidenum">
              <a:rPr lang="en-US" altLang="en-US" sz="1200"/>
              <a:pPr/>
              <a:t>17</a:t>
            </a:fld>
            <a:endParaRPr lang="en-US" altLang="en-US" sz="1200"/>
          </a:p>
        </p:txBody>
      </p:sp>
    </p:spTree>
    <p:extLst>
      <p:ext uri="{BB962C8B-B14F-4D97-AF65-F5344CB8AC3E}">
        <p14:creationId xmlns="" xmlns:p14="http://schemas.microsoft.com/office/powerpoint/2010/main" val="24592142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73200" y="514350"/>
            <a:ext cx="6121400" cy="4591050"/>
          </a:xfrm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4D7E4C9B-5966-4449-A9B7-0BC1F9ED1C01}" type="slidenum">
              <a:rPr lang="en-US" altLang="en-US" sz="1200"/>
              <a:pPr/>
              <a:t>18</a:t>
            </a:fld>
            <a:endParaRPr lang="en-US" altLang="en-US" sz="1200"/>
          </a:p>
        </p:txBody>
      </p:sp>
    </p:spTree>
    <p:extLst>
      <p:ext uri="{BB962C8B-B14F-4D97-AF65-F5344CB8AC3E}">
        <p14:creationId xmlns="" xmlns:p14="http://schemas.microsoft.com/office/powerpoint/2010/main" val="5383664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73200" y="514350"/>
            <a:ext cx="6121400" cy="4591050"/>
          </a:xfrm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BC5C5A34-8F7B-4D54-9057-18AD6A740499}" type="slidenum">
              <a:rPr lang="en-US" altLang="en-US" sz="1200"/>
              <a:pPr/>
              <a:t>19</a:t>
            </a:fld>
            <a:endParaRPr lang="en-US" altLang="en-US" sz="1200"/>
          </a:p>
        </p:txBody>
      </p:sp>
    </p:spTree>
    <p:extLst>
      <p:ext uri="{BB962C8B-B14F-4D97-AF65-F5344CB8AC3E}">
        <p14:creationId xmlns="" xmlns:p14="http://schemas.microsoft.com/office/powerpoint/2010/main" val="195428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73200" y="514350"/>
            <a:ext cx="6121400" cy="4591050"/>
          </a:xfrm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F6E3C81B-D42E-4B7D-BF53-75050D45AC67}" type="slidenum">
              <a:rPr lang="en-US" altLang="en-US" sz="1200"/>
              <a:pPr/>
              <a:t>20</a:t>
            </a:fld>
            <a:endParaRPr lang="en-US" altLang="en-US" sz="1200"/>
          </a:p>
        </p:txBody>
      </p:sp>
    </p:spTree>
    <p:extLst>
      <p:ext uri="{BB962C8B-B14F-4D97-AF65-F5344CB8AC3E}">
        <p14:creationId xmlns="" xmlns:p14="http://schemas.microsoft.com/office/powerpoint/2010/main" val="17920874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73200" y="514350"/>
            <a:ext cx="6121400" cy="4591050"/>
          </a:xfrm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E1E8C343-9AA0-4CAF-B0AF-19CC963A01E8}" type="slidenum">
              <a:rPr lang="en-US" altLang="en-US" sz="1200"/>
              <a:pPr/>
              <a:t>21</a:t>
            </a:fld>
            <a:endParaRPr lang="en-US" altLang="en-US" sz="1200"/>
          </a:p>
        </p:txBody>
      </p:sp>
    </p:spTree>
    <p:extLst>
      <p:ext uri="{BB962C8B-B14F-4D97-AF65-F5344CB8AC3E}">
        <p14:creationId xmlns="" xmlns:p14="http://schemas.microsoft.com/office/powerpoint/2010/main" val="26395829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73200" y="514350"/>
            <a:ext cx="6121400" cy="4591050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18AF5DDD-2B85-47E9-8178-DBE2A9883D8B}" type="slidenum">
              <a:rPr lang="en-US" altLang="en-US" sz="1200"/>
              <a:pPr/>
              <a:t>22</a:t>
            </a:fld>
            <a:endParaRPr lang="en-US" altLang="en-US" sz="1200"/>
          </a:p>
        </p:txBody>
      </p:sp>
    </p:spTree>
    <p:extLst>
      <p:ext uri="{BB962C8B-B14F-4D97-AF65-F5344CB8AC3E}">
        <p14:creationId xmlns="" xmlns:p14="http://schemas.microsoft.com/office/powerpoint/2010/main" val="3509192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73200" y="514350"/>
            <a:ext cx="6121400" cy="4591050"/>
          </a:xfrm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9D1C50C4-41BA-435C-885D-CFFEB334ADD4}" type="slidenum">
              <a:rPr lang="en-US" altLang="en-US" sz="1200"/>
              <a:pPr/>
              <a:t>3</a:t>
            </a:fld>
            <a:endParaRPr lang="en-US" altLang="en-US" sz="1200"/>
          </a:p>
        </p:txBody>
      </p:sp>
    </p:spTree>
    <p:extLst>
      <p:ext uri="{BB962C8B-B14F-4D97-AF65-F5344CB8AC3E}">
        <p14:creationId xmlns="" xmlns:p14="http://schemas.microsoft.com/office/powerpoint/2010/main" val="7497818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73200" y="514350"/>
            <a:ext cx="6121400" cy="4591050"/>
          </a:xfrm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C06980A-E053-453E-967E-C27B1F6C614A}" type="slidenum">
              <a:rPr lang="en-US" altLang="en-US" sz="1200"/>
              <a:pPr/>
              <a:t>23</a:t>
            </a:fld>
            <a:endParaRPr lang="en-US" altLang="en-US" sz="1200"/>
          </a:p>
        </p:txBody>
      </p:sp>
    </p:spTree>
    <p:extLst>
      <p:ext uri="{BB962C8B-B14F-4D97-AF65-F5344CB8AC3E}">
        <p14:creationId xmlns="" xmlns:p14="http://schemas.microsoft.com/office/powerpoint/2010/main" val="29253047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73200" y="514350"/>
            <a:ext cx="6121400" cy="4591050"/>
          </a:xfrm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4DEE8D8-B48C-4B18-897C-F30A6A648DA5}" type="slidenum">
              <a:rPr lang="en-US" altLang="en-US" sz="1200"/>
              <a:pPr/>
              <a:t>24</a:t>
            </a:fld>
            <a:endParaRPr lang="en-US" altLang="en-US" sz="1200"/>
          </a:p>
        </p:txBody>
      </p:sp>
    </p:spTree>
    <p:extLst>
      <p:ext uri="{BB962C8B-B14F-4D97-AF65-F5344CB8AC3E}">
        <p14:creationId xmlns="" xmlns:p14="http://schemas.microsoft.com/office/powerpoint/2010/main" val="32288164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73200" y="514350"/>
            <a:ext cx="6121400" cy="4591050"/>
          </a:xfrm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B73CFF22-2B94-4274-9244-9BEB25CF13BA}" type="slidenum">
              <a:rPr lang="en-US" altLang="en-US" sz="1200"/>
              <a:pPr/>
              <a:t>25</a:t>
            </a:fld>
            <a:endParaRPr lang="en-US" altLang="en-US" sz="1200"/>
          </a:p>
        </p:txBody>
      </p:sp>
    </p:spTree>
    <p:extLst>
      <p:ext uri="{BB962C8B-B14F-4D97-AF65-F5344CB8AC3E}">
        <p14:creationId xmlns="" xmlns:p14="http://schemas.microsoft.com/office/powerpoint/2010/main" val="19005383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73200" y="514350"/>
            <a:ext cx="6121400" cy="4591050"/>
          </a:xfrm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2C650B58-B243-41F3-A559-1533B6439753}" type="slidenum">
              <a:rPr lang="en-US" altLang="en-US" sz="1200"/>
              <a:pPr/>
              <a:t>26</a:t>
            </a:fld>
            <a:endParaRPr lang="en-US" altLang="en-US" sz="1200"/>
          </a:p>
        </p:txBody>
      </p:sp>
    </p:spTree>
    <p:extLst>
      <p:ext uri="{BB962C8B-B14F-4D97-AF65-F5344CB8AC3E}">
        <p14:creationId xmlns="" xmlns:p14="http://schemas.microsoft.com/office/powerpoint/2010/main" val="40256560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73200" y="514350"/>
            <a:ext cx="6121400" cy="4591050"/>
          </a:xfrm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374473D9-9699-402E-99A6-C61A1718ECF2}" type="slidenum">
              <a:rPr lang="en-US" altLang="en-US" sz="1200"/>
              <a:pPr/>
              <a:t>27</a:t>
            </a:fld>
            <a:endParaRPr lang="en-US" altLang="en-US" sz="1200"/>
          </a:p>
        </p:txBody>
      </p:sp>
    </p:spTree>
    <p:extLst>
      <p:ext uri="{BB962C8B-B14F-4D97-AF65-F5344CB8AC3E}">
        <p14:creationId xmlns="" xmlns:p14="http://schemas.microsoft.com/office/powerpoint/2010/main" val="5778923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73200" y="514350"/>
            <a:ext cx="6121400" cy="4591050"/>
          </a:xfrm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2CB47F37-7E7E-4C8F-960E-45530D5F6901}" type="slidenum">
              <a:rPr lang="en-US" altLang="en-US" sz="1200"/>
              <a:pPr/>
              <a:t>28</a:t>
            </a:fld>
            <a:endParaRPr lang="en-US" altLang="en-US" sz="1200"/>
          </a:p>
        </p:txBody>
      </p:sp>
    </p:spTree>
    <p:extLst>
      <p:ext uri="{BB962C8B-B14F-4D97-AF65-F5344CB8AC3E}">
        <p14:creationId xmlns="" xmlns:p14="http://schemas.microsoft.com/office/powerpoint/2010/main" val="19959739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73200" y="514350"/>
            <a:ext cx="6121400" cy="4591050"/>
          </a:xfrm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81D4CE19-FB9C-4DF6-9C0D-EE2282174FD0}" type="slidenum">
              <a:rPr lang="en-US" altLang="en-US" sz="1200"/>
              <a:pPr/>
              <a:t>29</a:t>
            </a:fld>
            <a:endParaRPr lang="en-US" altLang="en-US" sz="1200"/>
          </a:p>
        </p:txBody>
      </p:sp>
    </p:spTree>
    <p:extLst>
      <p:ext uri="{BB962C8B-B14F-4D97-AF65-F5344CB8AC3E}">
        <p14:creationId xmlns="" xmlns:p14="http://schemas.microsoft.com/office/powerpoint/2010/main" val="15156919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73200" y="514350"/>
            <a:ext cx="6121400" cy="4591050"/>
          </a:xfrm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7A0A378-8047-4945-8867-8988DDCA7A62}" type="slidenum">
              <a:rPr lang="en-US" altLang="en-US" sz="1200"/>
              <a:pPr/>
              <a:t>30</a:t>
            </a:fld>
            <a:endParaRPr lang="en-US" altLang="en-US" sz="1200"/>
          </a:p>
        </p:txBody>
      </p:sp>
    </p:spTree>
    <p:extLst>
      <p:ext uri="{BB962C8B-B14F-4D97-AF65-F5344CB8AC3E}">
        <p14:creationId xmlns="" xmlns:p14="http://schemas.microsoft.com/office/powerpoint/2010/main" val="322311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73200" y="514350"/>
            <a:ext cx="6121400" cy="4591050"/>
          </a:xfrm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02D1886-F6EC-45CC-AAD5-FCDDAA5383EA}" type="slidenum">
              <a:rPr lang="en-US" altLang="en-US" sz="1200"/>
              <a:pPr/>
              <a:t>31</a:t>
            </a:fld>
            <a:endParaRPr lang="en-US" altLang="en-US" sz="1200"/>
          </a:p>
        </p:txBody>
      </p:sp>
    </p:spTree>
    <p:extLst>
      <p:ext uri="{BB962C8B-B14F-4D97-AF65-F5344CB8AC3E}">
        <p14:creationId xmlns="" xmlns:p14="http://schemas.microsoft.com/office/powerpoint/2010/main" val="28636911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73200" y="514350"/>
            <a:ext cx="6121400" cy="4591050"/>
          </a:xfrm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148A9609-FBCC-4C30-8425-A2367E231B07}" type="slidenum">
              <a:rPr lang="en-US" altLang="en-US" sz="1200"/>
              <a:pPr/>
              <a:t>33</a:t>
            </a:fld>
            <a:endParaRPr lang="en-US" altLang="en-US" sz="1200"/>
          </a:p>
        </p:txBody>
      </p:sp>
    </p:spTree>
    <p:extLst>
      <p:ext uri="{BB962C8B-B14F-4D97-AF65-F5344CB8AC3E}">
        <p14:creationId xmlns="" xmlns:p14="http://schemas.microsoft.com/office/powerpoint/2010/main" val="1495492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73200" y="514350"/>
            <a:ext cx="6121400" cy="4591050"/>
          </a:xfrm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9799A1B6-5645-44D2-AA87-2F395CB99641}" type="slidenum">
              <a:rPr lang="en-US" altLang="en-US" sz="1200"/>
              <a:pPr/>
              <a:t>4</a:t>
            </a:fld>
            <a:endParaRPr lang="en-US" altLang="en-US" sz="1200"/>
          </a:p>
        </p:txBody>
      </p:sp>
    </p:spTree>
    <p:extLst>
      <p:ext uri="{BB962C8B-B14F-4D97-AF65-F5344CB8AC3E}">
        <p14:creationId xmlns="" xmlns:p14="http://schemas.microsoft.com/office/powerpoint/2010/main" val="14407896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73200" y="514350"/>
            <a:ext cx="6121400" cy="4591050"/>
          </a:xfrm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FEAEEE2F-5F5E-4D08-BCBC-F7A4FFEEDCAF}" type="slidenum">
              <a:rPr lang="en-US" altLang="en-US" sz="1200"/>
              <a:pPr/>
              <a:t>34</a:t>
            </a:fld>
            <a:endParaRPr lang="en-US" altLang="en-US" sz="1200"/>
          </a:p>
        </p:txBody>
      </p:sp>
    </p:spTree>
    <p:extLst>
      <p:ext uri="{BB962C8B-B14F-4D97-AF65-F5344CB8AC3E}">
        <p14:creationId xmlns="" xmlns:p14="http://schemas.microsoft.com/office/powerpoint/2010/main" val="4621834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73200" y="514350"/>
            <a:ext cx="6121400" cy="4591050"/>
          </a:xfrm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013FD9E1-1609-4176-BADF-3F3B382585A1}" type="slidenum">
              <a:rPr lang="en-US" altLang="en-US" sz="1200"/>
              <a:pPr/>
              <a:t>35</a:t>
            </a:fld>
            <a:endParaRPr lang="en-US" altLang="en-US" sz="1200"/>
          </a:p>
        </p:txBody>
      </p:sp>
    </p:spTree>
    <p:extLst>
      <p:ext uri="{BB962C8B-B14F-4D97-AF65-F5344CB8AC3E}">
        <p14:creationId xmlns="" xmlns:p14="http://schemas.microsoft.com/office/powerpoint/2010/main" val="29364016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73200" y="514350"/>
            <a:ext cx="6121400" cy="4591050"/>
          </a:xfrm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8D5F8C3D-EBC2-41EE-B508-808F5C3896DC}" type="slidenum">
              <a:rPr lang="en-US" altLang="en-US" sz="1200"/>
              <a:pPr/>
              <a:t>37</a:t>
            </a:fld>
            <a:endParaRPr lang="en-US" altLang="en-US" sz="1200"/>
          </a:p>
        </p:txBody>
      </p:sp>
    </p:spTree>
    <p:extLst>
      <p:ext uri="{BB962C8B-B14F-4D97-AF65-F5344CB8AC3E}">
        <p14:creationId xmlns="" xmlns:p14="http://schemas.microsoft.com/office/powerpoint/2010/main" val="36022927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73200" y="514350"/>
            <a:ext cx="6121400" cy="4591050"/>
          </a:xfrm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63583E49-D54B-4013-900F-E40934E4013A}" type="slidenum">
              <a:rPr lang="en-US" altLang="en-US" sz="1200"/>
              <a:pPr/>
              <a:t>38</a:t>
            </a:fld>
            <a:endParaRPr lang="en-US" altLang="en-US" sz="1200"/>
          </a:p>
        </p:txBody>
      </p:sp>
    </p:spTree>
    <p:extLst>
      <p:ext uri="{BB962C8B-B14F-4D97-AF65-F5344CB8AC3E}">
        <p14:creationId xmlns="" xmlns:p14="http://schemas.microsoft.com/office/powerpoint/2010/main" val="15774933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73200" y="514350"/>
            <a:ext cx="6121400" cy="4591050"/>
          </a:xfrm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Can</a:t>
            </a:r>
            <a:r>
              <a:rPr lang="en-US" altLang="en-US" baseline="0" dirty="0" smtClean="0"/>
              <a:t> you please combine the next 4 slides so they can scroll on where to check reflexes</a:t>
            </a:r>
            <a:endParaRPr lang="en-US" altLang="en-US" dirty="0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36BD5C8-0BFD-4BC8-8934-31C6D7DFA1D9}" type="slidenum">
              <a:rPr lang="en-US" altLang="en-US" sz="1200"/>
              <a:pPr/>
              <a:t>39</a:t>
            </a:fld>
            <a:endParaRPr lang="en-US" altLang="en-US" sz="1200"/>
          </a:p>
        </p:txBody>
      </p:sp>
    </p:spTree>
    <p:extLst>
      <p:ext uri="{BB962C8B-B14F-4D97-AF65-F5344CB8AC3E}">
        <p14:creationId xmlns="" xmlns:p14="http://schemas.microsoft.com/office/powerpoint/2010/main" val="19394668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73200" y="514350"/>
            <a:ext cx="6121400" cy="4591050"/>
          </a:xfrm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1CDC2A6-C6F2-4DB1-8A18-E7A2E60E3F01}" type="slidenum">
              <a:rPr lang="en-US" altLang="en-US" sz="1200"/>
              <a:pPr/>
              <a:t>40</a:t>
            </a:fld>
            <a:endParaRPr lang="en-US" altLang="en-US" sz="1200"/>
          </a:p>
        </p:txBody>
      </p:sp>
    </p:spTree>
    <p:extLst>
      <p:ext uri="{BB962C8B-B14F-4D97-AF65-F5344CB8AC3E}">
        <p14:creationId xmlns="" xmlns:p14="http://schemas.microsoft.com/office/powerpoint/2010/main" val="35422105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73200" y="514350"/>
            <a:ext cx="6121400" cy="4591050"/>
          </a:xfrm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361D9319-0F0F-491B-B8FA-980EE0D66C6F}" type="slidenum">
              <a:rPr lang="en-US" altLang="en-US" sz="1200"/>
              <a:pPr/>
              <a:t>41</a:t>
            </a:fld>
            <a:endParaRPr lang="en-US" altLang="en-US" sz="1200"/>
          </a:p>
        </p:txBody>
      </p:sp>
    </p:spTree>
    <p:extLst>
      <p:ext uri="{BB962C8B-B14F-4D97-AF65-F5344CB8AC3E}">
        <p14:creationId xmlns="" xmlns:p14="http://schemas.microsoft.com/office/powerpoint/2010/main" val="7747858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73200" y="514350"/>
            <a:ext cx="6121400" cy="4591050"/>
          </a:xfrm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16586EA2-2A1F-41B8-99F6-C9F9249A955B}" type="slidenum">
              <a:rPr lang="en-US" altLang="en-US" sz="1200"/>
              <a:pPr/>
              <a:t>42</a:t>
            </a:fld>
            <a:endParaRPr lang="en-US" altLang="en-US" sz="1200"/>
          </a:p>
        </p:txBody>
      </p:sp>
    </p:spTree>
    <p:extLst>
      <p:ext uri="{BB962C8B-B14F-4D97-AF65-F5344CB8AC3E}">
        <p14:creationId xmlns="" xmlns:p14="http://schemas.microsoft.com/office/powerpoint/2010/main" val="359939115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73200" y="514350"/>
            <a:ext cx="6121400" cy="4591050"/>
          </a:xfrm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59A6A0E-B107-4530-905E-CBCB333CBC03}" type="slidenum">
              <a:rPr lang="en-US" altLang="en-US" sz="1200"/>
              <a:pPr/>
              <a:t>43</a:t>
            </a:fld>
            <a:endParaRPr lang="en-US" altLang="en-US" sz="1200"/>
          </a:p>
        </p:txBody>
      </p:sp>
    </p:spTree>
    <p:extLst>
      <p:ext uri="{BB962C8B-B14F-4D97-AF65-F5344CB8AC3E}">
        <p14:creationId xmlns="" xmlns:p14="http://schemas.microsoft.com/office/powerpoint/2010/main" val="31681869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73200" y="514350"/>
            <a:ext cx="6121400" cy="4591050"/>
          </a:xfrm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9DC476E-259D-46EB-9C90-1517C8B05B49}" type="slidenum">
              <a:rPr lang="en-US" altLang="en-US" sz="1200"/>
              <a:pPr/>
              <a:t>44</a:t>
            </a:fld>
            <a:endParaRPr lang="en-US" altLang="en-US" sz="1200"/>
          </a:p>
        </p:txBody>
      </p:sp>
    </p:spTree>
    <p:extLst>
      <p:ext uri="{BB962C8B-B14F-4D97-AF65-F5344CB8AC3E}">
        <p14:creationId xmlns="" xmlns:p14="http://schemas.microsoft.com/office/powerpoint/2010/main" val="1907698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73200" y="514350"/>
            <a:ext cx="6121400" cy="4591050"/>
          </a:xfrm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9B8B644-D2E7-4BDA-BAAA-469D37045408}" type="slidenum">
              <a:rPr lang="en-US" altLang="en-US" sz="1200"/>
              <a:pPr/>
              <a:t>5</a:t>
            </a:fld>
            <a:endParaRPr lang="en-US" altLang="en-US" sz="1200"/>
          </a:p>
        </p:txBody>
      </p:sp>
    </p:spTree>
    <p:extLst>
      <p:ext uri="{BB962C8B-B14F-4D97-AF65-F5344CB8AC3E}">
        <p14:creationId xmlns="" xmlns:p14="http://schemas.microsoft.com/office/powerpoint/2010/main" val="2008829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73200" y="514350"/>
            <a:ext cx="6121400" cy="4591050"/>
          </a:xfrm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lvl="1"/>
            <a:r>
              <a:rPr lang="en-US" altLang="en-US" smtClean="0">
                <a:latin typeface="Arial" panose="020B0604020202020204" pitchFamily="34" charset="0"/>
              </a:rPr>
              <a:t>—labs—cholesterol, urinalysis-for eg. ketones?</a:t>
            </a:r>
          </a:p>
          <a:p>
            <a:endParaRPr lang="en-US" alt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CD3A3F9-227D-4C4C-859F-2BDA5825A294}" type="slidenum">
              <a:rPr lang="en-US" altLang="en-US" sz="1200"/>
              <a:pPr/>
              <a:t>8</a:t>
            </a:fld>
            <a:endParaRPr lang="en-US" altLang="en-US" sz="1200"/>
          </a:p>
        </p:txBody>
      </p:sp>
    </p:spTree>
    <p:extLst>
      <p:ext uri="{BB962C8B-B14F-4D97-AF65-F5344CB8AC3E}">
        <p14:creationId xmlns="" xmlns:p14="http://schemas.microsoft.com/office/powerpoint/2010/main" val="2695752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73200" y="514350"/>
            <a:ext cx="6121400" cy="4591050"/>
          </a:xfrm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0F5FC08A-9445-434E-B2F2-74858860E3B9}" type="slidenum">
              <a:rPr lang="en-US" altLang="en-US" sz="1200"/>
              <a:pPr/>
              <a:t>9</a:t>
            </a:fld>
            <a:endParaRPr lang="en-US" altLang="en-US" sz="1200"/>
          </a:p>
        </p:txBody>
      </p:sp>
    </p:spTree>
    <p:extLst>
      <p:ext uri="{BB962C8B-B14F-4D97-AF65-F5344CB8AC3E}">
        <p14:creationId xmlns="" xmlns:p14="http://schemas.microsoft.com/office/powerpoint/2010/main" val="1303331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73200" y="514350"/>
            <a:ext cx="6121400" cy="4591050"/>
          </a:xfrm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E5F62B11-CB67-4DA9-BB7D-281E906F4AA3}" type="slidenum">
              <a:rPr lang="en-US" altLang="en-US" sz="1200"/>
              <a:pPr/>
              <a:t>10</a:t>
            </a:fld>
            <a:endParaRPr lang="en-US" altLang="en-US" sz="1200"/>
          </a:p>
        </p:txBody>
      </p:sp>
    </p:spTree>
    <p:extLst>
      <p:ext uri="{BB962C8B-B14F-4D97-AF65-F5344CB8AC3E}">
        <p14:creationId xmlns="" xmlns:p14="http://schemas.microsoft.com/office/powerpoint/2010/main" val="4216249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73200" y="514350"/>
            <a:ext cx="6121400" cy="4591050"/>
          </a:xfrm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8053CBFD-D7B6-487C-B337-F86F59EA2961}" type="slidenum">
              <a:rPr lang="en-US" altLang="en-US" sz="1200"/>
              <a:pPr/>
              <a:t>11</a:t>
            </a:fld>
            <a:endParaRPr lang="en-US" altLang="en-US" sz="1200"/>
          </a:p>
        </p:txBody>
      </p:sp>
    </p:spTree>
    <p:extLst>
      <p:ext uri="{BB962C8B-B14F-4D97-AF65-F5344CB8AC3E}">
        <p14:creationId xmlns="" xmlns:p14="http://schemas.microsoft.com/office/powerpoint/2010/main" val="1039903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73200" y="514350"/>
            <a:ext cx="6121400" cy="4591050"/>
          </a:xfrm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F726D26A-0896-4B3D-9DDC-6B3747C6785B}" type="slidenum">
              <a:rPr lang="en-US" altLang="en-US" sz="1200"/>
              <a:pPr/>
              <a:t>12</a:t>
            </a:fld>
            <a:endParaRPr lang="en-US" altLang="en-US" sz="1200"/>
          </a:p>
        </p:txBody>
      </p:sp>
    </p:spTree>
    <p:extLst>
      <p:ext uri="{BB962C8B-B14F-4D97-AF65-F5344CB8AC3E}">
        <p14:creationId xmlns="" xmlns:p14="http://schemas.microsoft.com/office/powerpoint/2010/main" val="1612958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D-ShadowLon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3484563"/>
            <a:ext cx="6135687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38" y="4664075"/>
            <a:ext cx="76962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9550" y="552450"/>
            <a:ext cx="6172200" cy="2949575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50000">
                <a:schemeClr val="accent1">
                  <a:lumMod val="90000"/>
                  <a:lumOff val="10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1408176" y="3720036"/>
            <a:ext cx="7543800" cy="971272"/>
          </a:xfrm>
          <a:prstGeom prst="rect">
            <a:avLst/>
          </a:prstGeom>
          <a:gradFill>
            <a:gsLst>
              <a:gs pos="0">
                <a:srgbClr val="FFC425">
                  <a:alpha val="58000"/>
                </a:srgbClr>
              </a:gs>
              <a:gs pos="100000">
                <a:srgbClr val="F29E22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670731"/>
            <a:ext cx="5791200" cy="2735501"/>
          </a:xfrm>
        </p:spPr>
        <p:txBody>
          <a:bodyPr>
            <a:noAutofit/>
          </a:bodyPr>
          <a:lstStyle>
            <a:lvl1pPr algn="l"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8483" y="3868741"/>
            <a:ext cx="7315200" cy="7161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37353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09550" y="381000"/>
            <a:ext cx="8759825" cy="1597025"/>
            <a:chOff x="210312" y="381000"/>
            <a:chExt cx="8758473" cy="1596249"/>
          </a:xfrm>
        </p:grpSpPr>
        <p:pic>
          <p:nvPicPr>
            <p:cNvPr id="5" name="Picture 4" descr="HD-ShadowLong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355" y="1742413"/>
              <a:ext cx="8745430" cy="234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210312" y="381000"/>
              <a:ext cx="7409688" cy="13716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90000"/>
                    <a:lumOff val="10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620000" y="381000"/>
              <a:ext cx="1335024" cy="1371600"/>
            </a:xfrm>
            <a:prstGeom prst="rect">
              <a:avLst/>
            </a:prstGeom>
            <a:gradFill>
              <a:gsLst>
                <a:gs pos="0">
                  <a:srgbClr val="FFC425">
                    <a:alpha val="58000"/>
                  </a:srgbClr>
                </a:gs>
                <a:gs pos="100000">
                  <a:srgbClr val="F29E2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956874"/>
            <a:ext cx="8412480" cy="4520125"/>
          </a:xfrm>
        </p:spPr>
        <p:txBody>
          <a:bodyPr>
            <a:normAutofit/>
          </a:bodyPr>
          <a:lstStyle>
            <a:lvl1pPr marL="274320" indent="-27432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200"/>
            </a:lvl1pPr>
            <a:lvl2pPr indent="-274320">
              <a:lnSpc>
                <a:spcPct val="120000"/>
              </a:lnSpc>
              <a:spcBef>
                <a:spcPts val="0"/>
              </a:spcBef>
              <a:defRPr sz="2800"/>
            </a:lvl2pPr>
            <a:lvl3pPr>
              <a:lnSpc>
                <a:spcPct val="120000"/>
              </a:lnSpc>
              <a:spcBef>
                <a:spcPts val="0"/>
              </a:spcBef>
              <a:defRPr sz="2400"/>
            </a:lvl3pPr>
            <a:lvl4pPr>
              <a:lnSpc>
                <a:spcPct val="120000"/>
              </a:lnSpc>
              <a:spcBef>
                <a:spcPts val="0"/>
              </a:spcBef>
              <a:defRPr sz="2000"/>
            </a:lvl4pPr>
            <a:lvl5pPr>
              <a:lnSpc>
                <a:spcPct val="120000"/>
              </a:lnSpc>
              <a:spcBef>
                <a:spcPts val="0"/>
              </a:spcBef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99354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0312" y="1908951"/>
            <a:ext cx="7409688" cy="13716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90000"/>
                  <a:lumOff val="10000"/>
                </a:schemeClr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7620000" y="1908951"/>
            <a:ext cx="1335024" cy="1371600"/>
          </a:xfrm>
          <a:prstGeom prst="rect">
            <a:avLst/>
          </a:prstGeom>
          <a:gradFill>
            <a:gsLst>
              <a:gs pos="0">
                <a:srgbClr val="FFC425">
                  <a:alpha val="58000"/>
                </a:srgbClr>
              </a:gs>
              <a:gs pos="100000">
                <a:srgbClr val="F29E22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9" descr="HD-ShadowLon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3273425"/>
            <a:ext cx="8745537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381000" y="2057400"/>
            <a:ext cx="7086600" cy="1066800"/>
          </a:xfrm>
        </p:spPr>
        <p:txBody>
          <a:bodyPr>
            <a:noAutofit/>
          </a:bodyPr>
          <a:lstStyle>
            <a:lvl1pPr algn="l">
              <a:defRPr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6836725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0312" y="381000"/>
            <a:ext cx="7409688" cy="13716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90000"/>
                  <a:lumOff val="10000"/>
                </a:schemeClr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7620000" y="381000"/>
            <a:ext cx="1335024" cy="1371600"/>
          </a:xfrm>
          <a:prstGeom prst="rect">
            <a:avLst/>
          </a:prstGeom>
          <a:gradFill>
            <a:gsLst>
              <a:gs pos="0">
                <a:srgbClr val="FFC425">
                  <a:alpha val="58000"/>
                </a:srgbClr>
              </a:gs>
              <a:gs pos="100000">
                <a:srgbClr val="F29E22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5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1743075"/>
            <a:ext cx="8745537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1223" y="1919897"/>
            <a:ext cx="4114800" cy="455710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19897"/>
            <a:ext cx="4114800" cy="455710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361223" y="559338"/>
            <a:ext cx="7086600" cy="108093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42550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209550" y="381000"/>
            <a:ext cx="8759825" cy="1597025"/>
            <a:chOff x="210312" y="381000"/>
            <a:chExt cx="8758473" cy="1596249"/>
          </a:xfrm>
        </p:grpSpPr>
        <p:pic>
          <p:nvPicPr>
            <p:cNvPr id="8" name="Picture 4" descr="HD-ShadowLong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355" y="1742413"/>
              <a:ext cx="8745430" cy="234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210312" y="381000"/>
              <a:ext cx="7409688" cy="13716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90000"/>
                    <a:lumOff val="10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7620000" y="381000"/>
              <a:ext cx="1335024" cy="1371600"/>
            </a:xfrm>
            <a:prstGeom prst="rect">
              <a:avLst/>
            </a:prstGeom>
            <a:gradFill>
              <a:gsLst>
                <a:gs pos="0">
                  <a:srgbClr val="FFC425">
                    <a:alpha val="58000"/>
                  </a:srgbClr>
                </a:gs>
                <a:gs pos="100000">
                  <a:srgbClr val="F29E2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222" y="1989776"/>
            <a:ext cx="4114800" cy="693135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1223" y="2865762"/>
            <a:ext cx="4114799" cy="36112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96070" y="1990835"/>
            <a:ext cx="4114800" cy="692076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96070" y="2865762"/>
            <a:ext cx="4114800" cy="36112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61223" y="559338"/>
            <a:ext cx="7086600" cy="108093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95681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09550" y="381000"/>
            <a:ext cx="8759825" cy="1597024"/>
            <a:chOff x="210312" y="381000"/>
            <a:chExt cx="8758473" cy="1596249"/>
          </a:xfrm>
        </p:grpSpPr>
        <p:pic>
          <p:nvPicPr>
            <p:cNvPr id="6" name="Picture 4" descr="HD-ShadowLong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355" y="1742413"/>
              <a:ext cx="8745430" cy="234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210312" y="381000"/>
              <a:ext cx="7409688" cy="13716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90000"/>
                    <a:lumOff val="10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7620000" y="381000"/>
              <a:ext cx="1335024" cy="1371600"/>
            </a:xfrm>
            <a:prstGeom prst="rect">
              <a:avLst/>
            </a:prstGeom>
            <a:gradFill>
              <a:gsLst>
                <a:gs pos="0">
                  <a:srgbClr val="FFC425">
                    <a:alpha val="58000"/>
                  </a:srgbClr>
                </a:gs>
                <a:gs pos="100000">
                  <a:srgbClr val="F29E2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61222" y="1977249"/>
            <a:ext cx="8412480" cy="3958940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1222" y="6084638"/>
            <a:ext cx="8412480" cy="468562"/>
          </a:xfr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bg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361223" y="559338"/>
            <a:ext cx="7086600" cy="108093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07781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957388"/>
            <a:ext cx="8382000" cy="451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361950" y="558800"/>
            <a:ext cx="70866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22551605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anose="020B0603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anose="020B0603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anose="020B0603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anose="020B0603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anose="020B0603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anose="020B0603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anose="020B0603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anose="020B0603020202020204" pitchFamily="34" charset="0"/>
        </a:defRPr>
      </a:lvl9pPr>
    </p:titleStyle>
    <p:bodyStyle>
      <a:lvl1pPr marL="273050" indent="-273050" algn="l" rtl="0" eaLnBrk="1" fontAlgn="base" hangingPunct="1">
        <a:lnSpc>
          <a:spcPct val="120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464646"/>
          </a:solidFill>
          <a:latin typeface="+mn-lt"/>
          <a:ea typeface="+mn-ea"/>
          <a:cs typeface="+mn-cs"/>
        </a:defRPr>
      </a:lvl1pPr>
      <a:lvl2pPr marL="730250" indent="-273050" algn="l" rtl="0" eaLnBrk="1" fontAlgn="base" hangingPunct="1">
        <a:lnSpc>
          <a:spcPct val="120000"/>
        </a:lnSpc>
        <a:spcBef>
          <a:spcPct val="0"/>
        </a:spcBef>
        <a:spcAft>
          <a:spcPct val="0"/>
        </a:spcAft>
        <a:buFont typeface="Courier New" panose="02070309020205020404" pitchFamily="49" charset="0"/>
        <a:buChar char="o"/>
        <a:defRPr sz="2800" kern="1200">
          <a:solidFill>
            <a:srgbClr val="464646"/>
          </a:solidFill>
          <a:latin typeface="+mn-lt"/>
          <a:ea typeface="+mn-ea"/>
          <a:cs typeface="+mn-cs"/>
        </a:defRPr>
      </a:lvl2pPr>
      <a:lvl3pPr marL="1187450" indent="-228600" algn="l" rtl="0" eaLnBrk="1" fontAlgn="base" hangingPunct="1">
        <a:lnSpc>
          <a:spcPct val="120000"/>
        </a:lnSpc>
        <a:spcBef>
          <a:spcPct val="0"/>
        </a:spcBef>
        <a:spcAft>
          <a:spcPct val="0"/>
        </a:spcAft>
        <a:buFont typeface="Wingdings" panose="05000000000000000000" pitchFamily="2" charset="2"/>
        <a:buChar char="§"/>
        <a:defRPr sz="2400" kern="1200">
          <a:solidFill>
            <a:srgbClr val="464646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120000"/>
        </a:lnSpc>
        <a:spcBef>
          <a:spcPct val="0"/>
        </a:spcBef>
        <a:spcAft>
          <a:spcPct val="0"/>
        </a:spcAft>
        <a:buFont typeface="Trebuchet MS" panose="020B0603020202020204" pitchFamily="34" charset="0"/>
        <a:buChar char="»"/>
        <a:defRPr sz="2000" kern="1200">
          <a:solidFill>
            <a:srgbClr val="464646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120000"/>
        </a:lnSpc>
        <a:spcBef>
          <a:spcPct val="0"/>
        </a:spcBef>
        <a:spcAft>
          <a:spcPct val="0"/>
        </a:spcAft>
        <a:buFont typeface="Trebuchet MS" panose="020B0603020202020204" pitchFamily="34" charset="0"/>
        <a:buChar char="▫"/>
        <a:defRPr sz="2000" kern="1200">
          <a:solidFill>
            <a:srgbClr val="46464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wma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wma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0.wma"/><Relationship Id="rId6" Type="http://schemas.openxmlformats.org/officeDocument/2006/relationships/image" Target="../media/image6.png"/><Relationship Id="rId5" Type="http://schemas.microsoft.com/office/2007/relationships/media" Target="../media/media10.wma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1.wma"/><Relationship Id="rId5" Type="http://schemas.openxmlformats.org/officeDocument/2006/relationships/image" Target="../media/image6.png"/><Relationship Id="rId4" Type="http://schemas.microsoft.com/office/2007/relationships/media" Target="../media/media11.wm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2.wma"/><Relationship Id="rId6" Type="http://schemas.openxmlformats.org/officeDocument/2006/relationships/image" Target="../media/image6.png"/><Relationship Id="rId5" Type="http://schemas.microsoft.com/office/2007/relationships/media" Target="../media/media12.wma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3.wma"/><Relationship Id="rId5" Type="http://schemas.openxmlformats.org/officeDocument/2006/relationships/image" Target="../media/image6.png"/><Relationship Id="rId4" Type="http://schemas.microsoft.com/office/2007/relationships/media" Target="../media/media13.wm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4.wma"/><Relationship Id="rId6" Type="http://schemas.openxmlformats.org/officeDocument/2006/relationships/image" Target="../media/image6.png"/><Relationship Id="rId5" Type="http://schemas.microsoft.com/office/2007/relationships/media" Target="../media/media14.wma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2.xml"/><Relationship Id="rId7" Type="http://schemas.microsoft.com/office/2007/relationships/media" Target="../media/media15.wma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5.wm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6.wma"/><Relationship Id="rId5" Type="http://schemas.openxmlformats.org/officeDocument/2006/relationships/image" Target="../media/image6.png"/><Relationship Id="rId4" Type="http://schemas.microsoft.com/office/2007/relationships/media" Target="../media/media16.wm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7.wma"/><Relationship Id="rId6" Type="http://schemas.openxmlformats.org/officeDocument/2006/relationships/image" Target="../media/image6.png"/><Relationship Id="rId5" Type="http://schemas.microsoft.com/office/2007/relationships/media" Target="../media/media17.wma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8.wma"/><Relationship Id="rId5" Type="http://schemas.openxmlformats.org/officeDocument/2006/relationships/image" Target="../media/image6.png"/><Relationship Id="rId4" Type="http://schemas.microsoft.com/office/2007/relationships/media" Target="../media/media18.wm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9.wma"/><Relationship Id="rId6" Type="http://schemas.openxmlformats.org/officeDocument/2006/relationships/image" Target="../media/image6.png"/><Relationship Id="rId5" Type="http://schemas.microsoft.com/office/2007/relationships/media" Target="../media/media19.wma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wma"/><Relationship Id="rId6" Type="http://schemas.openxmlformats.org/officeDocument/2006/relationships/image" Target="../media/image6.png"/><Relationship Id="rId5" Type="http://schemas.microsoft.com/office/2007/relationships/media" Target="../media/media2.wma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0.wma"/><Relationship Id="rId6" Type="http://schemas.microsoft.com/office/2007/relationships/media" Target="../media/media20.wma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1.wma"/><Relationship Id="rId6" Type="http://schemas.openxmlformats.org/officeDocument/2006/relationships/image" Target="../media/image6.png"/><Relationship Id="rId5" Type="http://schemas.microsoft.com/office/2007/relationships/media" Target="../media/media21.wma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2.wma"/><Relationship Id="rId6" Type="http://schemas.microsoft.com/office/2007/relationships/media" Target="../media/media22.wma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3.wma"/><Relationship Id="rId6" Type="http://schemas.openxmlformats.org/officeDocument/2006/relationships/image" Target="../media/image6.png"/><Relationship Id="rId5" Type="http://schemas.microsoft.com/office/2007/relationships/media" Target="../media/media23.wma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4.wma"/><Relationship Id="rId6" Type="http://schemas.openxmlformats.org/officeDocument/2006/relationships/image" Target="../media/image6.png"/><Relationship Id="rId5" Type="http://schemas.microsoft.com/office/2007/relationships/media" Target="../media/media24.wma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5.wma"/><Relationship Id="rId6" Type="http://schemas.microsoft.com/office/2007/relationships/media" Target="../media/media25.wma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6.wma"/><Relationship Id="rId5" Type="http://schemas.openxmlformats.org/officeDocument/2006/relationships/image" Target="../media/image6.png"/><Relationship Id="rId4" Type="http://schemas.microsoft.com/office/2007/relationships/media" Target="../media/media26.wma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7.wma"/><Relationship Id="rId6" Type="http://schemas.openxmlformats.org/officeDocument/2006/relationships/image" Target="../media/image6.png"/><Relationship Id="rId5" Type="http://schemas.microsoft.com/office/2007/relationships/media" Target="../media/media27.wma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8.wma"/><Relationship Id="rId6" Type="http://schemas.openxmlformats.org/officeDocument/2006/relationships/image" Target="../media/image6.png"/><Relationship Id="rId5" Type="http://schemas.microsoft.com/office/2007/relationships/media" Target="../media/media28.wma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9.wma"/><Relationship Id="rId6" Type="http://schemas.openxmlformats.org/officeDocument/2006/relationships/image" Target="../media/image6.png"/><Relationship Id="rId5" Type="http://schemas.microsoft.com/office/2007/relationships/media" Target="../media/media29.wma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wma"/><Relationship Id="rId5" Type="http://schemas.openxmlformats.org/officeDocument/2006/relationships/image" Target="../media/image6.png"/><Relationship Id="rId4" Type="http://schemas.microsoft.com/office/2007/relationships/media" Target="../media/media3.wma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0.wma"/><Relationship Id="rId6" Type="http://schemas.openxmlformats.org/officeDocument/2006/relationships/image" Target="../media/image6.png"/><Relationship Id="rId5" Type="http://schemas.microsoft.com/office/2007/relationships/media" Target="../media/media30.wma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1.wma"/><Relationship Id="rId6" Type="http://schemas.openxmlformats.org/officeDocument/2006/relationships/image" Target="../media/image6.png"/><Relationship Id="rId5" Type="http://schemas.microsoft.com/office/2007/relationships/media" Target="../media/media31.wma"/><Relationship Id="rId4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32.wma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2.wma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3.wma"/><Relationship Id="rId6" Type="http://schemas.openxmlformats.org/officeDocument/2006/relationships/image" Target="../media/image6.png"/><Relationship Id="rId5" Type="http://schemas.microsoft.com/office/2007/relationships/media" Target="../media/media33.wma"/><Relationship Id="rId4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4.wma"/><Relationship Id="rId6" Type="http://schemas.openxmlformats.org/officeDocument/2006/relationships/image" Target="../media/image6.png"/><Relationship Id="rId5" Type="http://schemas.microsoft.com/office/2007/relationships/media" Target="../media/media34.wma"/><Relationship Id="rId4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5.wma"/><Relationship Id="rId6" Type="http://schemas.openxmlformats.org/officeDocument/2006/relationships/image" Target="../media/image6.png"/><Relationship Id="rId5" Type="http://schemas.microsoft.com/office/2007/relationships/media" Target="../media/media35.wma"/><Relationship Id="rId4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36.wma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6.wma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7.wma"/><Relationship Id="rId6" Type="http://schemas.openxmlformats.org/officeDocument/2006/relationships/image" Target="../media/image6.png"/><Relationship Id="rId5" Type="http://schemas.microsoft.com/office/2007/relationships/media" Target="../media/media37.wma"/><Relationship Id="rId4" Type="http://schemas.openxmlformats.org/officeDocument/2006/relationships/image" Target="../media/image3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8.wma"/><Relationship Id="rId6" Type="http://schemas.openxmlformats.org/officeDocument/2006/relationships/image" Target="../media/image6.png"/><Relationship Id="rId5" Type="http://schemas.microsoft.com/office/2007/relationships/media" Target="../media/media38.wma"/><Relationship Id="rId4" Type="http://schemas.openxmlformats.org/officeDocument/2006/relationships/image" Target="../media/image3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9.wma"/><Relationship Id="rId6" Type="http://schemas.openxmlformats.org/officeDocument/2006/relationships/image" Target="../media/image6.png"/><Relationship Id="rId5" Type="http://schemas.microsoft.com/office/2007/relationships/media" Target="../media/media39.wma"/><Relationship Id="rId4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4.wma"/><Relationship Id="rId5" Type="http://schemas.openxmlformats.org/officeDocument/2006/relationships/image" Target="../media/image6.png"/><Relationship Id="rId4" Type="http://schemas.microsoft.com/office/2007/relationships/media" Target="../media/media4.wma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40.wma"/><Relationship Id="rId6" Type="http://schemas.openxmlformats.org/officeDocument/2006/relationships/image" Target="../media/image6.png"/><Relationship Id="rId5" Type="http://schemas.microsoft.com/office/2007/relationships/media" Target="../media/media40.wma"/><Relationship Id="rId4" Type="http://schemas.openxmlformats.org/officeDocument/2006/relationships/image" Target="../media/image3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41.wma"/><Relationship Id="rId5" Type="http://schemas.openxmlformats.org/officeDocument/2006/relationships/image" Target="../media/image6.png"/><Relationship Id="rId4" Type="http://schemas.microsoft.com/office/2007/relationships/media" Target="../media/media41.wma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hyperlink" Target="https://www.youtube.com/watch?v=zkCPIcgki3s&amp;list=PLFBD45B20CE8D7EB0" TargetMode="Externa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42.wma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6.png"/><Relationship Id="rId4" Type="http://schemas.openxmlformats.org/officeDocument/2006/relationships/hyperlink" Target="http://www.google.com/url?sa=i&amp;rct=j&amp;q=flight+or+fight+response&amp;source=images&amp;cd=&amp;cad=rja&amp;docid=ALzMlot7SxoNSM&amp;tbnid=us1SaqJUNAB_8M:&amp;ved=0CAUQjRw&amp;url=http://kimfalconer.wordpress.com/tag/fight-or-flight-response/&amp;ei=jCgMUfj1JZP8qAGUm4HgCQ&amp;bvm=bv.41867550,d.aWc&amp;psig=AFQjCNGmwrnly7TJOEpCBSXJRNvLX6Xf6Q&amp;ust=1359837573296235" TargetMode="External"/><Relationship Id="rId9" Type="http://schemas.microsoft.com/office/2007/relationships/media" Target="../media/media42.wma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flight+or+fight+response&amp;source=images&amp;cd=&amp;cad=rja&amp;docid=ALzMlot7SxoNSM&amp;tbnid=us1SaqJUNAB_8M:&amp;ved=0CAUQjRw&amp;url=http://kimfalconer.wordpress.com/tag/fight-or-flight-response/&amp;ei=jCgMUfj1JZP8qAGUm4HgCQ&amp;bvm=bv.41867550,d.aWc&amp;psig=AFQjCNGmwrnly7TJOEpCBSXJRNvLX6Xf6Q&amp;ust=1359837573296235" TargetMode="External"/><Relationship Id="rId2" Type="http://schemas.openxmlformats.org/officeDocument/2006/relationships/hyperlink" Target="https://www.youtube.com/watch?v=jAov1DUPckM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flight+or+fight+response&amp;source=images&amp;cd=&amp;cad=rja&amp;docid=ALzMlot7SxoNSM&amp;tbnid=us1SaqJUNAB_8M:&amp;ved=0CAUQjRw&amp;url=http://kimfalconer.wordpress.com/tag/fight-or-flight-response/&amp;ei=jCgMUfj1JZP8qAGUm4HgCQ&amp;bvm=bv.41867550,d.aWc&amp;psig=AFQjCNGmwrnly7TJOEpCBSXJRNvLX6Xf6Q&amp;ust=1359837573296235" TargetMode="External"/><Relationship Id="rId2" Type="http://schemas.openxmlformats.org/officeDocument/2006/relationships/hyperlink" Target="https://www.youtube.com/watch?v=tLlMkBjHMKI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1.pn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5.wma"/><Relationship Id="rId5" Type="http://schemas.openxmlformats.org/officeDocument/2006/relationships/image" Target="../media/image6.png"/><Relationship Id="rId4" Type="http://schemas.microsoft.com/office/2007/relationships/media" Target="../media/media5.wm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wma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6.wm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7.wma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7.wm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8.wma"/><Relationship Id="rId5" Type="http://schemas.openxmlformats.org/officeDocument/2006/relationships/image" Target="../media/image6.png"/><Relationship Id="rId4" Type="http://schemas.microsoft.com/office/2007/relationships/media" Target="../media/media8.wm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9.wma"/><Relationship Id="rId5" Type="http://schemas.openxmlformats.org/officeDocument/2006/relationships/image" Target="../media/image6.png"/><Relationship Id="rId4" Type="http://schemas.microsoft.com/office/2007/relationships/media" Target="../media/media9.wm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smtClean="0"/>
              <a:t>Pediatric Physical Assessment</a:t>
            </a:r>
            <a:endParaRPr lang="en-US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Family Centered Nursing Care in Children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Measuring</a:t>
            </a:r>
          </a:p>
        </p:txBody>
      </p:sp>
      <p:pic>
        <p:nvPicPr>
          <p:cNvPr id="16387" name="Picture 4" descr="00600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1981200"/>
            <a:ext cx="7016750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Growth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Ethnic differences</a:t>
            </a:r>
          </a:p>
          <a:p>
            <a:r>
              <a:rPr lang="en-US" altLang="en-US" smtClean="0"/>
              <a:t>Expected growth rates at various ages</a:t>
            </a:r>
          </a:p>
          <a:p>
            <a:r>
              <a:rPr lang="en-US" altLang="en-US" smtClean="0"/>
              <a:t>Use of skinfold thickness and arm circumference for evaluation of body composition of muscle and adipose tissue</a:t>
            </a:r>
          </a:p>
          <a:p>
            <a:r>
              <a:rPr lang="en-US" altLang="en-US" smtClean="0"/>
              <a:t>Significance of head circumference measurements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Size Variations</a:t>
            </a:r>
          </a:p>
        </p:txBody>
      </p:sp>
      <p:pic>
        <p:nvPicPr>
          <p:cNvPr id="18435" name="Picture 4" descr="00600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1905000"/>
            <a:ext cx="3181350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Physiologic Measurements</a:t>
            </a:r>
          </a:p>
        </p:txBody>
      </p:sp>
      <p:sp>
        <p:nvSpPr>
          <p:cNvPr id="19459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Importance of physiologic measurements in overall pediatric assessment</a:t>
            </a:r>
          </a:p>
          <a:p>
            <a:r>
              <a:rPr lang="en-US" altLang="en-US" smtClean="0"/>
              <a:t>Comparison with normal values for each age group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Weighing</a:t>
            </a:r>
          </a:p>
        </p:txBody>
      </p:sp>
      <p:pic>
        <p:nvPicPr>
          <p:cNvPr id="20483" name="Picture 4" descr="0060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1905000"/>
            <a:ext cx="3276600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Temperature Measurement</a:t>
            </a:r>
          </a:p>
        </p:txBody>
      </p:sp>
      <p:pic>
        <p:nvPicPr>
          <p:cNvPr id="22531" name="Picture 4" descr="006t003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87" y="2028581"/>
            <a:ext cx="3419813" cy="2882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5" descr="006t003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883" y="1905000"/>
            <a:ext cx="2621334" cy="3973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7" descr="006t00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733800"/>
            <a:ext cx="3207966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Pediatric Blood Pressures 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Measurement devices</a:t>
            </a:r>
          </a:p>
          <a:p>
            <a:r>
              <a:rPr lang="en-US" altLang="en-US" smtClean="0"/>
              <a:t>Cuff selection</a:t>
            </a:r>
          </a:p>
          <a:p>
            <a:r>
              <a:rPr lang="en-US" altLang="en-US" smtClean="0"/>
              <a:t>Cuff placement</a:t>
            </a:r>
          </a:p>
          <a:p>
            <a:r>
              <a:rPr lang="en-US" altLang="en-US" smtClean="0"/>
              <a:t>Interpretation of BP measurement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Blood Pressure</a:t>
            </a:r>
          </a:p>
        </p:txBody>
      </p:sp>
      <p:pic>
        <p:nvPicPr>
          <p:cNvPr id="24579" name="Picture 4" descr="0060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7258050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Physical Assessment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General appearance</a:t>
            </a:r>
          </a:p>
          <a:p>
            <a:r>
              <a:rPr lang="en-US" altLang="en-US" smtClean="0"/>
              <a:t>Skin</a:t>
            </a:r>
          </a:p>
          <a:p>
            <a:r>
              <a:rPr lang="en-US" altLang="en-US" smtClean="0"/>
              <a:t>Hair, nails, hygiene</a:t>
            </a:r>
          </a:p>
          <a:p>
            <a:r>
              <a:rPr lang="en-US" altLang="en-US" smtClean="0"/>
              <a:t>Lymph nodes</a:t>
            </a:r>
          </a:p>
          <a:p>
            <a:r>
              <a:rPr lang="en-US" altLang="en-US" smtClean="0"/>
              <a:t>Head and neck</a:t>
            </a:r>
          </a:p>
          <a:p>
            <a:r>
              <a:rPr lang="en-US" altLang="en-US" smtClean="0"/>
              <a:t>EENT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Lymph Nodes</a:t>
            </a:r>
          </a:p>
        </p:txBody>
      </p:sp>
      <p:pic>
        <p:nvPicPr>
          <p:cNvPr id="27651" name="Picture 4" descr="0060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05000"/>
            <a:ext cx="7035800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Performing a Health History </a:t>
            </a:r>
          </a:p>
        </p:txBody>
      </p:sp>
      <p:sp>
        <p:nvSpPr>
          <p:cNvPr id="9219" name="Rectangle 1027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2400" dirty="0" smtClean="0"/>
              <a:t>Identifying information—name, etc.</a:t>
            </a:r>
          </a:p>
          <a:p>
            <a:r>
              <a:rPr lang="en-US" altLang="en-US" sz="2400" dirty="0" smtClean="0"/>
              <a:t>Chief complaint: In child or parent’s own words. For </a:t>
            </a:r>
            <a:r>
              <a:rPr lang="en-US" altLang="en-US" sz="2400" dirty="0" err="1" smtClean="0"/>
              <a:t>eg</a:t>
            </a:r>
            <a:r>
              <a:rPr lang="en-US" altLang="en-US" sz="2400" dirty="0" smtClean="0"/>
              <a:t>. “partial collapsed lung”, “headaches”, “constipation”, “sore throat”</a:t>
            </a:r>
          </a:p>
          <a:p>
            <a:r>
              <a:rPr lang="en-US" altLang="en-US" sz="2400" dirty="0" smtClean="0"/>
              <a:t>Present illness</a:t>
            </a:r>
          </a:p>
        </p:txBody>
      </p:sp>
      <p:pic>
        <p:nvPicPr>
          <p:cNvPr id="9220" name="Picture 1" descr="oldcart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830" y="3352800"/>
            <a:ext cx="5209410" cy="312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Strabismus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3" name="Picture 7" descr="222222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98700"/>
            <a:ext cx="42545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8" descr="111111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2286000"/>
            <a:ext cx="4264025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Ear Alignment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7" name="Picture 4" descr="0060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38" y="2212975"/>
            <a:ext cx="4022725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Positioning to Examine Eardrum</a:t>
            </a:r>
          </a:p>
        </p:txBody>
      </p:sp>
      <p:pic>
        <p:nvPicPr>
          <p:cNvPr id="34819" name="Picture 5" descr="006024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019300"/>
            <a:ext cx="3413125" cy="445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6" descr="006024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95500"/>
            <a:ext cx="3321050" cy="438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Nose</a:t>
            </a:r>
          </a:p>
        </p:txBody>
      </p:sp>
      <p:pic>
        <p:nvPicPr>
          <p:cNvPr id="35843" name="Picture 4" descr="0060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1981200"/>
            <a:ext cx="40354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Mouth</a:t>
            </a:r>
          </a:p>
        </p:txBody>
      </p:sp>
      <p:pic>
        <p:nvPicPr>
          <p:cNvPr id="36867" name="Picture 4" descr="0060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088" y="1905000"/>
            <a:ext cx="3933825" cy="457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Mouth Exam</a:t>
            </a:r>
          </a:p>
        </p:txBody>
      </p:sp>
      <p:pic>
        <p:nvPicPr>
          <p:cNvPr id="37891" name="Picture 5" descr="006026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2653424"/>
            <a:ext cx="42164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6" descr="006026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50" y="2667000"/>
            <a:ext cx="4241800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Physical Assessment</a:t>
            </a:r>
            <a:endParaRPr lang="en-US" dirty="0" smtClean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Chest</a:t>
            </a:r>
          </a:p>
          <a:p>
            <a:r>
              <a:rPr lang="en-US" altLang="en-US" smtClean="0"/>
              <a:t>Heart</a:t>
            </a:r>
          </a:p>
          <a:p>
            <a:r>
              <a:rPr lang="en-US" altLang="en-US" smtClean="0"/>
              <a:t>Lungs</a:t>
            </a:r>
          </a:p>
          <a:p>
            <a:r>
              <a:rPr lang="en-US" altLang="en-US" smtClean="0"/>
              <a:t>Abdomen</a:t>
            </a:r>
          </a:p>
          <a:p>
            <a:r>
              <a:rPr lang="en-US" altLang="en-US" smtClean="0"/>
              <a:t>Genitalia</a:t>
            </a:r>
          </a:p>
          <a:p>
            <a:r>
              <a:rPr lang="en-US" altLang="en-US" smtClean="0"/>
              <a:t>Back and extremities</a:t>
            </a:r>
          </a:p>
          <a:p>
            <a:r>
              <a:rPr lang="en-US" altLang="en-US" smtClean="0"/>
              <a:t>Neurologic assessment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Chest Landmarks</a:t>
            </a:r>
          </a:p>
        </p:txBody>
      </p:sp>
      <p:pic>
        <p:nvPicPr>
          <p:cNvPr id="40963" name="Picture 4" descr="00602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81200"/>
            <a:ext cx="19812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Chest Movement with Respiration</a:t>
            </a:r>
          </a:p>
        </p:txBody>
      </p:sp>
      <p:pic>
        <p:nvPicPr>
          <p:cNvPr id="41987" name="Picture 4" descr="0060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057400"/>
            <a:ext cx="4495800" cy="438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Lobes of Lung</a:t>
            </a:r>
          </a:p>
        </p:txBody>
      </p:sp>
      <p:pic>
        <p:nvPicPr>
          <p:cNvPr id="43011" name="Picture 4" descr="0060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781" y="1981200"/>
            <a:ext cx="6562526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Assessment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Current medications</a:t>
            </a:r>
          </a:p>
          <a:p>
            <a:r>
              <a:rPr lang="en-US" altLang="en-US" smtClean="0"/>
              <a:t>Immunizations</a:t>
            </a:r>
          </a:p>
          <a:p>
            <a:r>
              <a:rPr lang="en-US" altLang="en-US" smtClean="0"/>
              <a:t>Pain history</a:t>
            </a:r>
          </a:p>
          <a:p>
            <a:r>
              <a:rPr lang="en-US" altLang="en-US" smtClean="0"/>
              <a:t>Psychosocial history</a:t>
            </a:r>
          </a:p>
          <a:p>
            <a:r>
              <a:rPr lang="en-US" altLang="en-US" smtClean="0"/>
              <a:t>Family medical history</a:t>
            </a:r>
          </a:p>
          <a:p>
            <a:r>
              <a:rPr lang="en-US" altLang="en-US" smtClean="0"/>
              <a:t>Sexual history </a:t>
            </a:r>
          </a:p>
          <a:p>
            <a:r>
              <a:rPr lang="en-US" altLang="en-US" smtClean="0"/>
              <a:t>Review of systems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Heart Auscultation</a:t>
            </a:r>
          </a:p>
        </p:txBody>
      </p:sp>
      <p:pic>
        <p:nvPicPr>
          <p:cNvPr id="46083" name="Picture 4" descr="00603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09800"/>
            <a:ext cx="4965700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Pulse Locations</a:t>
            </a:r>
          </a:p>
        </p:txBody>
      </p:sp>
      <p:pic>
        <p:nvPicPr>
          <p:cNvPr id="45059" name="Picture 4" descr="0060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487" y="1828800"/>
            <a:ext cx="2501026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Abdomen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Inspection</a:t>
            </a:r>
          </a:p>
          <a:p>
            <a:r>
              <a:rPr lang="en-US" altLang="en-US" smtClean="0"/>
              <a:t>Auscultation</a:t>
            </a:r>
          </a:p>
          <a:p>
            <a:r>
              <a:rPr lang="en-US" altLang="en-US" smtClean="0"/>
              <a:t>Palpation</a:t>
            </a:r>
          </a:p>
          <a:p>
            <a:r>
              <a:rPr lang="en-US" altLang="en-US" smtClean="0"/>
              <a:t>Percussion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Hernias</a:t>
            </a:r>
          </a:p>
        </p:txBody>
      </p:sp>
      <p:pic>
        <p:nvPicPr>
          <p:cNvPr id="48131" name="Picture 4" descr="00603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8" y="2057400"/>
            <a:ext cx="4495800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Palpating Femoral Pulses</a:t>
            </a:r>
          </a:p>
        </p:txBody>
      </p:sp>
      <p:pic>
        <p:nvPicPr>
          <p:cNvPr id="49155" name="Picture 4" descr="0060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2057400"/>
            <a:ext cx="6451600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Palpating Scrotum</a:t>
            </a:r>
          </a:p>
        </p:txBody>
      </p:sp>
      <p:pic>
        <p:nvPicPr>
          <p:cNvPr id="50179" name="Picture 4" descr="00603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52" y="2743200"/>
            <a:ext cx="819009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Extremities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Inspection</a:t>
            </a:r>
          </a:p>
          <a:p>
            <a:r>
              <a:rPr lang="en-US" altLang="en-US" smtClean="0"/>
              <a:t>Function</a:t>
            </a:r>
          </a:p>
          <a:p>
            <a:r>
              <a:rPr lang="en-US" altLang="en-US" smtClean="0"/>
              <a:t>Gait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“</a:t>
            </a:r>
            <a:r>
              <a:rPr lang="en-US" altLang="ja-JP" smtClean="0"/>
              <a:t>Bowleg</a:t>
            </a:r>
            <a:r>
              <a:rPr lang="ja-JP" altLang="en-US" smtClean="0"/>
              <a:t>”</a:t>
            </a:r>
            <a:r>
              <a:rPr lang="en-US" altLang="ja-JP" smtClean="0"/>
              <a:t>: Genu Varum</a:t>
            </a:r>
            <a:endParaRPr lang="en-US" smtClean="0"/>
          </a:p>
        </p:txBody>
      </p:sp>
      <p:pic>
        <p:nvPicPr>
          <p:cNvPr id="52227" name="Picture 5" descr="6-41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81200"/>
            <a:ext cx="2740025" cy="4480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“</a:t>
            </a:r>
            <a:r>
              <a:rPr lang="en-US" altLang="ja-JP" smtClean="0"/>
              <a:t>Knock-Knee</a:t>
            </a:r>
            <a:r>
              <a:rPr lang="ja-JP" altLang="en-US" smtClean="0"/>
              <a:t>”</a:t>
            </a:r>
            <a:r>
              <a:rPr lang="en-US" altLang="ja-JP" smtClean="0"/>
              <a:t>: Genu Valgum</a:t>
            </a:r>
            <a:endParaRPr lang="en-US" smtClean="0"/>
          </a:p>
        </p:txBody>
      </p:sp>
      <p:pic>
        <p:nvPicPr>
          <p:cNvPr id="53251" name="Picture 7" descr="6-41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209800"/>
            <a:ext cx="2459038" cy="419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Biceps Reflex</a:t>
            </a:r>
          </a:p>
        </p:txBody>
      </p:sp>
      <p:pic>
        <p:nvPicPr>
          <p:cNvPr id="54275" name="Picture 4" descr="00604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1981200"/>
            <a:ext cx="652780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General Approached to Pediatric Physical Exam</a:t>
            </a:r>
            <a:endParaRPr lang="en-US" dirty="0"/>
          </a:p>
        </p:txBody>
      </p:sp>
      <p:sp>
        <p:nvSpPr>
          <p:cNvPr id="11267" name="Rectangle 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Head-to-toe sequence for assessing adult clients</a:t>
            </a:r>
          </a:p>
          <a:p>
            <a:r>
              <a:rPr lang="en-US" altLang="en-US" smtClean="0"/>
              <a:t>Sequence for pediatric assessments generally altered to accommodate child’</a:t>
            </a:r>
            <a:r>
              <a:rPr lang="en-US" altLang="ja-JP" smtClean="0"/>
              <a:t>s developmental needs</a:t>
            </a:r>
            <a:endParaRPr lang="en-US" altLang="en-US" smtClean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Triceps Reflex</a:t>
            </a:r>
          </a:p>
        </p:txBody>
      </p:sp>
      <p:pic>
        <p:nvPicPr>
          <p:cNvPr id="55299" name="Picture 4" descr="00604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1905000"/>
            <a:ext cx="67500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Patellar Reflex</a:t>
            </a:r>
          </a:p>
        </p:txBody>
      </p:sp>
      <p:pic>
        <p:nvPicPr>
          <p:cNvPr id="56323" name="Picture 4" descr="0060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1901825"/>
            <a:ext cx="3390900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Achilles Reflex</a:t>
            </a:r>
          </a:p>
        </p:txBody>
      </p:sp>
      <p:pic>
        <p:nvPicPr>
          <p:cNvPr id="57347" name="Picture 4" descr="00604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949450"/>
            <a:ext cx="3200400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Gaze Position</a:t>
            </a:r>
          </a:p>
        </p:txBody>
      </p:sp>
      <p:pic>
        <p:nvPicPr>
          <p:cNvPr id="58371" name="Picture 4" descr="0060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705100"/>
            <a:ext cx="762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Neurologic Assessment</a:t>
            </a:r>
          </a:p>
        </p:txBody>
      </p:sp>
      <p:sp>
        <p:nvSpPr>
          <p:cNvPr id="59395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Motor</a:t>
            </a:r>
          </a:p>
          <a:p>
            <a:r>
              <a:rPr lang="en-US" altLang="en-US" smtClean="0"/>
              <a:t>Sensory </a:t>
            </a:r>
          </a:p>
          <a:p>
            <a:r>
              <a:rPr lang="en-US" altLang="en-US" smtClean="0"/>
              <a:t>Cerebellar function and cranial nerves</a:t>
            </a:r>
          </a:p>
          <a:p>
            <a:r>
              <a:rPr lang="en-US" altLang="en-US" smtClean="0"/>
              <a:t>Behavior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Infant Physical Assessment</a:t>
            </a:r>
            <a:endParaRPr lang="en-US" dirty="0"/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>
                <a:hlinkClick r:id="rId3"/>
              </a:rPr>
              <a:t>Physical Exam- Newborn Normal: Tone-Upper Extremity Tone</a:t>
            </a:r>
            <a:endParaRPr lang="en-US" altLang="en-US" dirty="0" smtClean="0"/>
          </a:p>
        </p:txBody>
      </p:sp>
      <p:pic>
        <p:nvPicPr>
          <p:cNvPr id="6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1039" y="3325230"/>
            <a:ext cx="4801922" cy="292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7556923" y="5572073"/>
            <a:ext cx="1206077" cy="1073639"/>
            <a:chOff x="7387389" y="3438473"/>
            <a:chExt cx="1206077" cy="1073639"/>
          </a:xfrm>
        </p:grpSpPr>
        <p:sp>
          <p:nvSpPr>
            <p:cNvPr id="8" name="TextBox 7"/>
            <p:cNvSpPr txBox="1"/>
            <p:nvPr/>
          </p:nvSpPr>
          <p:spPr>
            <a:xfrm>
              <a:off x="7387389" y="4235113"/>
              <a:ext cx="12060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2"/>
                  </a:solidFill>
                  <a:latin typeface="+mn-lt"/>
                </a:rPr>
                <a:t>in Your Module</a:t>
              </a:r>
              <a:endParaRPr lang="en-US" sz="1200" dirty="0">
                <a:solidFill>
                  <a:schemeClr val="bg2"/>
                </a:solidFill>
                <a:latin typeface="+mn-lt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="" xmlns:a14="http://schemas.microsoft.com/office/drawing/2010/main">
                    <a14:imgLayer r:embed="rId8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1333" y="3504951"/>
              <a:ext cx="952133" cy="74548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 rot="5400000">
              <a:off x="7058319" y="3767543"/>
              <a:ext cx="9351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2"/>
                  </a:solidFill>
                  <a:latin typeface="+mn-lt"/>
                </a:rPr>
                <a:t>Video Link</a:t>
              </a:r>
              <a:endParaRPr lang="en-US" sz="1200" dirty="0">
                <a:solidFill>
                  <a:schemeClr val="bg2"/>
                </a:solidFill>
                <a:latin typeface="+mn-lt"/>
              </a:endParaRPr>
            </a:p>
          </p:txBody>
        </p:sp>
      </p:grp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Pre-School Physical Exam</a:t>
            </a:r>
            <a:endParaRPr lang="en-US" dirty="0"/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>
                <a:hlinkClick r:id="rId2"/>
              </a:rPr>
              <a:t>Pediatrics- Toddler</a:t>
            </a:r>
            <a:endParaRPr lang="en-US" altLang="en-US" dirty="0" smtClean="0"/>
          </a:p>
        </p:txBody>
      </p:sp>
      <p:pic>
        <p:nvPicPr>
          <p:cNvPr id="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1039" y="2977130"/>
            <a:ext cx="4801922" cy="292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7556923" y="5572073"/>
            <a:ext cx="1206077" cy="1073639"/>
            <a:chOff x="7387389" y="3438473"/>
            <a:chExt cx="1206077" cy="1073639"/>
          </a:xfrm>
        </p:grpSpPr>
        <p:sp>
          <p:nvSpPr>
            <p:cNvPr id="8" name="TextBox 7"/>
            <p:cNvSpPr txBox="1"/>
            <p:nvPr/>
          </p:nvSpPr>
          <p:spPr>
            <a:xfrm>
              <a:off x="7387389" y="4235113"/>
              <a:ext cx="12060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2"/>
                  </a:solidFill>
                  <a:latin typeface="+mn-lt"/>
                </a:rPr>
                <a:t>in Your Module</a:t>
              </a:r>
              <a:endParaRPr lang="en-US" sz="1200" dirty="0">
                <a:solidFill>
                  <a:schemeClr val="bg2"/>
                </a:solidFill>
                <a:latin typeface="+mn-lt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1333" y="3504951"/>
              <a:ext cx="952133" cy="74548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 rot="5400000">
              <a:off x="7058319" y="3767543"/>
              <a:ext cx="9351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2"/>
                  </a:solidFill>
                  <a:latin typeface="+mn-lt"/>
                </a:rPr>
                <a:t>Video Link</a:t>
              </a:r>
              <a:endParaRPr lang="en-US" sz="1200" dirty="0">
                <a:solidFill>
                  <a:schemeClr val="bg2"/>
                </a:solidFill>
                <a:latin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School Age Child Physical Exam</a:t>
            </a:r>
            <a:endParaRPr lang="en-US" dirty="0"/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>
                <a:hlinkClick r:id="rId2"/>
              </a:rPr>
              <a:t>Pediatrics- School Age</a:t>
            </a:r>
            <a:endParaRPr lang="en-US" altLang="en-US" dirty="0" smtClean="0"/>
          </a:p>
        </p:txBody>
      </p:sp>
      <p:pic>
        <p:nvPicPr>
          <p:cNvPr id="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1039" y="2980131"/>
            <a:ext cx="4801922" cy="292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7556923" y="5572073"/>
            <a:ext cx="1206077" cy="1073639"/>
            <a:chOff x="7387389" y="3438473"/>
            <a:chExt cx="1206077" cy="1073639"/>
          </a:xfrm>
        </p:grpSpPr>
        <p:sp>
          <p:nvSpPr>
            <p:cNvPr id="8" name="TextBox 7"/>
            <p:cNvSpPr txBox="1"/>
            <p:nvPr/>
          </p:nvSpPr>
          <p:spPr>
            <a:xfrm>
              <a:off x="7387389" y="4235113"/>
              <a:ext cx="12060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2"/>
                  </a:solidFill>
                  <a:latin typeface="+mn-lt"/>
                </a:rPr>
                <a:t>in Your Module</a:t>
              </a:r>
              <a:endParaRPr lang="en-US" sz="1200" dirty="0">
                <a:solidFill>
                  <a:schemeClr val="bg2"/>
                </a:solidFill>
                <a:latin typeface="+mn-lt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1333" y="3504951"/>
              <a:ext cx="952133" cy="74548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 rot="5400000">
              <a:off x="7058319" y="3767543"/>
              <a:ext cx="9351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2"/>
                  </a:solidFill>
                  <a:latin typeface="+mn-lt"/>
                </a:rPr>
                <a:t>Video Link</a:t>
              </a:r>
              <a:endParaRPr lang="en-US" sz="1200" dirty="0">
                <a:solidFill>
                  <a:schemeClr val="bg2"/>
                </a:solidFill>
                <a:latin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Infant and Toddler </a:t>
            </a:r>
            <a:br>
              <a:rPr lang="en-US" smtClean="0"/>
            </a:br>
            <a:r>
              <a:rPr lang="en-US" smtClean="0"/>
              <a:t>Vital Sign Measurement</a:t>
            </a: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Count respirations FIRST (before disturbing the child)</a:t>
            </a:r>
          </a:p>
          <a:p>
            <a:r>
              <a:rPr lang="en-US" altLang="en-US" smtClean="0"/>
              <a:t>Count apical heart rate SECOND</a:t>
            </a:r>
          </a:p>
          <a:p>
            <a:r>
              <a:rPr lang="en-US" altLang="en-US" smtClean="0"/>
              <a:t>Measure blood pressure (if applicable) THIRD</a:t>
            </a:r>
          </a:p>
          <a:p>
            <a:r>
              <a:rPr lang="en-US" altLang="en-US" smtClean="0"/>
              <a:t>Measure temperature LAST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22764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Developmental Milestones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Holding up head steadily</a:t>
            </a:r>
          </a:p>
          <a:p>
            <a:r>
              <a:rPr lang="en-US" altLang="en-US" smtClean="0"/>
              <a:t>Sitting alone without support</a:t>
            </a:r>
          </a:p>
          <a:p>
            <a:r>
              <a:rPr lang="en-US" altLang="en-US" smtClean="0"/>
              <a:t>Walking without assistance</a:t>
            </a:r>
          </a:p>
          <a:p>
            <a:r>
              <a:rPr lang="en-US" altLang="en-US" smtClean="0"/>
              <a:t>Meaningful speech</a:t>
            </a:r>
          </a:p>
          <a:p>
            <a:r>
              <a:rPr lang="en-US" altLang="en-US" smtClean="0"/>
              <a:t>Present grade in school</a:t>
            </a:r>
          </a:p>
          <a:p>
            <a:r>
              <a:rPr lang="en-US" altLang="en-US" smtClean="0"/>
              <a:t>Scholastic performance</a:t>
            </a:r>
          </a:p>
          <a:p>
            <a:r>
              <a:rPr lang="en-US" altLang="en-US" smtClean="0"/>
              <a:t>Friends/interactions with others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Other History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Sleep history</a:t>
            </a:r>
          </a:p>
          <a:p>
            <a:r>
              <a:rPr lang="en-US" altLang="en-US" smtClean="0"/>
              <a:t>Sexual activity</a:t>
            </a:r>
          </a:p>
          <a:p>
            <a:r>
              <a:rPr lang="en-US" altLang="en-US" smtClean="0"/>
              <a:t>Substance use/abuse</a:t>
            </a:r>
          </a:p>
          <a:p>
            <a:r>
              <a:rPr lang="en-US" altLang="en-US" smtClean="0"/>
              <a:t>Family structure</a:t>
            </a:r>
          </a:p>
          <a:p>
            <a:r>
              <a:rPr lang="en-US" altLang="en-US" smtClean="0"/>
              <a:t>Other psychosocial factors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Nutritional Assessment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Nutritional intake—healthy plate</a:t>
            </a:r>
          </a:p>
          <a:p>
            <a:r>
              <a:rPr lang="en-US" altLang="en-US" dirty="0" smtClean="0"/>
              <a:t>Clinical exam of nutritional status</a:t>
            </a:r>
          </a:p>
          <a:p>
            <a:pPr lvl="1"/>
            <a:r>
              <a:rPr lang="en-US" altLang="en-US" dirty="0" smtClean="0"/>
              <a:t>Anthropometry</a:t>
            </a:r>
          </a:p>
          <a:p>
            <a:pPr lvl="2"/>
            <a:r>
              <a:rPr lang="en-US" altLang="en-US" dirty="0" smtClean="0"/>
              <a:t>Skinfold thickness</a:t>
            </a:r>
          </a:p>
          <a:p>
            <a:pPr lvl="2"/>
            <a:r>
              <a:rPr lang="en-US" altLang="en-US" dirty="0" smtClean="0"/>
              <a:t>Weight and height</a:t>
            </a:r>
          </a:p>
          <a:p>
            <a:pPr lvl="1"/>
            <a:r>
              <a:rPr lang="en-US" altLang="en-US" dirty="0" smtClean="0"/>
              <a:t>Biochemical analysis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Physical Examination</a:t>
            </a:r>
            <a:endParaRPr lang="en-US" dirty="0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Growth measurements</a:t>
            </a:r>
          </a:p>
          <a:p>
            <a:pPr lvl="1"/>
            <a:r>
              <a:rPr lang="en-US" altLang="en-US" smtClean="0"/>
              <a:t>Recumbent length for infants up to age 36 months + weight and head circumference</a:t>
            </a:r>
          </a:p>
          <a:p>
            <a:pPr lvl="1"/>
            <a:r>
              <a:rPr lang="en-US" altLang="en-US" smtClean="0"/>
              <a:t>Standing height + weight after age 37 months </a:t>
            </a:r>
          </a:p>
          <a:p>
            <a:pPr lvl="1"/>
            <a:r>
              <a:rPr lang="en-US" altLang="en-US" smtClean="0"/>
              <a:t>Plot on growth chart</a:t>
            </a:r>
          </a:p>
          <a:p>
            <a:pPr lvl="2"/>
            <a:r>
              <a:rPr lang="en-US" altLang="en-US" smtClean="0"/>
              <a:t>By gender and prematurity if appropriate</a:t>
            </a:r>
          </a:p>
          <a:p>
            <a:pPr lvl="2"/>
            <a:r>
              <a:rPr lang="en-US" altLang="en-US" smtClean="0"/>
              <a:t>Less than 5th or greater than 95th percentile considered outside expected parameters for height, weight, head circumference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arquette Theme 2">
  <a:themeElements>
    <a:clrScheme name="Custom 2">
      <a:dk1>
        <a:srgbClr val="3C3C3C"/>
      </a:dk1>
      <a:lt1>
        <a:sysClr val="window" lastClr="FFFFFF"/>
      </a:lt1>
      <a:dk2>
        <a:srgbClr val="003E7E"/>
      </a:dk2>
      <a:lt2>
        <a:srgbClr val="F2F2F2"/>
      </a:lt2>
      <a:accent1>
        <a:srgbClr val="002448"/>
      </a:accent1>
      <a:accent2>
        <a:srgbClr val="003E7E"/>
      </a:accent2>
      <a:accent3>
        <a:srgbClr val="0062C4"/>
      </a:accent3>
      <a:accent4>
        <a:srgbClr val="7F8FA9"/>
      </a:accent4>
      <a:accent5>
        <a:srgbClr val="FFC40C"/>
      </a:accent5>
      <a:accent6>
        <a:srgbClr val="FFDB69"/>
      </a:accent6>
      <a:hlink>
        <a:srgbClr val="003E7E"/>
      </a:hlink>
      <a:folHlink>
        <a:srgbClr val="0062C4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rquette Theme 2" id="{4DE665DB-CEF3-48CB-9FE8-9578A9F86912}" vid="{4593A33A-AFA8-45E7-95AA-191AC6B16700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Marquette Theme 2</Template>
  <TotalTime>9536</TotalTime>
  <Words>499</Words>
  <Application>Microsoft Office PowerPoint</Application>
  <PresentationFormat>On-screen Show (4:3)</PresentationFormat>
  <Paragraphs>172</Paragraphs>
  <Slides>47</Slides>
  <Notes>39</Notes>
  <HiddenSlides>0</HiddenSlides>
  <MMClips>42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Marquette Theme 2</vt:lpstr>
      <vt:lpstr>Pediatric Physical Assessment</vt:lpstr>
      <vt:lpstr>Performing a Health History </vt:lpstr>
      <vt:lpstr>Assessment </vt:lpstr>
      <vt:lpstr>General Approached to Pediatric Physical Exam</vt:lpstr>
      <vt:lpstr>Infant and Toddler  Vital Sign Measurement</vt:lpstr>
      <vt:lpstr>Developmental Milestones</vt:lpstr>
      <vt:lpstr>Other History</vt:lpstr>
      <vt:lpstr>Nutritional Assessment</vt:lpstr>
      <vt:lpstr>Physical Examination</vt:lpstr>
      <vt:lpstr>Measuring</vt:lpstr>
      <vt:lpstr>Growth</vt:lpstr>
      <vt:lpstr>Size Variations</vt:lpstr>
      <vt:lpstr>Physiologic Measurements</vt:lpstr>
      <vt:lpstr>Weighing</vt:lpstr>
      <vt:lpstr>Temperature Measurement</vt:lpstr>
      <vt:lpstr>Pediatric Blood Pressures </vt:lpstr>
      <vt:lpstr>Blood Pressure</vt:lpstr>
      <vt:lpstr>Physical Assessment</vt:lpstr>
      <vt:lpstr>Lymph Nodes</vt:lpstr>
      <vt:lpstr>Strabismus</vt:lpstr>
      <vt:lpstr>Ear Alignment</vt:lpstr>
      <vt:lpstr>Positioning to Examine Eardrum</vt:lpstr>
      <vt:lpstr>Nose</vt:lpstr>
      <vt:lpstr>Mouth</vt:lpstr>
      <vt:lpstr>Mouth Exam</vt:lpstr>
      <vt:lpstr>Physical Assessment</vt:lpstr>
      <vt:lpstr>Chest Landmarks</vt:lpstr>
      <vt:lpstr>Chest Movement with Respiration</vt:lpstr>
      <vt:lpstr>Lobes of Lung</vt:lpstr>
      <vt:lpstr>Heart Auscultation</vt:lpstr>
      <vt:lpstr>Pulse Locations</vt:lpstr>
      <vt:lpstr>Abdomen</vt:lpstr>
      <vt:lpstr>Hernias</vt:lpstr>
      <vt:lpstr>Palpating Femoral Pulses</vt:lpstr>
      <vt:lpstr>Palpating Scrotum</vt:lpstr>
      <vt:lpstr>Extremities</vt:lpstr>
      <vt:lpstr>“Bowleg”: Genu Varum</vt:lpstr>
      <vt:lpstr>“Knock-Knee”: Genu Valgum</vt:lpstr>
      <vt:lpstr>Biceps Reflex</vt:lpstr>
      <vt:lpstr>Triceps Reflex</vt:lpstr>
      <vt:lpstr>Patellar Reflex</vt:lpstr>
      <vt:lpstr>Achilles Reflex</vt:lpstr>
      <vt:lpstr>Gaze Position</vt:lpstr>
      <vt:lpstr>Neurologic Assessment</vt:lpstr>
      <vt:lpstr>Infant Physical Assessment</vt:lpstr>
      <vt:lpstr>Pre-School Physical Exam</vt:lpstr>
      <vt:lpstr>School Age Child Physical Exam</vt:lpstr>
    </vt:vector>
  </TitlesOfParts>
  <Company>ccccd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Physical and Developmental Assessment of the Child</dc:title>
  <dc:creator>vg</dc:creator>
  <cp:lastModifiedBy>tlb05</cp:lastModifiedBy>
  <cp:revision>280</cp:revision>
  <dcterms:created xsi:type="dcterms:W3CDTF">2004-06-11T23:06:43Z</dcterms:created>
  <dcterms:modified xsi:type="dcterms:W3CDTF">2017-01-03T22:37:57Z</dcterms:modified>
</cp:coreProperties>
</file>